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517" r:id="rId2"/>
    <p:sldId id="569" r:id="rId3"/>
    <p:sldId id="572" r:id="rId4"/>
    <p:sldId id="573" r:id="rId5"/>
    <p:sldId id="574" r:id="rId6"/>
  </p:sldIdLst>
  <p:sldSz cx="9906000" cy="6858000" type="A4"/>
  <p:notesSz cx="9872663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33CCCC"/>
    <a:srgbClr val="990000"/>
    <a:srgbClr val="993300"/>
    <a:srgbClr val="EFFFFC"/>
    <a:srgbClr val="66FF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66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948" y="102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4213" y="596900"/>
            <a:ext cx="3432175" cy="23764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677" y="3233540"/>
            <a:ext cx="7239309" cy="267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notes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5B2B9FF2-0944-4BEF-AC1B-1CBA15139191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F7FB7364-DFFD-45C8-BF83-24F74D0A2571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EE31-48C4-4178-ABE7-378BEE8C16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117991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AF29-CCAA-4260-A102-3FDC56E9AB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4993170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D01C-075B-49B6-9AEA-F0E4AD9459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3418356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2841-27BD-438C-ABC2-7DDE2C0641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1595377"/>
      </p:ext>
    </p:extLst>
  </p:cSld>
  <p:clrMapOvr>
    <a:masterClrMapping/>
  </p:clrMapOvr>
  <p:transition spd="slow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9F75-0C35-478E-A3CF-CB9C2B45DE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9751382"/>
      </p:ext>
    </p:extLst>
  </p:cSld>
  <p:clrMapOvr>
    <a:masterClrMapping/>
  </p:clrMapOvr>
  <p:transition spd="slow"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FBCD-7259-49DE-86D7-D844F0338E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07060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872C-77EA-4CCE-9763-2D0DC9B234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7099367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BC61-AC47-4351-B51A-16FF86879D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217362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DB62E-1396-439E-9709-DBF2B2CE0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8255542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16FD-2BD9-4A12-BE48-7801EB8C67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074375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2142-EED4-43ED-9DA1-60DB90C28C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8383293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605AF-C364-4170-8DD7-078ED7C312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766789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D1F9-868D-4F7B-B964-7EB40BD6DF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4731550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CF940-52C2-479C-809D-0F0B206343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5711578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fld id="{A9FDC113-32D8-4EC7-B9F6-E4808BC1AC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  <p:sldLayoutId id="2147484194" r:id="rId13"/>
    <p:sldLayoutId id="2147484195" r:id="rId14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906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2856"/>
            <a:ext cx="9906000" cy="4444826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Правовая основа деятельности органов местного самоуправления в сфере противодействия терроризму </a:t>
            </a:r>
            <a:b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</a:br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Обязанность органов местного самоуправления по обеспечению требований к антитеррористической защищенности объектов (территорий)</a:t>
            </a:r>
            <a:endParaRPr lang="ru-RU" altLang="ru-RU" sz="3600" b="1" dirty="0" smtClean="0">
              <a:solidFill>
                <a:srgbClr val="FFFF00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95288" y="1881907"/>
            <a:ext cx="8914247" cy="4162425"/>
          </a:xfrm>
          <a:extLst/>
        </p:spPr>
        <p:txBody>
          <a:bodyPr lIns="91440" tIns="45720" rIns="91440" bIns="45720" rtlCol="0" anchor="t">
            <a:noAutofit/>
          </a:bodyPr>
          <a:lstStyle/>
          <a:p>
            <a:pPr marL="320040" indent="-320040" algn="r" defTabSz="9144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/>
            </a:pPr>
            <a:r>
              <a:rPr lang="ru-RU" sz="4000" b="1" i="1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4000" b="1" i="1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endParaRPr lang="ru-RU" sz="4600" b="1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76536" y="6234"/>
            <a:ext cx="4023458" cy="3423486"/>
            <a:chOff x="858931" y="-491994"/>
            <a:chExt cx="3715091" cy="342348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" name="Овал 10"/>
            <p:cNvSpPr/>
            <p:nvPr/>
          </p:nvSpPr>
          <p:spPr>
            <a:xfrm>
              <a:off x="930939" y="-427545"/>
              <a:ext cx="3643083" cy="3175278"/>
            </a:xfrm>
            <a:prstGeom prst="ellips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858931" y="-491994"/>
              <a:ext cx="3715091" cy="34234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endParaRPr lang="ru-RU" sz="1800" dirty="0">
                <a:latin typeface="+mj-lt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992560" y="4952792"/>
            <a:ext cx="4464495" cy="1656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latin typeface="Liberation Serif" panose="02020603050405020304" pitchFamily="18" charset="0"/>
              </a:rPr>
              <a:t>Нормативные правовые акты главы муниципального образования</a:t>
            </a:r>
            <a:endParaRPr lang="ru-RU" alt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35737" y="116632"/>
            <a:ext cx="3163923" cy="2536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latin typeface="Liberation Serif" panose="02020603050405020304" pitchFamily="18" charset="0"/>
              </a:rPr>
              <a:t>Устав муниципального образования</a:t>
            </a:r>
          </a:p>
          <a:p>
            <a:pPr algn="ctr">
              <a:defRPr/>
            </a:pPr>
            <a:r>
              <a:rPr lang="ru-RU" altLang="ru-RU" sz="1800" b="1" dirty="0" smtClean="0">
                <a:latin typeface="Liberation Serif" panose="02020603050405020304" pitchFamily="18" charset="0"/>
              </a:rPr>
              <a:t>(распределение полномочий между органами местного самоуправления)</a:t>
            </a:r>
            <a:endParaRPr lang="ru-RU" altLang="ru-RU" sz="1800" b="1" dirty="0">
              <a:latin typeface="Liberation Serif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36884" y="4565839"/>
            <a:ext cx="3362775" cy="18140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latin typeface="Liberation Serif" panose="02020603050405020304" pitchFamily="18" charset="0"/>
              </a:rPr>
              <a:t>Правовые акты органов местного самоуправления, </a:t>
            </a:r>
          </a:p>
          <a:p>
            <a:pPr algn="ctr">
              <a:defRPr/>
            </a:pPr>
            <a:r>
              <a:rPr lang="ru-RU" altLang="ru-RU" sz="2200" b="1" dirty="0" smtClean="0">
                <a:latin typeface="Liberation Serif" panose="02020603050405020304" pitchFamily="18" charset="0"/>
              </a:rPr>
              <a:t>в рамках возложенных полномочий</a:t>
            </a:r>
            <a:endParaRPr lang="ru-RU" altLang="ru-RU" sz="2200" b="1" dirty="0">
              <a:latin typeface="Liberation Serif" panose="02020603050405020304" pitchFamily="18" charset="0"/>
            </a:endParaRPr>
          </a:p>
        </p:txBody>
      </p:sp>
      <p:sp>
        <p:nvSpPr>
          <p:cNvPr id="18444" name="Прямоугольник 1"/>
          <p:cNvSpPr>
            <a:spLocks noChangeArrowheads="1"/>
          </p:cNvSpPr>
          <p:nvPr/>
        </p:nvSpPr>
        <p:spPr bwMode="auto">
          <a:xfrm>
            <a:off x="1136576" y="188640"/>
            <a:ext cx="340298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anose="020B0604020202020204" pitchFamily="34" charset="0"/>
              </a:rPr>
              <a:t>Муниципальные нормативные правовые акты, регулирующие деятельность ОМСУ МО в области  противодействия  терроризма</a:t>
            </a:r>
          </a:p>
        </p:txBody>
      </p:sp>
      <p:sp>
        <p:nvSpPr>
          <p:cNvPr id="18445" name="Стрелка вниз 3"/>
          <p:cNvSpPr>
            <a:spLocks noChangeArrowheads="1"/>
          </p:cNvSpPr>
          <p:nvPr/>
        </p:nvSpPr>
        <p:spPr bwMode="auto">
          <a:xfrm rot="177420">
            <a:off x="2808288" y="3467100"/>
            <a:ext cx="485775" cy="1401763"/>
          </a:xfrm>
          <a:prstGeom prst="downArrow">
            <a:avLst>
              <a:gd name="adj1" fmla="val 50000"/>
              <a:gd name="adj2" fmla="val 49977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8446" name="Стрелка вправо 4"/>
          <p:cNvSpPr>
            <a:spLocks noChangeArrowheads="1"/>
          </p:cNvSpPr>
          <p:nvPr/>
        </p:nvSpPr>
        <p:spPr bwMode="auto">
          <a:xfrm rot="1776790">
            <a:off x="4881563" y="2767013"/>
            <a:ext cx="1778000" cy="485775"/>
          </a:xfrm>
          <a:prstGeom prst="rightArrow">
            <a:avLst>
              <a:gd name="adj1" fmla="val 50000"/>
              <a:gd name="adj2" fmla="val 4990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8447" name="Стрелка вправо 23"/>
          <p:cNvSpPr>
            <a:spLocks noChangeArrowheads="1"/>
          </p:cNvSpPr>
          <p:nvPr/>
        </p:nvSpPr>
        <p:spPr bwMode="auto">
          <a:xfrm>
            <a:off x="5197475" y="1766888"/>
            <a:ext cx="1338263" cy="484187"/>
          </a:xfrm>
          <a:prstGeom prst="rightArrow">
            <a:avLst>
              <a:gd name="adj1" fmla="val 50000"/>
              <a:gd name="adj2" fmla="val 50045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7" name="Прямоугольник 16"/>
          <p:cNvSpPr/>
          <p:nvPr/>
        </p:nvSpPr>
        <p:spPr>
          <a:xfrm>
            <a:off x="6551832" y="2755822"/>
            <a:ext cx="3147829" cy="16561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ru-RU" altLang="ru-RU" sz="2200" b="1" dirty="0" smtClean="0">
                <a:latin typeface="Liberation Serif" panose="02020603050405020304" pitchFamily="18" charset="0"/>
              </a:rPr>
              <a:t>Нормативные правовые акты представительного органа муниципального образования</a:t>
            </a:r>
            <a:endParaRPr lang="ru-RU" altLang="ru-RU" sz="2200" b="1" dirty="0">
              <a:latin typeface="Liberation Serif" panose="02020603050405020304" pitchFamily="18" charset="0"/>
            </a:endParaRPr>
          </a:p>
        </p:txBody>
      </p:sp>
      <p:sp>
        <p:nvSpPr>
          <p:cNvPr id="18451" name="Стрелка вниз 3"/>
          <p:cNvSpPr>
            <a:spLocks noChangeArrowheads="1"/>
          </p:cNvSpPr>
          <p:nvPr/>
        </p:nvSpPr>
        <p:spPr bwMode="auto">
          <a:xfrm rot="18340714">
            <a:off x="4931217" y="2764747"/>
            <a:ext cx="485775" cy="2514134"/>
          </a:xfrm>
          <a:prstGeom prst="downArrow">
            <a:avLst>
              <a:gd name="adj1" fmla="val 50000"/>
              <a:gd name="adj2" fmla="val 50004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</a:t>
            </a:r>
          </a:p>
          <a:p>
            <a:pPr algn="ctr" eaLnBrk="1" hangingPunct="1">
              <a:defRPr/>
            </a:pPr>
            <a:r>
              <a:rPr lang="ru-RU" sz="26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органов местного самоуправления муниципальных образований  </a:t>
            </a:r>
            <a:endParaRPr lang="ru-RU" sz="2600" b="1" dirty="0" smtClean="0">
              <a:solidFill>
                <a:srgbClr val="FFFF00"/>
              </a:solidFill>
              <a:latin typeface="Liberation Serif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2000" b="1" i="1" dirty="0" smtClean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(</a:t>
            </a:r>
            <a:r>
              <a:rPr lang="ru-RU" sz="2000" b="1" i="1" dirty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статья 5.2 ФЗ от 6 марта 2006 года № 35 «О противодействии терроризму»)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1484313"/>
            <a:ext cx="9059862" cy="12969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1) Разрабатывают и реализуют муниципальные программы в области профилактики терроризма, а также минимизации и (или) ликвидации последствий его проявлений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4488" y="2924944"/>
            <a:ext cx="9066212" cy="19439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2) Организуют и проводят в муниципальных образованиях информационно-пропагандистские мероприятия по разъяснению сущности терроризма и его общественной опасности, а также </a:t>
            </a:r>
            <a:r>
              <a:rPr lang="ru-RU" sz="20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по 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формированию у граждан неприятия идеологии терроризма, в том числе путем распространения информационных материалов, печатной продукции, проведения разъяснительной работы и иных мероприятий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838" y="5157192"/>
            <a:ext cx="9066212" cy="15128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3) Участвуют в мероприятиях по профилактике терроризма, а также по минимизации и (или) ликвидации последствий его проявлений, организуемых федеральными органами исполнительной власти и (или) органами исполнительной власти субъекта Российской Федерации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</a:t>
            </a:r>
          </a:p>
          <a:p>
            <a:pPr algn="ctr" eaLnBrk="1" hangingPunct="1">
              <a:defRPr/>
            </a:pPr>
            <a:r>
              <a:rPr lang="ru-RU" sz="26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органов местного самоуправления муниципальных </a:t>
            </a:r>
            <a:r>
              <a:rPr lang="ru-RU" sz="2600" b="1" dirty="0" smtClean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образований</a:t>
            </a:r>
          </a:p>
          <a:p>
            <a:pPr algn="ctr" eaLnBrk="1" hangingPunct="1">
              <a:defRPr/>
            </a:pPr>
            <a:r>
              <a:rPr lang="ru-RU" sz="2000" b="1" i="1" dirty="0" smtClean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(статья </a:t>
            </a:r>
            <a:r>
              <a:rPr lang="ru-RU" sz="2000" b="1" i="1" dirty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5.2 ФЗ от 6 марта 2006 года № 35 «О противодействии терроризму»)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1484313"/>
            <a:ext cx="9059862" cy="12969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4) обеспечивают выполнение требований к антитеррористической защищенности объектов, находящихся в муниципальной собственности или в ведении органов местного самоуправления;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4488" y="2996952"/>
            <a:ext cx="9066212" cy="13684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5) направляют предложения по вопросам участия в профилактике терроризма, а также в минимизации и (или) ликвидации последствий его проявлений в органы исполнительной власти субъекта Российской Федерации;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838" y="4652963"/>
            <a:ext cx="9066212" cy="15128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6) осуществляют иные полномочия по решению вопросов местного значения по участию в профилактике терроризма, а также в минимизации и (или) ликвидации последствий его проявлений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2856"/>
            <a:ext cx="9906000" cy="4444826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Правовая основа деятельности органов местного самоуправления в сфере противодействия терроризму </a:t>
            </a:r>
            <a:b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</a:br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Обязанность органов местного самоуправления по обеспечению требований к антитеррористической защищенности объектов (территорий)</a:t>
            </a:r>
            <a:endParaRPr lang="ru-RU" altLang="ru-RU" sz="3600" b="1" dirty="0" smtClean="0">
              <a:solidFill>
                <a:srgbClr val="FFFF00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834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D:\УЧЕНЫЙ СОВЕТ\Выступление МС.ppt</Template>
  <TotalTime>6182</TotalTime>
  <Pages>14</Pages>
  <Words>330</Words>
  <Application>Microsoft Office PowerPoint</Application>
  <PresentationFormat>Лист A4 (210x297 мм)</PresentationFormat>
  <Paragraphs>24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Georgia</vt:lpstr>
      <vt:lpstr>Liberation Serif</vt:lpstr>
      <vt:lpstr>Times New Roman</vt:lpstr>
      <vt:lpstr>Выступление МС</vt:lpstr>
      <vt:lpstr>Правовая основа деятельности органов местного самоуправления в сфере противодействия терроризму  Обязанность органов местного самоуправления по обеспечению требований к антитеррористической защищенности объектов (территорий)</vt:lpstr>
      <vt:lpstr> </vt:lpstr>
      <vt:lpstr>Презентация PowerPoint</vt:lpstr>
      <vt:lpstr>Презентация PowerPoint</vt:lpstr>
      <vt:lpstr>Правовая основа деятельности органов местного самоуправления в сфере противодействия терроризму  Обязанность органов местного самоуправления по обеспечению требований к антитеррористической защищенности объектов (территорий)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487</cp:revision>
  <cp:lastPrinted>2022-10-20T07:57:09Z</cp:lastPrinted>
  <dcterms:created xsi:type="dcterms:W3CDTF">2002-04-07T09:06:54Z</dcterms:created>
  <dcterms:modified xsi:type="dcterms:W3CDTF">2022-10-21T06:58:44Z</dcterms:modified>
</cp:coreProperties>
</file>