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4069" r:id="rId2"/>
  </p:sldMasterIdLst>
  <p:notesMasterIdLst>
    <p:notesMasterId r:id="rId11"/>
  </p:notesMasterIdLst>
  <p:handoutMasterIdLst>
    <p:handoutMasterId r:id="rId12"/>
  </p:handoutMasterIdLst>
  <p:sldIdLst>
    <p:sldId id="517" r:id="rId3"/>
    <p:sldId id="492" r:id="rId4"/>
    <p:sldId id="493" r:id="rId5"/>
    <p:sldId id="525" r:id="rId6"/>
    <p:sldId id="528" r:id="rId7"/>
    <p:sldId id="526" r:id="rId8"/>
    <p:sldId id="527" r:id="rId9"/>
    <p:sldId id="529" r:id="rId10"/>
  </p:sldIdLst>
  <p:sldSz cx="9906000" cy="6858000" type="A4"/>
  <p:notesSz cx="9748838" cy="68548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8">
          <p15:clr>
            <a:srgbClr val="A4A3A4"/>
          </p15:clr>
        </p15:guide>
        <p15:guide id="2" pos="30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1B1EC"/>
    <a:srgbClr val="33CCCC"/>
    <a:srgbClr val="FFFF00"/>
    <a:srgbClr val="FF3300"/>
    <a:srgbClr val="990000"/>
    <a:srgbClr val="993300"/>
    <a:srgbClr val="EFFFFC"/>
    <a:srgbClr val="D1FA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635" autoAdjust="0"/>
    <p:restoredTop sz="94681" autoAdjust="0"/>
  </p:normalViewPr>
  <p:slideViewPr>
    <p:cSldViewPr>
      <p:cViewPr varScale="1">
        <p:scale>
          <a:sx n="115" d="100"/>
          <a:sy n="115" d="100"/>
        </p:scale>
        <p:origin x="750" y="108"/>
      </p:cViewPr>
      <p:guideLst>
        <p:guide orient="horz" pos="2304"/>
        <p:guide pos="3016"/>
      </p:guideLst>
    </p:cSldViewPr>
  </p:slideViewPr>
  <p:outlineViewPr>
    <p:cViewPr>
      <p:scale>
        <a:sx n="25" d="100"/>
        <a:sy n="25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570" y="-78"/>
      </p:cViewPr>
      <p:guideLst>
        <p:guide orient="horz" pos="2158"/>
        <p:guide pos="30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863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46425" y="601663"/>
            <a:ext cx="3463925" cy="2397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0163" y="3260725"/>
            <a:ext cx="7148512" cy="2700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Click to edit Master notes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60171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6588199-B600-45DE-A874-1387F61EE80F}" type="slidenum">
              <a:rPr lang="ru-RU" altLang="ru-RU"/>
              <a:pPr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8A08E95-090A-4FAA-8E6C-E109918B4AC0}" type="slidenum">
              <a:rPr lang="ru-RU" altLang="ru-RU"/>
              <a:pPr/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F169692-6B45-44BC-806C-EF12E427AF83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fld id="{C24CE758-3FD5-4B70-BB06-6AE4C6BEDD23}" type="slidenum">
              <a:rPr lang="ru-RU" altLang="ru-RU"/>
              <a:pPr eaLnBrk="1" hangingPunct="1"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EE031-A33A-44C0-ABA3-51CC702E1B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6954706"/>
      </p:ext>
    </p:extLst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B8C6D-6436-49E8-BC66-3CE71341CE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7055485"/>
      </p:ext>
    </p:extLst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CD1BFD-1725-40FF-88E8-0F841341A4A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4819196"/>
      </p:ext>
    </p:extLst>
  </p:cSld>
  <p:clrMapOvr>
    <a:masterClrMapping/>
  </p:clrMapOvr>
  <p:transition spd="slow">
    <p:spli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3E7E3-3FEE-4806-8CB9-E36A54138F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984932"/>
      </p:ext>
    </p:extLst>
  </p:cSld>
  <p:clrMapOvr>
    <a:masterClrMapping/>
  </p:clrMapOvr>
  <p:transition spd="slow">
    <p:spli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BAA0B-B2A1-4159-B65F-BFD8CAA567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8635440"/>
      </p:ext>
    </p:extLst>
  </p:cSld>
  <p:clrMapOvr>
    <a:masterClrMapping/>
  </p:clrMapOvr>
  <p:transition spd="slow">
    <p:spli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2" y="5349903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12750" y="4853412"/>
            <a:ext cx="916305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12750" y="3886200"/>
            <a:ext cx="916305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FA1E-06CF-48AD-9C8F-53642708B8B0}" type="datetime1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21.10.2022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915400" y="6473952"/>
            <a:ext cx="822198" cy="246888"/>
          </a:xfrm>
        </p:spPr>
        <p:txBody>
          <a:bodyPr/>
          <a:lstStyle/>
          <a:p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015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7FB13-329D-4630-9709-6131FC587305}" type="datetime1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21.10.2022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879850" y="76201"/>
            <a:ext cx="31369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915400" y="6473952"/>
            <a:ext cx="822198" cy="246888"/>
          </a:xfrm>
        </p:spPr>
        <p:txBody>
          <a:bodyPr/>
          <a:lstStyle/>
          <a:p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940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2" y="3444903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Franklin Gothic Book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12750" y="1676400"/>
            <a:ext cx="916305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2D9F-00F9-4901-9AE3-AAA2998A301A}" type="datetime1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21.10.2022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95515" y="2947086"/>
            <a:ext cx="94107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390353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26898" y="457200"/>
            <a:ext cx="94107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30200" y="1600200"/>
            <a:ext cx="454025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5035550" y="1600200"/>
            <a:ext cx="470535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438F0-26EB-4BB1-8ACD-0E84776BDB2C}" type="datetime1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21.10.2022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238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30200" y="5410200"/>
            <a:ext cx="932815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4898" y="666750"/>
            <a:ext cx="4648102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5032111" y="666750"/>
            <a:ext cx="464992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04898" y="1316038"/>
            <a:ext cx="4648102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5036124" y="1316038"/>
            <a:ext cx="4645914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91CE1-93FA-4CD0-BFD3-A89B778F11CC}" type="datetime1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21.10.2022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915400" y="6477000"/>
            <a:ext cx="825500" cy="246888"/>
          </a:xfrm>
        </p:spPr>
        <p:txBody>
          <a:bodyPr/>
          <a:lstStyle/>
          <a:p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57212" y="6019801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3928010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26898" y="457200"/>
            <a:ext cx="94107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D3603-93DD-4268-95A2-73BE23C143BB}" type="datetime1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21.10.2022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35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B7983-0D72-452D-BF53-D1ED1E9004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4422892"/>
      </p:ext>
    </p:extLst>
  </p:cSld>
  <p:clrMapOvr>
    <a:masterClrMapping/>
  </p:clrMapOvr>
  <p:transition spd="slow">
    <p:split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CC28-A95E-4743-86C6-5FE2AC36CEB0}" type="datetime1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21.10.2022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7573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57212" y="5849118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95300" y="5486400"/>
            <a:ext cx="916305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95300" y="609600"/>
            <a:ext cx="3259006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872971" y="609600"/>
            <a:ext cx="5785379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B45F-B6FC-4A59-B69C-CD6C99106786}" type="datetime1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21.10.2022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0807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797300" y="616634"/>
            <a:ext cx="54483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7AE-B41C-4C47-97E1-AFCAA9BD342B}" type="datetime1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21.10.2022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412750" y="4993760"/>
            <a:ext cx="635635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412750" y="5533218"/>
            <a:ext cx="635635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94226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F4D9-477B-4394-A724-4AE92EA37441}" type="datetime1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21.10.2022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39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29500" y="549277"/>
            <a:ext cx="1981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549277"/>
            <a:ext cx="67691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0E8B-E52F-4882-8005-38330DB1FF02}" type="datetime1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21.10.2022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918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03E2F9-1ECA-4EFF-B763-3B9B21A9F4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9681672"/>
      </p:ext>
    </p:extLst>
  </p:cSld>
  <p:clrMapOvr>
    <a:masterClrMapping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3D0F1-1E08-43D2-A71D-E9F864A8D0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104900"/>
      </p:ext>
    </p:extLst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36A40-8E04-4029-AEAA-EB4705D57E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5276562"/>
      </p:ext>
    </p:extLst>
  </p:cSld>
  <p:clrMapOvr>
    <a:masterClrMapping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70696-3ABF-4229-BD9B-59C28CE7B09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5362206"/>
      </p:ext>
    </p:extLst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91BE6-5D11-4522-A192-6FD630F4DE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9837831"/>
      </p:ext>
    </p:extLst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93D8B0-339C-4A56-955B-D47F51DDED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1383891"/>
      </p:ext>
    </p:extLst>
  </p:cSld>
  <p:clrMapOvr>
    <a:masterClrMapping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0DB85-B54A-480E-94A3-377253C53D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4172307"/>
      </p:ext>
    </p:extLst>
  </p:cSld>
  <p:clrMapOvr>
    <a:masterClrMapping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ctr"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fld id="{8FB58881-9A81-4BE9-84AC-6E59E4D5075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  <p:sldLayoutId id="2147484068" r:id="rId13"/>
  </p:sldLayoutIdLst>
  <p:transition spd="slow">
    <p:cut/>
  </p:transition>
  <p:txStyles>
    <p:titleStyle>
      <a:lvl1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2pPr>
      <a:lvl3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3pPr>
      <a:lvl4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4pPr>
      <a:lvl5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5pPr>
      <a:lvl6pPr marL="4572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6pPr>
      <a:lvl7pPr marL="9144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7pPr>
      <a:lvl8pPr marL="13716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8pPr>
      <a:lvl9pPr marL="18288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9pPr>
    </p:titleStyle>
    <p:bodyStyle>
      <a:lvl1pPr marL="385763" indent="-385763" algn="l" defTabSz="1030288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36613" indent="-322263" algn="l" defTabSz="1030288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287463" indent="-255588" algn="l" defTabSz="1030288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04988" indent="-255588" algn="l" defTabSz="1030288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19338" indent="-255588" algn="l" defTabSz="1030288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7781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353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6925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497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2" y="1050899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30200" y="1554163"/>
            <a:ext cx="94107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7016750" y="76201"/>
            <a:ext cx="272415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AD27A8C-54E6-4E7B-B7A9-F992657A7D49}" type="datetime1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21.10.2022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384550" y="76201"/>
            <a:ext cx="36322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915400" y="6477001"/>
            <a:ext cx="8255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  <a:latin typeface="Franklin Gothic 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  <a:latin typeface="Franklin Gothic Book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30200" y="457200"/>
            <a:ext cx="94107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57212" y="1050899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57212" y="1057987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5919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23731" y="2780928"/>
            <a:ext cx="9906000" cy="3003550"/>
          </a:xfrm>
        </p:spPr>
        <p:txBody>
          <a:bodyPr/>
          <a:lstStyle/>
          <a:p>
            <a:pPr eaLnBrk="1" hangingPunct="1"/>
            <a: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Правовая основа для обеспечения </a:t>
            </a:r>
            <a:b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</a:br>
            <a: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антитеррористической защищенности </a:t>
            </a:r>
            <a:b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</a:br>
            <a: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объектов (территорий)</a:t>
            </a:r>
          </a:p>
        </p:txBody>
      </p:sp>
      <p:pic>
        <p:nvPicPr>
          <p:cNvPr id="15364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836613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3200" b="1" dirty="0" smtClean="0">
                <a:solidFill>
                  <a:srgbClr val="FF3300"/>
                </a:solidFill>
                <a:latin typeface="Liberation Serif" panose="02020603050405020304" pitchFamily="18" charset="0"/>
                <a:cs typeface="Arial" pitchFamily="34" charset="0"/>
              </a:rPr>
              <a:t>Правовая </a:t>
            </a:r>
            <a:r>
              <a:rPr lang="ru-RU" altLang="ru-RU" sz="3200" b="1" dirty="0">
                <a:solidFill>
                  <a:srgbClr val="FF3300"/>
                </a:solidFill>
                <a:latin typeface="Liberation Serif" panose="02020603050405020304" pitchFamily="18" charset="0"/>
                <a:cs typeface="Arial" pitchFamily="34" charset="0"/>
              </a:rPr>
              <a:t>основа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0472" y="1160576"/>
            <a:ext cx="6624637" cy="108108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Liberation Serif" panose="02020603050405020304" pitchFamily="18" charset="0"/>
                <a:cs typeface="Arial" pitchFamily="34" charset="0"/>
              </a:rPr>
              <a:t>Федеральный закон от 6 марта 2006 года </a:t>
            </a:r>
            <a:br>
              <a:rPr lang="ru-RU" altLang="ru-RU" sz="2400" b="1" dirty="0">
                <a:solidFill>
                  <a:schemeClr val="tx1"/>
                </a:solidFill>
                <a:latin typeface="Liberation Serif" panose="02020603050405020304" pitchFamily="18" charset="0"/>
                <a:cs typeface="Arial" pitchFamily="34" charset="0"/>
              </a:rPr>
            </a:br>
            <a:r>
              <a:rPr lang="ru-RU" altLang="ru-RU" sz="2400" b="1" dirty="0">
                <a:solidFill>
                  <a:schemeClr val="tx1"/>
                </a:solidFill>
                <a:latin typeface="Liberation Serif" panose="02020603050405020304" pitchFamily="18" charset="0"/>
                <a:cs typeface="Arial" pitchFamily="34" charset="0"/>
              </a:rPr>
              <a:t>№ 35 «О противодействии терроризму</a:t>
            </a:r>
            <a:r>
              <a:rPr lang="ru-RU" alt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Arial" pitchFamily="34" charset="0"/>
              </a:rPr>
              <a:t>»</a:t>
            </a:r>
            <a:endParaRPr lang="ru-RU" altLang="ru-RU" sz="2400" b="1" dirty="0">
              <a:solidFill>
                <a:schemeClr val="tx1"/>
              </a:solidFill>
              <a:latin typeface="Liberation Serif" panose="02020603050405020304" pitchFamily="18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472" y="4621142"/>
            <a:ext cx="6624637" cy="15827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Федеральный закон </a:t>
            </a:r>
            <a:r>
              <a:rPr lang="ru-RU" altLang="ru-RU" sz="24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от 9 февраля 2007 года </a:t>
            </a:r>
            <a:endParaRPr lang="ru-RU" altLang="ru-RU" sz="24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alt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№ </a:t>
            </a:r>
            <a:r>
              <a:rPr lang="ru-RU" altLang="ru-RU" sz="24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16-ФЗ «О транспортной безопасности»</a:t>
            </a:r>
          </a:p>
        </p:txBody>
      </p:sp>
      <p:sp>
        <p:nvSpPr>
          <p:cNvPr id="2" name="Скругленный прямоугольник 7"/>
          <p:cNvSpPr/>
          <p:nvPr/>
        </p:nvSpPr>
        <p:spPr>
          <a:xfrm>
            <a:off x="3008784" y="2492896"/>
            <a:ext cx="6624637" cy="172878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Arial" pitchFamily="34" charset="0"/>
              </a:rPr>
              <a:t>Федеральный закон от </a:t>
            </a:r>
            <a:r>
              <a:rPr lang="ru-RU" altLang="ru-RU" sz="2400" b="1" dirty="0">
                <a:solidFill>
                  <a:schemeClr val="tx1"/>
                </a:solidFill>
                <a:latin typeface="Liberation Serif" panose="02020603050405020304" pitchFamily="18" charset="0"/>
                <a:cs typeface="Arial" pitchFamily="34" charset="0"/>
              </a:rPr>
              <a:t>21 июля 2011 года </a:t>
            </a:r>
            <a:endParaRPr lang="ru-RU" altLang="ru-RU" sz="2400" b="1" dirty="0" smtClean="0">
              <a:solidFill>
                <a:schemeClr val="tx1"/>
              </a:solidFill>
              <a:latin typeface="Liberation Serif" panose="02020603050405020304" pitchFamily="18" charset="0"/>
              <a:cs typeface="Arial" pitchFamily="34" charset="0"/>
            </a:endParaRPr>
          </a:p>
          <a:p>
            <a:pPr algn="ctr">
              <a:defRPr/>
            </a:pPr>
            <a:r>
              <a:rPr lang="ru-RU" alt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Arial" pitchFamily="34" charset="0"/>
              </a:rPr>
              <a:t>№ </a:t>
            </a:r>
            <a:r>
              <a:rPr lang="ru-RU" altLang="ru-RU" sz="2400" b="1" dirty="0">
                <a:solidFill>
                  <a:schemeClr val="tx1"/>
                </a:solidFill>
                <a:latin typeface="Liberation Serif" panose="02020603050405020304" pitchFamily="18" charset="0"/>
                <a:cs typeface="Arial" pitchFamily="34" charset="0"/>
              </a:rPr>
              <a:t>256-ФЗ «О безопасности объектов топливно-энергетического комплекса»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809661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FF0000"/>
                </a:solidFill>
                <a:latin typeface="Liberation Serif" pitchFamily="18" charset="0"/>
                <a:cs typeface="Arial" pitchFamily="34" charset="0"/>
              </a:rPr>
              <a:t>Правовая основа антитеррористической защищенности объектов, находящихся в муниципальной собственности</a:t>
            </a:r>
            <a:endParaRPr lang="ru-RU" altLang="ru-RU" sz="2800" b="1" dirty="0">
              <a:solidFill>
                <a:srgbClr val="FF0000"/>
              </a:solidFill>
              <a:latin typeface="Liberation Serif" pitchFamily="18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0" y="980257"/>
            <a:ext cx="4611329" cy="1440631"/>
          </a:xfrm>
          <a:prstGeom prst="roundRect">
            <a:avLst>
              <a:gd name="adj" fmla="val 16667"/>
            </a:avLst>
          </a:prstGeom>
          <a:solidFill>
            <a:srgbClr val="66FF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630238" indent="-322263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287463" indent="-255588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itchFamily="18" charset="0"/>
              </a:defRPr>
            </a:lvl3pPr>
            <a:lvl4pPr marL="1804988" indent="-255588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2319338" indent="-255588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7765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32337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6909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41481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Постановление Правительства Российской Федерации от 06.03.2015 № 202 «Об утверждении требований к антитеррористической защищенности объектов спорта и формы паспорта безопасности объекта спорта»</a:t>
            </a: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0" y="2492896"/>
            <a:ext cx="4603782" cy="1431146"/>
          </a:xfrm>
          <a:prstGeom prst="roundRect">
            <a:avLst>
              <a:gd name="adj" fmla="val 16667"/>
            </a:avLst>
          </a:prstGeom>
          <a:solidFill>
            <a:srgbClr val="33CCCC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just"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Постановление </a:t>
            </a:r>
            <a:r>
              <a:rPr lang="ru-RU" altLang="ru-RU" sz="1600" b="1" dirty="0">
                <a:latin typeface="Liberation Serif" panose="02020603050405020304" pitchFamily="18" charset="0"/>
              </a:rPr>
              <a:t>Правительства Российской Федерации от 23.10.2016 № 1467 «Об утверждении требований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к антитеррористической </a:t>
            </a:r>
            <a:r>
              <a:rPr lang="ru-RU" altLang="ru-RU" sz="1600" b="1" dirty="0">
                <a:latin typeface="Liberation Serif" panose="02020603050405020304" pitchFamily="18" charset="0"/>
              </a:rPr>
              <a:t>защищенности объектов </a:t>
            </a:r>
            <a:r>
              <a:rPr lang="ru-RU" altLang="ru-RU" sz="1600" b="1" dirty="0" err="1">
                <a:latin typeface="Liberation Serif" panose="02020603050405020304" pitchFamily="18" charset="0"/>
              </a:rPr>
              <a:t>водообеспечения</a:t>
            </a:r>
            <a:r>
              <a:rPr lang="ru-RU" altLang="ru-RU" sz="1600" b="1" dirty="0">
                <a:latin typeface="Liberation Serif" panose="02020603050405020304" pitchFamily="18" charset="0"/>
              </a:rPr>
              <a:t>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и </a:t>
            </a:r>
            <a:r>
              <a:rPr lang="ru-RU" altLang="ru-RU" sz="1600" b="1" dirty="0">
                <a:latin typeface="Liberation Serif" panose="02020603050405020304" pitchFamily="18" charset="0"/>
              </a:rPr>
              <a:t>водоотведения и формы паспорта безопасности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»</a:t>
            </a:r>
            <a:endParaRPr lang="ru-RU" altLang="ru-RU" sz="1200" dirty="0"/>
          </a:p>
        </p:txBody>
      </p:sp>
      <p:sp>
        <p:nvSpPr>
          <p:cNvPr id="12" name="Скругленный прямоугольник 11"/>
          <p:cNvSpPr>
            <a:spLocks noChangeArrowheads="1"/>
          </p:cNvSpPr>
          <p:nvPr/>
        </p:nvSpPr>
        <p:spPr bwMode="auto">
          <a:xfrm>
            <a:off x="5283266" y="2534753"/>
            <a:ext cx="4622734" cy="1425156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just">
              <a:defRPr/>
            </a:pPr>
            <a:r>
              <a:rPr lang="ru-RU" altLang="ru-RU" sz="1600" b="1" dirty="0">
                <a:latin typeface="Liberation Serif" panose="02020603050405020304" pitchFamily="18" charset="0"/>
              </a:rPr>
              <a:t>Постановление Правительства Российской Федерации от 13.01.2017 № 8 «Об утверждении требований  к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антитеррористической защищенности </a:t>
            </a:r>
            <a:r>
              <a:rPr lang="ru-RU" altLang="ru-RU" sz="1600" b="1" dirty="0">
                <a:latin typeface="Liberation Serif" panose="02020603050405020304" pitchFamily="18" charset="0"/>
              </a:rPr>
              <a:t>объектов здравоохранения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и </a:t>
            </a:r>
            <a:r>
              <a:rPr lang="ru-RU" altLang="ru-RU" sz="1600" b="1" dirty="0">
                <a:latin typeface="Liberation Serif" panose="02020603050405020304" pitchFamily="18" charset="0"/>
              </a:rPr>
              <a:t>формы паспорта безопасности»</a:t>
            </a:r>
            <a:endParaRPr lang="ru-RU" altLang="ru-RU" sz="1600" b="1" i="1" dirty="0">
              <a:latin typeface="Liberation Serif" pitchFamily="18" charset="0"/>
            </a:endParaRPr>
          </a:p>
        </p:txBody>
      </p:sp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-41275" y="4067784"/>
            <a:ext cx="4664010" cy="1584325"/>
          </a:xfrm>
          <a:prstGeom prst="roundRect">
            <a:avLst>
              <a:gd name="adj" fmla="val 16667"/>
            </a:avLst>
          </a:prstGeom>
          <a:solidFill>
            <a:srgbClr val="D1FAA8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just">
              <a:defRPr/>
            </a:pPr>
            <a:r>
              <a:rPr lang="ru-RU" altLang="ru-RU" sz="1600" b="1" dirty="0">
                <a:latin typeface="Liberation Serif" panose="02020603050405020304" pitchFamily="18" charset="0"/>
              </a:rPr>
              <a:t>Постановление Правительства Российской Федерации от 11.02.2017 № 176 «Об утверждении требований  к антитеррористической защищенности объектов в сфере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культуры и </a:t>
            </a:r>
            <a:r>
              <a:rPr lang="ru-RU" altLang="ru-RU" sz="1600" b="1" dirty="0">
                <a:latin typeface="Liberation Serif" panose="02020603050405020304" pitchFamily="18" charset="0"/>
              </a:rPr>
              <a:t>формы паспорта безопасности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»</a:t>
            </a:r>
            <a:endParaRPr lang="ru-RU" altLang="ru-RU" sz="1600" b="1" i="1" dirty="0">
              <a:latin typeface="Liberation Serif" pitchFamily="18" charset="0"/>
            </a:endParaRPr>
          </a:p>
        </p:txBody>
      </p:sp>
      <p:sp>
        <p:nvSpPr>
          <p:cNvPr id="14" name="Скругленный прямоугольник 13"/>
          <p:cNvSpPr>
            <a:spLocks noChangeArrowheads="1"/>
          </p:cNvSpPr>
          <p:nvPr/>
        </p:nvSpPr>
        <p:spPr bwMode="auto">
          <a:xfrm>
            <a:off x="5316536" y="4077071"/>
            <a:ext cx="4589463" cy="1584325"/>
          </a:xfrm>
          <a:prstGeom prst="roundRect">
            <a:avLst>
              <a:gd name="adj" fmla="val 16667"/>
            </a:avLst>
          </a:prstGeom>
          <a:solidFill>
            <a:srgbClr val="F1B1EC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just">
              <a:defRPr/>
            </a:pPr>
            <a:r>
              <a:rPr lang="ru-RU" altLang="ru-RU" sz="1500" b="1" dirty="0">
                <a:latin typeface="Liberation Serif" panose="02020603050405020304" pitchFamily="18" charset="0"/>
              </a:rPr>
              <a:t>Постановление Правительства </a:t>
            </a:r>
            <a:r>
              <a:rPr lang="ru-RU" altLang="ru-RU" sz="1500" b="1" dirty="0" smtClean="0">
                <a:latin typeface="Liberation Serif" panose="02020603050405020304" pitchFamily="18" charset="0"/>
              </a:rPr>
              <a:t>Российской Федерации </a:t>
            </a:r>
            <a:r>
              <a:rPr lang="ru-RU" altLang="ru-RU" sz="1500" b="1" dirty="0">
                <a:latin typeface="Liberation Serif" panose="02020603050405020304" pitchFamily="18" charset="0"/>
              </a:rPr>
              <a:t>от 14.05.2021 N </a:t>
            </a:r>
            <a:r>
              <a:rPr lang="ru-RU" altLang="ru-RU" sz="1500" b="1" dirty="0" smtClean="0">
                <a:latin typeface="Liberation Serif" panose="02020603050405020304" pitchFamily="18" charset="0"/>
              </a:rPr>
              <a:t>732 «Об </a:t>
            </a:r>
            <a:r>
              <a:rPr lang="ru-RU" altLang="ru-RU" sz="1500" b="1" dirty="0">
                <a:latin typeface="Liberation Serif" panose="02020603050405020304" pitchFamily="18" charset="0"/>
              </a:rPr>
              <a:t>утверждении требований к антитеррористической защищенности объектов (территорий), предназначенных для организации отдыха детей и их оздоровления, и формы паспорта безопасности объектов (территорий</a:t>
            </a:r>
            <a:r>
              <a:rPr lang="ru-RU" altLang="ru-RU" sz="1500" b="1" dirty="0" smtClean="0">
                <a:latin typeface="Liberation Serif" panose="02020603050405020304" pitchFamily="18" charset="0"/>
              </a:rPr>
              <a:t>)»</a:t>
            </a:r>
            <a:endParaRPr lang="ru-RU" altLang="ru-RU" sz="1500" b="1" i="1" dirty="0">
              <a:latin typeface="Liberation Serif" pitchFamily="18" charset="0"/>
            </a:endParaRPr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72169" y="5756306"/>
            <a:ext cx="9777536" cy="935806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Постановление </a:t>
            </a:r>
            <a:r>
              <a:rPr lang="ru-RU" altLang="ru-RU" sz="1600" b="1" dirty="0">
                <a:latin typeface="Liberation Serif" panose="02020603050405020304" pitchFamily="18" charset="0"/>
              </a:rPr>
              <a:t>Правительства Российской Федерации от 02.08.2019 N 1006 «Об </a:t>
            </a:r>
            <a:r>
              <a:rPr lang="ru-RU" altLang="ru-RU" sz="1600" b="1">
                <a:latin typeface="Liberation Serif" panose="02020603050405020304" pitchFamily="18" charset="0"/>
              </a:rPr>
              <a:t>утверждении </a:t>
            </a:r>
            <a:r>
              <a:rPr lang="ru-RU" altLang="ru-RU" sz="1600" b="1" smtClean="0">
                <a:latin typeface="Liberation Serif" panose="02020603050405020304" pitchFamily="18" charset="0"/>
              </a:rPr>
              <a:t>требований к </a:t>
            </a:r>
            <a:r>
              <a:rPr lang="ru-RU" altLang="ru-RU" sz="1600" b="1" dirty="0">
                <a:latin typeface="Liberation Serif" panose="02020603050405020304" pitchFamily="18" charset="0"/>
              </a:rPr>
              <a:t>антитеррористической защищенности объектов (территорий) Министерства просвещения Российской Федерации и объектов (территорий), относящихся к сфере деятельности Министерства просвещения Российской Федерации, и формы паспорта безопасности этих объектов (территорий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)»</a:t>
            </a:r>
            <a:endParaRPr lang="ru-RU" altLang="ru-RU" sz="1200" b="1" i="1" dirty="0">
              <a:latin typeface="Liberation Serif" pitchFamily="18" charset="0"/>
            </a:endParaRPr>
          </a:p>
        </p:txBody>
      </p:sp>
      <p:cxnSp>
        <p:nvCxnSpPr>
          <p:cNvPr id="18441" name="Прямая соединительная линия 12"/>
          <p:cNvCxnSpPr>
            <a:cxnSpLocks noChangeShapeType="1"/>
          </p:cNvCxnSpPr>
          <p:nvPr/>
        </p:nvCxnSpPr>
        <p:spPr bwMode="auto">
          <a:xfrm>
            <a:off x="4953000" y="836712"/>
            <a:ext cx="0" cy="4968875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42" name="Прямая соединительная линия 18"/>
          <p:cNvCxnSpPr>
            <a:cxnSpLocks noChangeShapeType="1"/>
          </p:cNvCxnSpPr>
          <p:nvPr/>
        </p:nvCxnSpPr>
        <p:spPr bwMode="auto">
          <a:xfrm>
            <a:off x="4585965" y="1628800"/>
            <a:ext cx="727075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43" name="Прямая соединительная линия 18"/>
          <p:cNvCxnSpPr>
            <a:cxnSpLocks noChangeShapeType="1"/>
          </p:cNvCxnSpPr>
          <p:nvPr/>
        </p:nvCxnSpPr>
        <p:spPr bwMode="auto">
          <a:xfrm>
            <a:off x="4585965" y="3197915"/>
            <a:ext cx="727075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44" name="Прямая соединительная линия 18"/>
          <p:cNvCxnSpPr>
            <a:cxnSpLocks noChangeShapeType="1"/>
          </p:cNvCxnSpPr>
          <p:nvPr/>
        </p:nvCxnSpPr>
        <p:spPr bwMode="auto">
          <a:xfrm>
            <a:off x="4589462" y="4797152"/>
            <a:ext cx="727075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5313040" y="980579"/>
            <a:ext cx="4592960" cy="1440309"/>
          </a:xfrm>
          <a:prstGeom prst="roundRect">
            <a:avLst>
              <a:gd name="adj" fmla="val 16667"/>
            </a:avLst>
          </a:prstGeom>
          <a:solidFill>
            <a:srgbClr val="F1B1EC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just">
              <a:defRPr/>
            </a:pPr>
            <a:r>
              <a:rPr lang="ru-RU" altLang="ru-RU" sz="1600" b="1" dirty="0" smtClean="0">
                <a:latin typeface="Liberation Serif" pitchFamily="18" charset="0"/>
              </a:rPr>
              <a:t>Постановление </a:t>
            </a:r>
            <a:r>
              <a:rPr lang="ru-RU" altLang="ru-RU" sz="1600" b="1" dirty="0">
                <a:latin typeface="Liberation Serif" pitchFamily="18" charset="0"/>
              </a:rPr>
              <a:t>Правительства Российской Федерации от 25.03.2015 № 272 «Об утверждении требований к антитеррористической защищенности ММПЛ и объектов, подлежащих охране войсками Национальной гвардии и форм паспорта безопасности»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-762"/>
            <a:ext cx="9145016" cy="685876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27904"/>
            <a:ext cx="8802563" cy="681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70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Уровень террористической опасности на отдельных участках территории Российской Федерации (объектах) устанавливается: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0200" y="1412776"/>
            <a:ext cx="9303320" cy="4667350"/>
          </a:xfrm>
          <a:solidFill>
            <a:schemeClr val="accent1"/>
          </a:solidFill>
        </p:spPr>
        <p:txBody>
          <a:bodyPr>
            <a:normAutofit fontScale="92500" lnSpcReduction="10000"/>
          </a:bodyPr>
          <a:lstStyle/>
          <a:p>
            <a:r>
              <a:rPr lang="ru-RU" u="sng" dirty="0" smtClean="0"/>
              <a:t>повышенный ("синий") </a:t>
            </a:r>
            <a:r>
              <a:rPr lang="ru-RU" dirty="0" smtClean="0"/>
              <a:t>- при наличии требующей подтверждения информации о реальной возможности совершения террористического акта;</a:t>
            </a:r>
          </a:p>
          <a:p>
            <a:r>
              <a:rPr lang="ru-RU" u="sng" dirty="0" smtClean="0"/>
              <a:t>высокий ("желтый") </a:t>
            </a:r>
            <a:r>
              <a:rPr lang="ru-RU" dirty="0" smtClean="0"/>
              <a:t>- при наличии подтвержденной информации о реальной возможности совершения террористического акта;</a:t>
            </a:r>
          </a:p>
          <a:p>
            <a:r>
              <a:rPr lang="ru-RU" u="sng" dirty="0" smtClean="0"/>
              <a:t>критический ("красный") </a:t>
            </a:r>
            <a:r>
              <a:rPr lang="ru-RU" dirty="0" smtClean="0"/>
              <a:t>- при наличии информации о совершенном террористическом акте либо о совершении действий, создающих непосредственную угрозу террористического акта.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1B143-78C7-4DE8-86D0-873D87A7A0B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6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accent6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 eaLnBrk="1" hangingPunct="1">
              <a:defRPr/>
            </a:pPr>
            <a:endParaRPr lang="ru-RU" sz="2300" b="1" dirty="0"/>
          </a:p>
          <a:p>
            <a:pPr algn="ctr" eaLnBrk="1" hangingPunct="1">
              <a:defRPr/>
            </a:pPr>
            <a:r>
              <a:rPr lang="ru-RU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Указы и распоряжения Президента </a:t>
            </a:r>
          </a:p>
          <a:p>
            <a:pPr algn="ctr" eaLnBrk="1" hangingPunct="1">
              <a:defRPr/>
            </a:pPr>
            <a:r>
              <a:rPr lang="ru-RU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Российской Федерации  </a:t>
            </a:r>
            <a:endParaRPr lang="ru-RU" sz="2300" b="1" dirty="0">
              <a:solidFill>
                <a:srgbClr val="FFFF00"/>
              </a:solidFill>
            </a:endParaRPr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5238"/>
            <a:ext cx="3008313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784" y="1268413"/>
            <a:ext cx="3509962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325" y="1268413"/>
            <a:ext cx="3368675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0935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016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100" y="2708920"/>
            <a:ext cx="9906000" cy="3003550"/>
          </a:xfrm>
        </p:spPr>
        <p:txBody>
          <a:bodyPr/>
          <a:lstStyle/>
          <a:p>
            <a:pPr algn="ctr" eaLnBrk="1" hangingPunct="1"/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Правовая </a:t>
            </a:r>
            <a:r>
              <a:rPr lang="ru-RU" altLang="ru-RU" sz="3600" b="1" dirty="0">
                <a:solidFill>
                  <a:srgbClr val="FFFF00"/>
                </a:solidFill>
                <a:latin typeface="Liberation Serif" panose="02020603050405020304" pitchFamily="18" charset="0"/>
              </a:rPr>
              <a:t>основа для обеспечения </a:t>
            </a:r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/>
            </a:r>
            <a:b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</a:br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антитеррористической </a:t>
            </a:r>
            <a:r>
              <a:rPr lang="ru-RU" altLang="ru-RU" sz="3600" b="1" dirty="0">
                <a:solidFill>
                  <a:srgbClr val="FFFF00"/>
                </a:solidFill>
                <a:latin typeface="Liberation Serif" panose="02020603050405020304" pitchFamily="18" charset="0"/>
              </a:rPr>
              <a:t>защищенности </a:t>
            </a:r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/>
            </a:r>
            <a:b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</a:br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объектов </a:t>
            </a:r>
            <a:r>
              <a:rPr lang="ru-RU" altLang="ru-RU" sz="3600" b="1" dirty="0">
                <a:solidFill>
                  <a:srgbClr val="FFFF00"/>
                </a:solidFill>
                <a:latin typeface="Liberation Serif" panose="02020603050405020304" pitchFamily="18" charset="0"/>
              </a:rPr>
              <a:t>(территорий)</a:t>
            </a:r>
            <a:endParaRPr lang="ru-RU" altLang="ru-RU" sz="3600" b="1" dirty="0" smtClean="0">
              <a:solidFill>
                <a:srgbClr val="FFFF00"/>
              </a:solidFill>
              <a:latin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4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05662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Выступление М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ыступление МС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Выступление МС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ыступление МС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D:\УЧЕНЫЙ СОВЕТ\Выступление МС.ppt</Template>
  <TotalTime>5167</TotalTime>
  <Pages>14</Pages>
  <Words>368</Words>
  <Application>Microsoft Office PowerPoint</Application>
  <PresentationFormat>Лист A4 (210x297 мм)</PresentationFormat>
  <Paragraphs>28</Paragraphs>
  <Slides>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Franklin Gothic Book</vt:lpstr>
      <vt:lpstr>Franklin Gothic Medium</vt:lpstr>
      <vt:lpstr>Liberation Serif</vt:lpstr>
      <vt:lpstr>Times New Roman</vt:lpstr>
      <vt:lpstr>Wingdings 2</vt:lpstr>
      <vt:lpstr>Выступление МС</vt:lpstr>
      <vt:lpstr>Трек</vt:lpstr>
      <vt:lpstr>Правовая основа для обеспечения  антитеррористической защищенности  объектов (территорий)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Уровень террористической опасности на отдельных участках территории Российской Федерации (объектах) устанавливается: </vt:lpstr>
      <vt:lpstr>Презентация PowerPoint</vt:lpstr>
      <vt:lpstr>Правовая основа для обеспечения  антитеррористической защищенности  объектов (территорий)</vt:lpstr>
    </vt:vector>
  </TitlesOfParts>
  <Company>АФПС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Байрамов</dc:creator>
  <cp:lastModifiedBy>Румянцев Андрей Александрович</cp:lastModifiedBy>
  <cp:revision>438</cp:revision>
  <cp:lastPrinted>2001-06-18T10:16:52Z</cp:lastPrinted>
  <dcterms:created xsi:type="dcterms:W3CDTF">2002-04-07T09:06:54Z</dcterms:created>
  <dcterms:modified xsi:type="dcterms:W3CDTF">2022-10-21T07:07:34Z</dcterms:modified>
</cp:coreProperties>
</file>