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069" r:id="rId2"/>
  </p:sldMasterIdLst>
  <p:notesMasterIdLst>
    <p:notesMasterId r:id="rId11"/>
  </p:notesMasterIdLst>
  <p:handoutMasterIdLst>
    <p:handoutMasterId r:id="rId12"/>
  </p:handoutMasterIdLst>
  <p:sldIdLst>
    <p:sldId id="517" r:id="rId3"/>
    <p:sldId id="492" r:id="rId4"/>
    <p:sldId id="493" r:id="rId5"/>
    <p:sldId id="525" r:id="rId6"/>
    <p:sldId id="528" r:id="rId7"/>
    <p:sldId id="526" r:id="rId8"/>
    <p:sldId id="527" r:id="rId9"/>
    <p:sldId id="529" r:id="rId10"/>
  </p:sldIdLst>
  <p:sldSz cx="9906000" cy="6858000" type="A4"/>
  <p:notesSz cx="9748838" cy="6854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8">
          <p15:clr>
            <a:srgbClr val="A4A3A4"/>
          </p15:clr>
        </p15:guide>
        <p15:guide id="2" pos="30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B1EC"/>
    <a:srgbClr val="33CCCC"/>
    <a:srgbClr val="FFFF00"/>
    <a:srgbClr val="FF3300"/>
    <a:srgbClr val="990000"/>
    <a:srgbClr val="993300"/>
    <a:srgbClr val="EFFFFC"/>
    <a:srgbClr val="D1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35" autoAdjust="0"/>
    <p:restoredTop sz="94681" autoAdjust="0"/>
  </p:normalViewPr>
  <p:slideViewPr>
    <p:cSldViewPr>
      <p:cViewPr varScale="1">
        <p:scale>
          <a:sx n="115" d="100"/>
          <a:sy n="115" d="100"/>
        </p:scale>
        <p:origin x="750" y="108"/>
      </p:cViewPr>
      <p:guideLst>
        <p:guide orient="horz" pos="2304"/>
        <p:guide pos="3016"/>
      </p:guideLst>
    </p:cSldViewPr>
  </p:slideViewPr>
  <p:outlineViewPr>
    <p:cViewPr>
      <p:scale>
        <a:sx n="25" d="100"/>
        <a:sy n="25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570" y="-78"/>
      </p:cViewPr>
      <p:guideLst>
        <p:guide orient="horz" pos="2158"/>
        <p:guide pos="30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6425" y="601663"/>
            <a:ext cx="3463925" cy="239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60725"/>
            <a:ext cx="7148512" cy="270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notes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017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7838" y="514350"/>
            <a:ext cx="3713162" cy="2570163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21325" y="6510338"/>
            <a:ext cx="4225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588199-B600-45DE-A874-1387F61EE80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7838" y="514350"/>
            <a:ext cx="3713162" cy="2570163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21325" y="6510338"/>
            <a:ext cx="4225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A08E95-090A-4FAA-8E6C-E109918B4AC0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7838" y="514350"/>
            <a:ext cx="3713162" cy="2570163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21325" y="6510338"/>
            <a:ext cx="4225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F169692-6B45-44BC-806C-EF12E427AF83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7838" y="514350"/>
            <a:ext cx="3713162" cy="2570163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521325" y="6510338"/>
            <a:ext cx="4225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C24CE758-3FD5-4B70-BB06-6AE4C6BEDD23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EE031-A33A-44C0-ABA3-51CC702E1B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954706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B8C6D-6436-49E8-BC66-3CE71341C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055485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D1BFD-1725-40FF-88E8-0F841341A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819196"/>
      </p:ext>
    </p:extLst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3E7E3-3FEE-4806-8CB9-E36A54138F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84932"/>
      </p:ext>
    </p:extLst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AA0B-B2A1-4159-B65F-BFD8CAA56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635440"/>
      </p:ext>
    </p:extLst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FA1E-06CF-48AD-9C8F-53642708B8B0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1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B13-329D-4630-9709-6131FC58730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4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2D9F-00F9-4901-9AE3-AAA2998A301A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903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38F0-26EB-4BB1-8ACD-0E84776BDB2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3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1CE1-93FA-4CD0-BFD3-A89B778F11C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92801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3603-93DD-4268-95A2-73BE23C143B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7983-0D72-452D-BF53-D1ED1E900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422892"/>
      </p:ext>
    </p:extLst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C28-A95E-4743-86C6-5FE2AC36CEB0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5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B45F-B6FC-4A59-B69C-CD6C99106786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8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7AE-B41C-4C47-97E1-AFCAA9BD342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942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F4D9-477B-4394-A724-4AE92EA37441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3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0E8B-E52F-4882-8005-38330DB1FF02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21.10.2022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1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3E2F9-1ECA-4EFF-B763-3B9B21A9F4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68167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D0F1-1E08-43D2-A71D-E9F864A8D0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04900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6A40-8E04-4029-AEAA-EB4705D57E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276562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0696-3ABF-4229-BD9B-59C28CE7B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362206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91BE6-5D11-4522-A192-6FD630F4D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83783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3D8B0-339C-4A56-955B-D47F51DDED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383891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DB85-B54A-480E-94A3-377253C53D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172307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163" tIns="51581" rIns="103163" bIns="515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FB58881-9A81-4BE9-84AC-6E59E4D507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</p:sldLayoutIdLst>
  <p:transition spd="slow">
    <p:cut/>
  </p:transition>
  <p:txStyles>
    <p:titleStyle>
      <a:lvl1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ctr" defTabSz="10318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6pPr>
      <a:lvl7pPr marL="914400" algn="ctr" defTabSz="10318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7pPr>
      <a:lvl8pPr marL="1371600" algn="ctr" defTabSz="10318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8pPr>
      <a:lvl9pPr marL="1828800" algn="ctr" defTabSz="10318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9pPr>
    </p:titleStyle>
    <p:bodyStyle>
      <a:lvl1pPr marL="385763" indent="-385763" algn="l" defTabSz="10302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2263" algn="l" defTabSz="10302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87463" indent="-255588" algn="l" defTabSz="10302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04988" indent="-255588" algn="l" defTabSz="10302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19338" indent="-255588" algn="l" defTabSz="10302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778125" indent="-257175" algn="l" defTabSz="10318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35325" indent="-257175" algn="l" defTabSz="10318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692525" indent="-257175" algn="l" defTabSz="10318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49725" indent="-257175" algn="l" defTabSz="10318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D27A8C-54E6-4E7B-B7A9-F992657A7D49}" type="datetime1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21.10.2022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91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f4eed8336c7df11a7aa5e9f53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3731" y="2780928"/>
            <a:ext cx="9906000" cy="3003550"/>
          </a:xfrm>
        </p:spPr>
        <p:txBody>
          <a:bodyPr/>
          <a:lstStyle/>
          <a:p>
            <a:pPr eaLnBrk="1" hangingPunct="1"/>
            <a:r>
              <a:rPr lang="ru-RU" altLang="ru-RU" sz="3600" b="1" kern="1200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Liberation Serif" panose="02020603050405020304" pitchFamily="18" charset="0"/>
              </a:rPr>
              <a:t>Правовая основа для обеспечения </a:t>
            </a:r>
            <a:br>
              <a:rPr lang="ru-RU" altLang="ru-RU" sz="3600" b="1" kern="1200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Liberation Serif" panose="02020603050405020304" pitchFamily="18" charset="0"/>
              </a:rPr>
            </a:br>
            <a:r>
              <a:rPr lang="ru-RU" altLang="ru-RU" sz="3600" b="1" kern="1200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Liberation Serif" panose="02020603050405020304" pitchFamily="18" charset="0"/>
              </a:rPr>
              <a:t>антитеррористической защищенности </a:t>
            </a:r>
            <a:br>
              <a:rPr lang="ru-RU" altLang="ru-RU" sz="3600" b="1" kern="1200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Liberation Serif" panose="02020603050405020304" pitchFamily="18" charset="0"/>
              </a:rPr>
            </a:br>
            <a:r>
              <a:rPr lang="ru-RU" altLang="ru-RU" sz="3600" b="1" kern="1200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Liberation Serif" panose="02020603050405020304" pitchFamily="18" charset="0"/>
              </a:rPr>
              <a:t>объектов (территорий)</a:t>
            </a:r>
          </a:p>
        </p:txBody>
      </p:sp>
      <p:pic>
        <p:nvPicPr>
          <p:cNvPr id="15364" name="Picture 37" descr="Coat_of_Arms_of_Sverdlovsk_oblast_(200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15913"/>
            <a:ext cx="32750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906000" cy="836613"/>
          </a:xfrm>
          <a:prstGeom prst="rect">
            <a:avLst/>
          </a:prstGeom>
          <a:solidFill>
            <a:schemeClr val="accent2"/>
          </a:solidFill>
          <a:ln w="15875" cap="flat" cmpd="sng" algn="ctr">
            <a:noFill/>
            <a:prstDash val="solid"/>
            <a:headEnd/>
            <a:tailE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lIns="103135" tIns="0" rIns="103135" bIns="51568" anchor="ctr"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FF3300"/>
                </a:solidFill>
                <a:latin typeface="Liberation Serif" panose="02020603050405020304" pitchFamily="18" charset="0"/>
                <a:cs typeface="Arial" pitchFamily="34" charset="0"/>
              </a:rPr>
              <a:t>Правовая </a:t>
            </a:r>
            <a:r>
              <a:rPr lang="ru-RU" altLang="ru-RU" sz="3200" b="1" dirty="0">
                <a:solidFill>
                  <a:srgbClr val="FF3300"/>
                </a:solidFill>
                <a:latin typeface="Liberation Serif" panose="02020603050405020304" pitchFamily="18" charset="0"/>
                <a:cs typeface="Arial" pitchFamily="34" charset="0"/>
              </a:rPr>
              <a:t>основа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472" y="1160576"/>
            <a:ext cx="6624637" cy="1081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5315" tIns="155315" rIns="155315" bIns="155315"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  <a:t>Федеральный закон от 6 марта 2006 года </a:t>
            </a:r>
            <a:b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  <a:t>№ 35 «О противодействии терроризму</a:t>
            </a:r>
            <a:r>
              <a:rPr lang="ru-RU" alt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  <a:t>»</a:t>
            </a:r>
            <a:endParaRPr lang="ru-RU" altLang="ru-RU" sz="2400" b="1" dirty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472" y="4621142"/>
            <a:ext cx="6624637" cy="15827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5315" tIns="155315" rIns="155315" bIns="155315" anchor="ctr"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Федеральный закон </a:t>
            </a: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от 9 февраля 2007 года </a:t>
            </a:r>
            <a:endParaRPr lang="ru-RU" altLang="ru-RU" sz="2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№ </a:t>
            </a: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16-ФЗ «О транспортной безопасности»</a:t>
            </a:r>
          </a:p>
        </p:txBody>
      </p:sp>
      <p:sp>
        <p:nvSpPr>
          <p:cNvPr id="2" name="Скругленный прямоугольник 7"/>
          <p:cNvSpPr/>
          <p:nvPr/>
        </p:nvSpPr>
        <p:spPr>
          <a:xfrm>
            <a:off x="3008784" y="2492896"/>
            <a:ext cx="6624637" cy="17287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5315" tIns="155315" rIns="155315" bIns="155315" anchor="ctr"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  <a:t>Федеральный закон от </a:t>
            </a: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  <a:t>21 июля 2011 года </a:t>
            </a:r>
            <a:endParaRPr lang="ru-RU" altLang="ru-RU" sz="2400" b="1" dirty="0" smtClean="0">
              <a:solidFill>
                <a:schemeClr val="tx1"/>
              </a:solidFill>
              <a:latin typeface="Liberation Serif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  <a:t>№ </a:t>
            </a: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Arial" pitchFamily="34" charset="0"/>
              </a:rPr>
              <a:t>256-ФЗ «О безопасности объектов топливно-энергетического комплекса»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906000" cy="809661"/>
          </a:xfrm>
          <a:prstGeom prst="rect">
            <a:avLst/>
          </a:prstGeom>
          <a:solidFill>
            <a:schemeClr val="accent2"/>
          </a:solidFill>
          <a:ln w="15875" cap="flat" cmpd="sng" algn="ctr">
            <a:noFill/>
            <a:prstDash val="solid"/>
            <a:headEnd/>
            <a:tailE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lIns="103135" tIns="0" rIns="103135" bIns="51568" anchor="ctr"/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Liberation Serif" pitchFamily="18" charset="0"/>
                <a:cs typeface="Arial" pitchFamily="34" charset="0"/>
              </a:rPr>
              <a:t>Правовая основа антитеррористической защищенности объектов, находящихся в муниципальной собственности</a:t>
            </a:r>
            <a:endParaRPr lang="ru-RU" altLang="ru-RU" sz="2800" b="1" dirty="0">
              <a:solidFill>
                <a:srgbClr val="FF0000"/>
              </a:solidFill>
              <a:latin typeface="Liberation Serif" pitchFamily="18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0" y="980257"/>
            <a:ext cx="4611329" cy="1440631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630238" indent="-322263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2555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804988" indent="-2555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319338" indent="-2555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776538" indent="-255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3233738" indent="-255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690938" indent="-255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4148138" indent="-255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Liberation Serif" panose="02020603050405020304" pitchFamily="18" charset="0"/>
              </a:rPr>
              <a:t>Постановление Правительства Российской Федерации от 06.03.2015 № 202 «Об утверждении требований к антитеррористической защищенности объектов спорта и формы паспорта безопасности объекта спорта»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0" y="2492896"/>
            <a:ext cx="4603782" cy="1431146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defRPr/>
            </a:pPr>
            <a:r>
              <a:rPr lang="ru-RU" altLang="ru-RU" sz="1600" b="1" dirty="0" smtClean="0">
                <a:latin typeface="Liberation Serif" panose="02020603050405020304" pitchFamily="18" charset="0"/>
              </a:rPr>
              <a:t>Постановление </a:t>
            </a:r>
            <a:r>
              <a:rPr lang="ru-RU" altLang="ru-RU" sz="1600" b="1" dirty="0">
                <a:latin typeface="Liberation Serif" panose="02020603050405020304" pitchFamily="18" charset="0"/>
              </a:rPr>
              <a:t>Правительства Российской Федерации от 23.10.2016 № 1467 «Об утверждении требований 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к антитеррористической </a:t>
            </a:r>
            <a:r>
              <a:rPr lang="ru-RU" altLang="ru-RU" sz="1600" b="1" dirty="0">
                <a:latin typeface="Liberation Serif" panose="02020603050405020304" pitchFamily="18" charset="0"/>
              </a:rPr>
              <a:t>защищенности объектов </a:t>
            </a:r>
            <a:r>
              <a:rPr lang="ru-RU" altLang="ru-RU" sz="1600" b="1" dirty="0" err="1">
                <a:latin typeface="Liberation Serif" panose="02020603050405020304" pitchFamily="18" charset="0"/>
              </a:rPr>
              <a:t>водообеспечения</a:t>
            </a:r>
            <a:r>
              <a:rPr lang="ru-RU" altLang="ru-RU" sz="1600" b="1" dirty="0">
                <a:latin typeface="Liberation Serif" panose="02020603050405020304" pitchFamily="18" charset="0"/>
              </a:rPr>
              <a:t> 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и </a:t>
            </a:r>
            <a:r>
              <a:rPr lang="ru-RU" altLang="ru-RU" sz="1600" b="1" dirty="0">
                <a:latin typeface="Liberation Serif" panose="02020603050405020304" pitchFamily="18" charset="0"/>
              </a:rPr>
              <a:t>водоотведения и формы паспорта безопасности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»</a:t>
            </a:r>
            <a:endParaRPr lang="ru-RU" altLang="ru-RU" sz="1200" dirty="0"/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283266" y="2534753"/>
            <a:ext cx="4622734" cy="14251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defRPr/>
            </a:pPr>
            <a:r>
              <a:rPr lang="ru-RU" altLang="ru-RU" sz="1600" b="1" dirty="0">
                <a:latin typeface="Liberation Serif" panose="02020603050405020304" pitchFamily="18" charset="0"/>
              </a:rPr>
              <a:t>Постановление Правительства Российской Федерации от 13.01.2017 № 8 «Об утверждении требований  к 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антитеррористической защищенности </a:t>
            </a:r>
            <a:r>
              <a:rPr lang="ru-RU" altLang="ru-RU" sz="1600" b="1" dirty="0">
                <a:latin typeface="Liberation Serif" panose="02020603050405020304" pitchFamily="18" charset="0"/>
              </a:rPr>
              <a:t>объектов здравоохранения 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и </a:t>
            </a:r>
            <a:r>
              <a:rPr lang="ru-RU" altLang="ru-RU" sz="1600" b="1" dirty="0">
                <a:latin typeface="Liberation Serif" panose="02020603050405020304" pitchFamily="18" charset="0"/>
              </a:rPr>
              <a:t>формы паспорта безопасности»</a:t>
            </a:r>
            <a:endParaRPr lang="ru-RU" altLang="ru-RU" sz="1600" b="1" i="1" dirty="0">
              <a:latin typeface="Liberation Serif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-41275" y="4067784"/>
            <a:ext cx="4664010" cy="1584325"/>
          </a:xfrm>
          <a:prstGeom prst="roundRect">
            <a:avLst>
              <a:gd name="adj" fmla="val 16667"/>
            </a:avLst>
          </a:prstGeom>
          <a:solidFill>
            <a:srgbClr val="D1FAA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defRPr/>
            </a:pPr>
            <a:r>
              <a:rPr lang="ru-RU" altLang="ru-RU" sz="1600" b="1" dirty="0">
                <a:latin typeface="Liberation Serif" panose="02020603050405020304" pitchFamily="18" charset="0"/>
              </a:rPr>
              <a:t>Постановление Правительства Российской Федерации от 11.02.2017 № 176 «Об утверждении требований  к антитеррористической защищенности объектов в сфере 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культуры и </a:t>
            </a:r>
            <a:r>
              <a:rPr lang="ru-RU" altLang="ru-RU" sz="1600" b="1" dirty="0">
                <a:latin typeface="Liberation Serif" panose="02020603050405020304" pitchFamily="18" charset="0"/>
              </a:rPr>
              <a:t>формы паспорта безопасности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»</a:t>
            </a:r>
            <a:endParaRPr lang="ru-RU" altLang="ru-RU" sz="1600" b="1" i="1" dirty="0">
              <a:latin typeface="Liberation Serif" pitchFamily="18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5316536" y="4077071"/>
            <a:ext cx="4589463" cy="1584325"/>
          </a:xfrm>
          <a:prstGeom prst="roundRect">
            <a:avLst>
              <a:gd name="adj" fmla="val 16667"/>
            </a:avLst>
          </a:prstGeom>
          <a:solidFill>
            <a:srgbClr val="F1B1EC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defRPr/>
            </a:pPr>
            <a:r>
              <a:rPr lang="ru-RU" altLang="ru-RU" sz="1500" b="1" dirty="0">
                <a:latin typeface="Liberation Serif" panose="02020603050405020304" pitchFamily="18" charset="0"/>
              </a:rPr>
              <a:t>Постановление Правительства </a:t>
            </a:r>
            <a:r>
              <a:rPr lang="ru-RU" altLang="ru-RU" sz="1500" b="1" dirty="0" smtClean="0">
                <a:latin typeface="Liberation Serif" panose="02020603050405020304" pitchFamily="18" charset="0"/>
              </a:rPr>
              <a:t>Российской Федерации </a:t>
            </a:r>
            <a:r>
              <a:rPr lang="ru-RU" altLang="ru-RU" sz="1500" b="1" dirty="0">
                <a:latin typeface="Liberation Serif" panose="02020603050405020304" pitchFamily="18" charset="0"/>
              </a:rPr>
              <a:t>от 14.05.2021 N </a:t>
            </a:r>
            <a:r>
              <a:rPr lang="ru-RU" altLang="ru-RU" sz="1500" b="1" dirty="0" smtClean="0">
                <a:latin typeface="Liberation Serif" panose="02020603050405020304" pitchFamily="18" charset="0"/>
              </a:rPr>
              <a:t>732 «Об </a:t>
            </a:r>
            <a:r>
              <a:rPr lang="ru-RU" altLang="ru-RU" sz="1500" b="1" dirty="0">
                <a:latin typeface="Liberation Serif" panose="02020603050405020304" pitchFamily="18" charset="0"/>
              </a:rPr>
              <a:t>утверждении требований к антитеррористической защищенности объектов (территорий), предназначенных для организации отдыха детей и их оздоровления, и формы паспорта безопасности объектов (территорий</a:t>
            </a:r>
            <a:r>
              <a:rPr lang="ru-RU" altLang="ru-RU" sz="1500" b="1" dirty="0" smtClean="0">
                <a:latin typeface="Liberation Serif" panose="02020603050405020304" pitchFamily="18" charset="0"/>
              </a:rPr>
              <a:t>)»</a:t>
            </a:r>
            <a:endParaRPr lang="ru-RU" altLang="ru-RU" sz="1500" b="1" i="1" dirty="0">
              <a:latin typeface="Liberation Serif" pitchFamily="18" charset="0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72169" y="5756306"/>
            <a:ext cx="9777536" cy="93580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600" b="1" dirty="0" smtClean="0">
                <a:latin typeface="Liberation Serif" panose="02020603050405020304" pitchFamily="18" charset="0"/>
              </a:rPr>
              <a:t>Постановление </a:t>
            </a:r>
            <a:r>
              <a:rPr lang="ru-RU" altLang="ru-RU" sz="1600" b="1" dirty="0">
                <a:latin typeface="Liberation Serif" panose="02020603050405020304" pitchFamily="18" charset="0"/>
              </a:rPr>
              <a:t>Правительства Российской Федерации от 02.08.2019 N 1006 «Об </a:t>
            </a:r>
            <a:r>
              <a:rPr lang="ru-RU" altLang="ru-RU" sz="1600" b="1">
                <a:latin typeface="Liberation Serif" panose="02020603050405020304" pitchFamily="18" charset="0"/>
              </a:rPr>
              <a:t>утверждении </a:t>
            </a:r>
            <a:r>
              <a:rPr lang="ru-RU" altLang="ru-RU" sz="1600" b="1" smtClean="0">
                <a:latin typeface="Liberation Serif" panose="02020603050405020304" pitchFamily="18" charset="0"/>
              </a:rPr>
              <a:t>требований к </a:t>
            </a:r>
            <a:r>
              <a:rPr lang="ru-RU" altLang="ru-RU" sz="1600" b="1" dirty="0">
                <a:latin typeface="Liberation Serif" panose="02020603050405020304" pitchFamily="18" charset="0"/>
              </a:rPr>
              <a:t>антитеррористической защищенности объектов (территорий) Министерства просвещения Российской Федерации и объектов (территорий), относящихся к сфере деятельности Министерства просвещения Российской Федерации, и формы паспорта безопасности этих объектов (территорий</a:t>
            </a:r>
            <a:r>
              <a:rPr lang="ru-RU" altLang="ru-RU" sz="1600" b="1" dirty="0" smtClean="0">
                <a:latin typeface="Liberation Serif" panose="02020603050405020304" pitchFamily="18" charset="0"/>
              </a:rPr>
              <a:t>)»</a:t>
            </a:r>
            <a:endParaRPr lang="ru-RU" altLang="ru-RU" sz="1200" b="1" i="1" dirty="0">
              <a:latin typeface="Liberation Serif" pitchFamily="18" charset="0"/>
            </a:endParaRPr>
          </a:p>
        </p:txBody>
      </p:sp>
      <p:cxnSp>
        <p:nvCxnSpPr>
          <p:cNvPr id="18441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4953000" y="836712"/>
            <a:ext cx="0" cy="4968875"/>
          </a:xfrm>
          <a:prstGeom prst="line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585965" y="1628800"/>
            <a:ext cx="727075" cy="0"/>
          </a:xfrm>
          <a:prstGeom prst="line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585965" y="3197915"/>
            <a:ext cx="727075" cy="0"/>
          </a:xfrm>
          <a:prstGeom prst="line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589462" y="4797152"/>
            <a:ext cx="727075" cy="0"/>
          </a:xfrm>
          <a:prstGeom prst="line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5313040" y="980579"/>
            <a:ext cx="4592960" cy="1440309"/>
          </a:xfrm>
          <a:prstGeom prst="roundRect">
            <a:avLst>
              <a:gd name="adj" fmla="val 16667"/>
            </a:avLst>
          </a:prstGeom>
          <a:solidFill>
            <a:srgbClr val="F1B1EC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defRPr/>
            </a:pPr>
            <a:r>
              <a:rPr lang="ru-RU" altLang="ru-RU" sz="1600" b="1" dirty="0" smtClean="0">
                <a:latin typeface="Liberation Serif" pitchFamily="18" charset="0"/>
              </a:rPr>
              <a:t>Постановление </a:t>
            </a:r>
            <a:r>
              <a:rPr lang="ru-RU" altLang="ru-RU" sz="1600" b="1" dirty="0">
                <a:latin typeface="Liberation Serif" pitchFamily="18" charset="0"/>
              </a:rPr>
              <a:t>Правительства Российской Федерации от 25.03.2015 № 272 «Об утверждении требований к антитеррористической защищенности ММПЛ и объектов, подлежащих охране войсками Национальной гвардии и форм паспорта безопасности»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-762"/>
            <a:ext cx="9145016" cy="6858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7904"/>
            <a:ext cx="8802563" cy="68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Уровень террористической опасности на отдельных участках территории Российской Федерации (объектах) устанавливается: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1412776"/>
            <a:ext cx="9303320" cy="4667350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повышенный ("синий") </a:t>
            </a:r>
            <a:r>
              <a:rPr lang="ru-RU" dirty="0" smtClean="0"/>
              <a:t>- при наличии требующей подтверждения информации о реальной возможности совершения террористического акта;</a:t>
            </a:r>
          </a:p>
          <a:p>
            <a:r>
              <a:rPr lang="ru-RU" u="sng" dirty="0" smtClean="0"/>
              <a:t>высокий ("желтый") </a:t>
            </a:r>
            <a:r>
              <a:rPr lang="ru-RU" dirty="0" smtClean="0"/>
              <a:t>- при наличии подтвержденной информации о реальной возможности совершения террористического акта;</a:t>
            </a:r>
          </a:p>
          <a:p>
            <a:r>
              <a:rPr lang="ru-RU" u="sng" dirty="0" smtClean="0"/>
              <a:t>критический ("красный") </a:t>
            </a:r>
            <a:r>
              <a:rPr lang="ru-RU" dirty="0" smtClean="0"/>
              <a:t>- при наличии информации о совершенном террористическом акте либо о совершении действий, создающих непосредственную угрозу террористического акта.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B143-78C7-4DE8-86D0-873D87A7A0B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906000" cy="1268413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headEnd/>
            <a:tailEnd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lIns="103135" tIns="0" rIns="103135" bIns="51568" anchor="ctr"/>
          <a:lstStyle/>
          <a:p>
            <a:pPr algn="ctr" eaLnBrk="1" hangingPunct="1">
              <a:defRPr/>
            </a:pPr>
            <a:endParaRPr lang="ru-RU" sz="2300" b="1" dirty="0"/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Указы и распоряжения Президента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Российской Федерации  </a:t>
            </a:r>
            <a:endParaRPr lang="ru-RU" sz="2300" b="1" dirty="0">
              <a:solidFill>
                <a:srgbClr val="FFFF00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30083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1268413"/>
            <a:ext cx="350996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68413"/>
            <a:ext cx="33686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9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f4eed8336c7df11a7aa5e9f53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6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00" y="2708920"/>
            <a:ext cx="9906000" cy="3003550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Правовая </a:t>
            </a:r>
            <a:r>
              <a:rPr lang="ru-RU" altLang="ru-RU" sz="36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основа для обеспечения </a:t>
            </a:r>
            <a:r>
              <a:rPr lang="ru-RU" alt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антитеррористической </a:t>
            </a:r>
            <a:r>
              <a:rPr lang="ru-RU" altLang="ru-RU" sz="36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защищенности </a:t>
            </a:r>
            <a:r>
              <a:rPr lang="ru-RU" alt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объектов </a:t>
            </a:r>
            <a:r>
              <a:rPr lang="ru-RU" altLang="ru-RU" sz="36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(территорий)</a:t>
            </a:r>
            <a:endParaRPr lang="ru-RU" altLang="ru-RU" sz="3600" b="1" dirty="0" smtClean="0">
              <a:solidFill>
                <a:srgbClr val="FFFF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7" descr="Coat_of_Arms_of_Sverdlovsk_oblast_(200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15913"/>
            <a:ext cx="32750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566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ыступление М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ыступление МС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31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31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ыступление МС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тупление МС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тупление МС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тупление МС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тупление МС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тупление МС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тупление МС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D:\УЧЕНЫЙ СОВЕТ\Выступление МС.ppt</Template>
  <TotalTime>5167</TotalTime>
  <Pages>14</Pages>
  <Words>368</Words>
  <Application>Microsoft Office PowerPoint</Application>
  <PresentationFormat>Лист A4 (210x297 мм)</PresentationFormat>
  <Paragraphs>28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Franklin Gothic Book</vt:lpstr>
      <vt:lpstr>Franklin Gothic Medium</vt:lpstr>
      <vt:lpstr>Liberation Serif</vt:lpstr>
      <vt:lpstr>Times New Roman</vt:lpstr>
      <vt:lpstr>Wingdings 2</vt:lpstr>
      <vt:lpstr>Выступление МС</vt:lpstr>
      <vt:lpstr>Трек</vt:lpstr>
      <vt:lpstr>Правовая основа для обеспечения  антитеррористической защищенности  объектов (территорий)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террористической опасности на отдельных участках территории Российской Федерации (объектах) устанавливается: </vt:lpstr>
      <vt:lpstr>Презентация PowerPoint</vt:lpstr>
      <vt:lpstr>Правовая основа для обеспечения  антитеррористической защищенности  объектов (территорий)</vt:lpstr>
    </vt:vector>
  </TitlesOfParts>
  <Company>АФПС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Байрамов</dc:creator>
  <cp:lastModifiedBy>Румянцев Андрей Александрович</cp:lastModifiedBy>
  <cp:revision>438</cp:revision>
  <cp:lastPrinted>2001-06-18T10:16:52Z</cp:lastPrinted>
  <dcterms:created xsi:type="dcterms:W3CDTF">2002-04-07T09:06:54Z</dcterms:created>
  <dcterms:modified xsi:type="dcterms:W3CDTF">2022-10-21T07:07:34Z</dcterms:modified>
</cp:coreProperties>
</file>