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7"/>
  </p:notesMasterIdLst>
  <p:handoutMasterIdLst>
    <p:handoutMasterId r:id="rId8"/>
  </p:handoutMasterIdLst>
  <p:sldIdLst>
    <p:sldId id="517" r:id="rId2"/>
    <p:sldId id="530" r:id="rId3"/>
    <p:sldId id="531" r:id="rId4"/>
    <p:sldId id="532" r:id="rId5"/>
    <p:sldId id="533" r:id="rId6"/>
  </p:sldIdLst>
  <p:sldSz cx="9906000" cy="6858000" type="A4"/>
  <p:notesSz cx="9748838" cy="68548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8">
          <p15:clr>
            <a:srgbClr val="A4A3A4"/>
          </p15:clr>
        </p15:guide>
        <p15:guide id="2" pos="30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1B1EC"/>
    <a:srgbClr val="33CCCC"/>
    <a:srgbClr val="FFFF00"/>
    <a:srgbClr val="FF3300"/>
    <a:srgbClr val="990000"/>
    <a:srgbClr val="993300"/>
    <a:srgbClr val="EFFFFC"/>
    <a:srgbClr val="D1F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635" autoAdjust="0"/>
    <p:restoredTop sz="94681" autoAdjust="0"/>
  </p:normalViewPr>
  <p:slideViewPr>
    <p:cSldViewPr>
      <p:cViewPr varScale="1">
        <p:scale>
          <a:sx n="115" d="100"/>
          <a:sy n="115" d="100"/>
        </p:scale>
        <p:origin x="750" y="108"/>
      </p:cViewPr>
      <p:guideLst>
        <p:guide orient="horz" pos="2304"/>
        <p:guide pos="3016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570" y="-78"/>
      </p:cViewPr>
      <p:guideLst>
        <p:guide orient="horz" pos="2158"/>
        <p:guide pos="30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86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46425" y="601663"/>
            <a:ext cx="3463925" cy="2397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0163" y="3260725"/>
            <a:ext cx="7148512" cy="2700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Click to edit Master notes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60171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1111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6066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1588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EE031-A33A-44C0-ABA3-51CC702E1B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6954706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B8C6D-6436-49E8-BC66-3CE71341CE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7055485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CD1BFD-1725-40FF-88E8-0F841341A4A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4819196"/>
      </p:ext>
    </p:extLst>
  </p:cSld>
  <p:clrMapOvr>
    <a:masterClrMapping/>
  </p:clrMapOvr>
  <p:transition spd="slow">
    <p:spli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3E7E3-3FEE-4806-8CB9-E36A54138F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984932"/>
      </p:ext>
    </p:extLst>
  </p:cSld>
  <p:clrMapOvr>
    <a:masterClrMapping/>
  </p:clrMapOvr>
  <p:transition spd="slow">
    <p:spli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BAA0B-B2A1-4159-B65F-BFD8CAA567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8635440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B7983-0D72-452D-BF53-D1ED1E9004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4422892"/>
      </p:ext>
    </p:extLst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03E2F9-1ECA-4EFF-B763-3B9B21A9F4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9681672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3D0F1-1E08-43D2-A71D-E9F864A8D0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104900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36A40-8E04-4029-AEAA-EB4705D57E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5276562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70696-3ABF-4229-BD9B-59C28CE7B0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5362206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91BE6-5D11-4522-A192-6FD630F4DE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9837831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93D8B0-339C-4A56-955B-D47F51DDED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1383891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0DB85-B54A-480E-94A3-377253C53D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4172307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8FB58881-9A81-4BE9-84AC-6E59E4D507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  <p:sldLayoutId id="2147484068" r:id="rId13"/>
  </p:sldLayoutIdLst>
  <p:transition spd="slow">
    <p:cut/>
  </p:transition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4572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9144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3716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18288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87463" indent="-255588" algn="l" defTabSz="10302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04988" indent="-255588" algn="l" defTabSz="10302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19338" indent="-255588" algn="l" defTabSz="10302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7781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353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6925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497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2" y="-16617"/>
            <a:ext cx="9890448" cy="684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852936"/>
            <a:ext cx="9906000" cy="3003550"/>
          </a:xfrm>
        </p:spPr>
        <p:txBody>
          <a:bodyPr/>
          <a:lstStyle/>
          <a:p>
            <a:pPr eaLnBrk="1" hangingPunct="1"/>
            <a:r>
              <a:rPr lang="ru-RU" altLang="ru-RU" sz="32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защиты объектов транспортной инфраструктуры, объектов водоснабжения и водоотведения, объектов топливно-энергетического комплекса</a:t>
            </a:r>
          </a:p>
        </p:txBody>
      </p:sp>
      <p:pic>
        <p:nvPicPr>
          <p:cNvPr id="15364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6456" y="1772816"/>
            <a:ext cx="9793088" cy="1081411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Осуществляется в соответствии Федеральным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законом от 9 февраля 2007 года № 16-ФЗ «О транспортной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безопасности» Правительством Российской Федерации принято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более 20 постановлений устанавливающих требования к антитеррористической защищенности объектов транспортной инфраструктуры по видам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объектов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2924944"/>
            <a:ext cx="9793088" cy="96920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Федеральный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надзор в сфере транспорта осуществляется Управлением государственного авиационного надзора и надзора за обеспечением транспортной безопасности по Уральскому федеральному округу Федеральной службы по надзору в сфере транспорта</a:t>
            </a: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154730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Обеспечение антитеррористической защищенности объектов транспортной инфраструктуры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9837" y="4042682"/>
            <a:ext cx="9786325" cy="1114509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Юридические лица, индивидуальные предприниматели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физические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лица,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являющиеся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собственниками объектов транспортной инфраструктуры или использующие их на ином законном основании отвечают за антитеррористическую защищенность объектов транспортной инфраструктуры и обеспечивают надлежащее состояние антитеррористической защищенности объектов транспортной инфраструктуры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837" y="5266817"/>
            <a:ext cx="9786325" cy="1258526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Категорирование объектов транспортной инфраструктуры осуществляется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компетентными органами, определенными Правительством Российской Федерации (</a:t>
            </a:r>
            <a:r>
              <a:rPr lang="ru-RU" sz="1600" b="1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Росавтодор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, </a:t>
            </a:r>
            <a:r>
              <a:rPr lang="ru-RU" sz="1600" b="1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Росморречфлот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, </a:t>
            </a:r>
            <a:r>
              <a:rPr lang="ru-RU" sz="1600" b="1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Росжелдор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, </a:t>
            </a:r>
            <a:r>
              <a:rPr lang="ru-RU" sz="1600" b="1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Росавиация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). Эти органы осуществляют категорирование, утверждают результаты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оценки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уязвимости объектов транспортной инфраструктуры, ведут учет категорированных объектов и объектов которым категории не присвоены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971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6456" y="1771525"/>
            <a:ext cx="9793088" cy="1081411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Осуществляется в соответствии с Федеральным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законом от 21 июля 2011 года № 256-ФЗ «О безопасности объектов топливно-энергетического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комплекса» Правительством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Российской Федерации и Министерством энергетики российской Федерации принято около 20 нормативных правовых актов, регламентирующие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вопросы обеспечения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антитеррористической защищенности объектов топливно-энергетического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комплекса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2996952"/>
            <a:ext cx="9793088" cy="96920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Федеральный государственный контроль (надзор) за обеспечением безопасности объектов топливно-энергетического комплекса, которым присвоена категория опасности осуществляется Федеральной службой войск национальной гвардии Российской Федерации</a:t>
            </a: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154730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Обеспечение антитеррористической защищенности объектов топливно-энергетического комплекса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939" y="4149080"/>
            <a:ext cx="9786325" cy="125852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Обеспечение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безопасности объектов топливно-энергетического комплекса осуществляется субъектами топливно-энергетического комплекса, при этом субъектами топливно-энергетического комплекса определены физические и юридические лица, владеющие на праве собственности или ином законном основании объектами топливно-энергетического комплекса, а также хозяйственные общества, по отношению к которым указанные юридические лица являются дочерними обществами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6456" y="5554850"/>
            <a:ext cx="9786325" cy="111451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Перечень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объектов топливно-энергетического комплекса, подлежащих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категорированию ведется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уполномоченным органом – Министерством энергетики и жилищно-коммунального хозяйства и утверждается антитеррористической комиссией в Свердловской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области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247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6456" y="1771525"/>
            <a:ext cx="9793088" cy="1081411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Осуществляется в соответствии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 постановлением Правительства Российской Федерации от 23 декабря 2016 года № 1467 «Об утверждении требований к антитеррористической защищенности объектов водоснабжения и водоотведения, формы паспорта безопасности объекта водоснабжения и водоотведения и о внесении изменений в некоторые акты правительства Российской Федерации»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2996952"/>
            <a:ext cx="9793088" cy="96920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Контроль за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состоянием антитеррористической защищенности объектов водоснабжения 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водоотведения осуществляется рабочей группой, создаваемой из числа работников объекта, сотрудников правоохранительных органов, Министерства энергетики и ЖКХ и органов местного самоуправления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6456" y="5482842"/>
            <a:ext cx="9786325" cy="97049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Перечень объектов водоснабжения и водоотведения сформирован Министерством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энергетики и жилищно-коммунального хозяйства Свердловской области на основании данных о коммунальной инфраструктуре Свердловской области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и утвержден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Губернатором Свердловской области Е.В. </a:t>
            </a:r>
            <a:r>
              <a:rPr lang="ru-RU" sz="1600" b="1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Куйвашевым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154730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Обеспечение антитеррористической защищенности объектов водоснабжения и водоотведения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939" y="4114691"/>
            <a:ext cx="9786325" cy="125852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Ответственность за антитеррористическую защищенность объектов водоснабжения и водоотведения возлагается на руководителей организаций, осуществляющих эксплуатацию объектов водоснабжения и водоотведения в соответствии с Федеральным законом «О водоснабжении и водоотведении», а также на должностных лиц, осуществляющих непосредственное руководство деятельностью работников на объекте водоснабжения 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водоотведения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768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2" y="-16618"/>
            <a:ext cx="9890448" cy="684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924944"/>
            <a:ext cx="9906000" cy="3003550"/>
          </a:xfrm>
        </p:spPr>
        <p:txBody>
          <a:bodyPr/>
          <a:lstStyle/>
          <a:p>
            <a:pPr eaLnBrk="1" hangingPunct="1"/>
            <a:r>
              <a:rPr lang="ru-RU" altLang="ru-RU" sz="32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защиты объектов транспортной инфраструктуры, объектов водоснабжения и водоотведения, объектов топливно-энергетического комплекса</a:t>
            </a:r>
          </a:p>
        </p:txBody>
      </p:sp>
      <p:pic>
        <p:nvPicPr>
          <p:cNvPr id="15364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5139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ыступление 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ыступление МС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Выступление МС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ыступление МС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D:\УЧЕНЫЙ СОВЕТ\Выступление МС.ppt</Template>
  <TotalTime>5319</TotalTime>
  <Pages>14</Pages>
  <Words>495</Words>
  <Application>Microsoft Office PowerPoint</Application>
  <PresentationFormat>Лист A4 (210x297 мм)</PresentationFormat>
  <Paragraphs>20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Liberation Serif</vt:lpstr>
      <vt:lpstr>Times New Roman</vt:lpstr>
      <vt:lpstr>Выступление МС</vt:lpstr>
      <vt:lpstr>Организация и проведение мероприятий по обеспечению антитеррористической защиты объектов транспортной инфраструктуры, объектов водоснабжения и водоотведения, объектов топливно-энергетического комплекса</vt:lpstr>
      <vt:lpstr>Презентация PowerPoint</vt:lpstr>
      <vt:lpstr>Презентация PowerPoint</vt:lpstr>
      <vt:lpstr>Презентация PowerPoint</vt:lpstr>
      <vt:lpstr>Организация и проведение мероприятий по обеспечению антитеррористической защиты объектов транспортной инфраструктуры, объектов водоснабжения и водоотведения, объектов топливно-энергетического комплекса</vt:lpstr>
    </vt:vector>
  </TitlesOfParts>
  <Company>АФПС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Румянцев Андрей Александрович</cp:lastModifiedBy>
  <cp:revision>462</cp:revision>
  <cp:lastPrinted>2001-06-18T10:16:52Z</cp:lastPrinted>
  <dcterms:created xsi:type="dcterms:W3CDTF">2002-04-07T09:06:54Z</dcterms:created>
  <dcterms:modified xsi:type="dcterms:W3CDTF">2022-10-21T07:28:02Z</dcterms:modified>
</cp:coreProperties>
</file>