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97" r:id="rId5"/>
    <p:sldId id="299" r:id="rId6"/>
    <p:sldId id="298" r:id="rId7"/>
    <p:sldId id="300" r:id="rId8"/>
    <p:sldId id="301" r:id="rId9"/>
    <p:sldId id="304" r:id="rId10"/>
    <p:sldId id="305" r:id="rId11"/>
    <p:sldId id="306" r:id="rId12"/>
    <p:sldId id="307" r:id="rId13"/>
    <p:sldId id="316" r:id="rId14"/>
    <p:sldId id="308" r:id="rId15"/>
    <p:sldId id="291" r:id="rId16"/>
    <p:sldId id="293" r:id="rId17"/>
    <p:sldId id="275" r:id="rId18"/>
    <p:sldId id="277" r:id="rId19"/>
    <p:sldId id="283" r:id="rId20"/>
    <p:sldId id="312" r:id="rId21"/>
    <p:sldId id="311" r:id="rId22"/>
    <p:sldId id="315" r:id="rId23"/>
    <p:sldId id="284" r:id="rId24"/>
    <p:sldId id="317" r:id="rId25"/>
    <p:sldId id="313" r:id="rId26"/>
    <p:sldId id="30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114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646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2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23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91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3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40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704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6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2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62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08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BC48A-07E3-4CF8-9019-01F1255F2327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646D1-F26F-46E0-B74A-6C78823C1D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6838" y="669585"/>
            <a:ext cx="86394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науки и высшего образования Российской Федерации</a:t>
            </a:r>
          </a:p>
          <a:p>
            <a:pPr algn="ctr"/>
            <a:endParaRPr lang="ru-RU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ВО «Северо-Кавказский федеральный университет»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центр по вопросам формирования у молодежи активной гражданской позиции, предупреждения межнациональных и межконфессиональных конфликтов, противодействия идеологии терроризма и профилактики экстремизма СКФУ</a:t>
            </a:r>
          </a:p>
          <a:p>
            <a:pPr algn="ctr"/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143" y="4713340"/>
            <a:ext cx="98486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Багдасарова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Анна Борисовна, директор Координационного центра  СКФУ </a:t>
            </a:r>
          </a:p>
          <a:p>
            <a:endParaRPr lang="ru-RU" sz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  <a:r>
              <a:rPr lang="ru-RU" sz="11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1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143" y="3043634"/>
            <a:ext cx="10638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образование как фактор формирования общероссийской гражданской идентичности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41" y="392566"/>
            <a:ext cx="19812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81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19403" y="332656"/>
            <a:ext cx="10465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традиционных российских духовно-нравственных ценностей, культуры и исторической памяти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7382" y="1124744"/>
            <a:ext cx="11425269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5) развитие системы образования, обучения и воспитания как основы формирования развитой и социально ответственной личности, стремящейся к духовному, нравственному, интеллектуальному и физическому совершенству;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6) поддержка общественных проектов, направленных на патриотическое воспитание граждан, сохранение исторической памяти и культуры народов Российской Федерации;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7) укрепление культурного суверенитета Российской Федерации и сохранение ее единого культурного пространства;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8) сохранение материального и нематериального культурного наследия российского народа, популяризация достижений российской науки и техники, литературы, художественной культуры, музыки и спорта, в том числе путем доработки учебных программ образовательных организаций;</a:t>
            </a:r>
          </a:p>
          <a:p>
            <a:r>
              <a:rPr lang="ru-RU" sz="1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9) духовно-нравственное и патриотическое воспитание граждан на исторических и современных примерах, развитие коллективных начал российского общества, поддержка социально значимых инициатив, в том числе благотворительных проектов, добровольческого движения;</a:t>
            </a:r>
          </a:p>
          <a:p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16213" y="6309321"/>
            <a:ext cx="2733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http://www.kremlin.ru/acts/bank/47046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33784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15413" y="332656"/>
            <a:ext cx="10465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традиционных российских духовно-нравственных ценностей, культуры и исторической памяти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7381" y="908720"/>
            <a:ext cx="110412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10) поддержка религиозных организаций традиционных </a:t>
            </a:r>
            <a:r>
              <a:rPr lang="ru-RU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конфессий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обеспечение их участия в деятельности, направленной на сохранение традиционных российских духовно-нравственных ценностей, гармонизацию российского общества, распространение культуры межконфессионального диалога, противодействие экстремизму;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11) формирование государственного заказа на проведение научных исследований, публикацию научно-популярных материалов, создание произведений литературы и искусства, кинематографической, театральной, телевизионной, видео- и интернет-продукции, оказание услуг, направленных на сохранение традиционных российских духовно-нравственных ценностей и культуры, защиту исторической правды и сохранение исторической памяти, а также обеспечение контроля качества выполнения этого государственного заказа;</a:t>
            </a:r>
          </a:p>
          <a:p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16213" y="6309321"/>
            <a:ext cx="2733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http://www.kremlin.ru/acts/bank/47046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09765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23392" y="620688"/>
            <a:ext cx="10465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традиционных российских духовно-нравственных ценностей, культуры и исторической памяти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1424" y="1556792"/>
            <a:ext cx="107531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12) защита и поддержка русского языка как государственного языка Российской Федерации, усиление контроля за соблюдением норм современного русского литературного языка, пресечение публичного исполнения, распространения через средства массовой информации продукции, в которой содержатся слова и выражения, не соответствующие указанным нормам (в том числе нецензурная лексика);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13) защита российского общества от внешней идейно-ценностной экспансии и внешнего деструктивного информационно-психологического воздействия, недопущение распространения продукции экстремистского содержания, пропаганды насилия, расовой и религиозной нетерпимости, межнациональной розни;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14) повышение роли России в мировом гуманитарном, культурном, научном и образовательном пространстве.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0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16025" y="2961246"/>
            <a:ext cx="3338524" cy="327074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отождествление человека со своим государством, которое определяется наличием паспорта и фактом рождения на его территории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(россияне – лица, имеющие 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гражданство РФ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0367" y="590843"/>
            <a:ext cx="7673880" cy="80186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Российская идентичность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6039731" y="1519310"/>
            <a:ext cx="304798" cy="661181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0505" y="2321182"/>
            <a:ext cx="3334043" cy="617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Государственническая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35902" y="2349316"/>
            <a:ext cx="4107766" cy="61721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Гражданская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278965" y="1533378"/>
            <a:ext cx="267286" cy="675249"/>
          </a:xfrm>
          <a:prstGeom prst="downArrow">
            <a:avLst>
              <a:gd name="adj1" fmla="val 57846"/>
              <a:gd name="adj2" fmla="val 50000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9697374" y="1491177"/>
            <a:ext cx="290687" cy="647114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135902" y="2975315"/>
            <a:ext cx="4093698" cy="32707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самоидентификация человека не столько с государством, сколько со своим народом как гражданской нацией,  признание его значимости, представление о характере взаимоотношений граждан между собой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(россияне – </a:t>
            </a:r>
          </a:p>
          <a:p>
            <a:pPr algn="ctr"/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гражданская нация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96886" y="2349317"/>
            <a:ext cx="3502855" cy="61721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Цивилизационная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10954" y="2954216"/>
            <a:ext cx="3474719" cy="327777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67" tIns="44785" rIns="89567" bIns="44785"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осознание человеком своей принадлежности к той или иной цивилизации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(россияне – </a:t>
            </a:r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этнокультурная историческая  общность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Россия – самобытная и уникальная цивилизация)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49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12192000" cy="6858000"/>
          </a:xfrm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Tx/>
              <a:buNone/>
            </a:pPr>
            <a:r>
              <a:rPr lang="ru-RU" dirty="0" smtClean="0"/>
              <a:t>	</a:t>
            </a:r>
          </a:p>
          <a:p>
            <a:pPr algn="ctr">
              <a:buFontTx/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527381" y="2214737"/>
            <a:ext cx="1104122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Патриотизм является компонентом российской идентичности, выступает как проявление «гражданственности» и находит выражение в деятельности, направленной на благо Отечества. Формирование патриотических чувств направлено на организацию усвоения ценностей гражданственности и любви к Родине, культурно-исторических и духовно-нравственных ценностей нашего общества и государства, генерирование национального самосознания; развитие чувства любви к Отечеству и гордости за принадлежность к своему народу, уважение национальных символов и святынь, готовность к достойному служению обществу и государству.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2400" b="1" dirty="0" smtClean="0"/>
              <a:t>в Северо-Кавказском федеральном университете обучается </a:t>
            </a:r>
            <a:r>
              <a:rPr lang="ru-RU" sz="2400" b="1" dirty="0"/>
              <a:t>свыше 24 тысяч человек, которые представляют более 90 </a:t>
            </a:r>
            <a:r>
              <a:rPr lang="ru-RU" sz="2400" b="1" dirty="0" smtClean="0"/>
              <a:t>национальностей, </a:t>
            </a:r>
            <a:r>
              <a:rPr lang="ru-RU" sz="2400" b="1" dirty="0"/>
              <a:t>народностей и этнических групп из 81 региона России и 56 зарубежных </a:t>
            </a:r>
            <a:r>
              <a:rPr lang="ru-RU" sz="2400" b="1" dirty="0" smtClean="0"/>
              <a:t>государств, представители </a:t>
            </a:r>
            <a:r>
              <a:rPr lang="ru-RU" sz="2400" b="1" dirty="0"/>
              <a:t>всех мировых </a:t>
            </a:r>
            <a:r>
              <a:rPr lang="ru-RU" sz="2400" b="1" dirty="0" smtClean="0"/>
              <a:t>религий </a:t>
            </a:r>
            <a:endParaRPr lang="ru-RU" sz="24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30" y="1051812"/>
            <a:ext cx="4864290" cy="28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4" descr="https://avatars.mds.yandex.net/get-zen_doc/1677529/pub_5e8d94182a6dcf3fa25aeebc_5e8d94392a6dcf3fa25aeec1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212281"/>
            <a:ext cx="191452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3949002"/>
            <a:ext cx="4931919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120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953" y="475488"/>
            <a:ext cx="8844366" cy="7680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НАУЧНЫЕ ШКОЛЫ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819912" y="1798193"/>
            <a:ext cx="10515600" cy="4351338"/>
          </a:xfrm>
        </p:spPr>
        <p:txBody>
          <a:bodyPr/>
          <a:lstStyle/>
          <a:p>
            <a:endParaRPr lang="ru-RU" sz="1200" dirty="0" smtClean="0"/>
          </a:p>
          <a:p>
            <a:endParaRPr lang="ru-RU" sz="1200" dirty="0"/>
          </a:p>
          <a:p>
            <a:pPr lvl="0"/>
            <a:r>
              <a:rPr lang="ru-RU" sz="2400" b="1" dirty="0">
                <a:solidFill>
                  <a:srgbClr val="002F8E"/>
                </a:solidFill>
                <a:ea typeface="Arial"/>
                <a:cs typeface="Arial" panose="020B0604020202020204" pitchFamily="34" charset="0"/>
                <a:sym typeface="Arial"/>
              </a:rPr>
              <a:t>«Этнические проблемы современности»</a:t>
            </a:r>
          </a:p>
          <a:p>
            <a:pPr lvl="0"/>
            <a:r>
              <a:rPr lang="ru-RU" sz="2400" b="1" dirty="0">
                <a:solidFill>
                  <a:srgbClr val="002F8E"/>
                </a:solidFill>
                <a:ea typeface="Arial"/>
                <a:cs typeface="Arial" panose="020B0604020202020204" pitchFamily="34" charset="0"/>
                <a:sym typeface="Arial"/>
              </a:rPr>
              <a:t>«Кавказоведения» </a:t>
            </a:r>
          </a:p>
          <a:p>
            <a:pPr lvl="0"/>
            <a:r>
              <a:rPr lang="ru-RU" sz="2400" b="1" dirty="0">
                <a:solidFill>
                  <a:srgbClr val="002F8E"/>
                </a:solidFill>
                <a:ea typeface="Arial"/>
                <a:cs typeface="Arial" panose="020B0604020202020204" pitchFamily="34" charset="0"/>
                <a:sym typeface="Arial"/>
              </a:rPr>
              <a:t>«Трансформация воспроизводства</a:t>
            </a:r>
            <a:r>
              <a:rPr lang="ru-RU" sz="2400" b="1" dirty="0" smtClean="0">
                <a:solidFill>
                  <a:srgbClr val="002F8E"/>
                </a:solidFill>
                <a:ea typeface="Arial"/>
                <a:cs typeface="Arial" panose="020B0604020202020204" pitchFamily="34" charset="0"/>
                <a:sym typeface="Arial"/>
              </a:rPr>
              <a:t>, расселения </a:t>
            </a:r>
            <a:r>
              <a:rPr lang="ru-RU" sz="2400" b="1" dirty="0">
                <a:solidFill>
                  <a:srgbClr val="002F8E"/>
                </a:solidFill>
                <a:ea typeface="Arial"/>
                <a:cs typeface="Arial" panose="020B0604020202020204" pitchFamily="34" charset="0"/>
                <a:sym typeface="Arial"/>
              </a:rPr>
              <a:t>и образа жизни населения»</a:t>
            </a:r>
          </a:p>
          <a:p>
            <a:endParaRPr lang="ru-RU" sz="2400" dirty="0" smtClean="0">
              <a:cs typeface="Arial" panose="020B060402020202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sz="2400" b="1" dirty="0">
                <a:solidFill>
                  <a:schemeClr val="dk1"/>
                </a:solidFill>
              </a:rPr>
              <a:t>10 научно-образовательных центров</a:t>
            </a:r>
          </a:p>
          <a:p>
            <a:pPr marL="285750" lvl="0" indent="-285750" algn="just">
              <a:buFontTx/>
              <a:buChar char="-"/>
            </a:pPr>
            <a:r>
              <a:rPr lang="ru-RU" sz="2400" b="1" dirty="0">
                <a:solidFill>
                  <a:schemeClr val="dk1"/>
                </a:solidFill>
              </a:rPr>
              <a:t>8 проблемных научно-исследовательских </a:t>
            </a:r>
            <a:r>
              <a:rPr lang="ru-RU" sz="2400" b="1" dirty="0" err="1">
                <a:solidFill>
                  <a:schemeClr val="dk1"/>
                </a:solidFill>
              </a:rPr>
              <a:t>лаборатори</a:t>
            </a:r>
            <a:endParaRPr lang="ru-RU" sz="2400" dirty="0" smtClean="0">
              <a:cs typeface="Arial" panose="020B0604020202020204" pitchFamily="34" charset="0"/>
            </a:endParaRPr>
          </a:p>
          <a:p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2" y="216535"/>
            <a:ext cx="19145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9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417" y="14668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Учебно-методические и научно-практические мероприятия</a:t>
            </a:r>
            <a:endParaRPr lang="ru-RU" sz="28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3" y="4460600"/>
            <a:ext cx="3087444" cy="20582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7" y="2179979"/>
            <a:ext cx="3079280" cy="20530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43" y="4460600"/>
            <a:ext cx="3122173" cy="2081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4881" y="1839217"/>
            <a:ext cx="6239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Экспертная </a:t>
            </a:r>
            <a:r>
              <a:rPr lang="ru-RU" sz="1400" dirty="0"/>
              <a:t>сессия «Перспективные направления в области профилактики идеологии терроризма» (22 октября 2021 года</a:t>
            </a:r>
            <a:r>
              <a:rPr lang="ru-RU" sz="1400" dirty="0" smtClean="0"/>
              <a:t>);</a:t>
            </a:r>
          </a:p>
          <a:p>
            <a:endParaRPr lang="ru-RU" sz="1400" dirty="0" smtClean="0"/>
          </a:p>
          <a:p>
            <a:r>
              <a:rPr lang="ru-RU" sz="1400" dirty="0" smtClean="0"/>
              <a:t>Региональный учебно-методический семинар «Профилактика </a:t>
            </a:r>
            <a:r>
              <a:rPr lang="ru-RU" sz="1400" dirty="0"/>
              <a:t>экстремизма и терроризма: реализуемые проекты, позитивные практики и эффективные </a:t>
            </a:r>
            <a:r>
              <a:rPr lang="ru-RU" sz="1400" dirty="0" smtClean="0"/>
              <a:t>формы» (25 </a:t>
            </a:r>
            <a:r>
              <a:rPr lang="ru-RU" sz="1400" dirty="0"/>
              <a:t>ноября 2021 </a:t>
            </a:r>
            <a:r>
              <a:rPr lang="ru-RU" sz="1400" dirty="0" smtClean="0"/>
              <a:t>года); </a:t>
            </a:r>
          </a:p>
          <a:p>
            <a:endParaRPr lang="ru-RU" sz="1400" dirty="0"/>
          </a:p>
          <a:p>
            <a:r>
              <a:rPr lang="ru-RU" sz="1400" dirty="0" smtClean="0"/>
              <a:t>Региональный научно-методический семинар </a:t>
            </a:r>
            <a:r>
              <a:rPr lang="ru-RU" sz="1400" dirty="0"/>
              <a:t>«Российская гражданская и цивилизационная идентичность: теоретические подходы, экспертиза и механизмы </a:t>
            </a:r>
            <a:r>
              <a:rPr lang="ru-RU" sz="1400" dirty="0" smtClean="0"/>
              <a:t>формирования» (10 </a:t>
            </a:r>
            <a:r>
              <a:rPr lang="ru-RU" sz="1400" dirty="0"/>
              <a:t>декабря </a:t>
            </a:r>
            <a:r>
              <a:rPr lang="ru-RU" sz="1400" dirty="0" smtClean="0"/>
              <a:t>2021 года).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4361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459462"/>
              </p:ext>
            </p:extLst>
          </p:nvPr>
        </p:nvGraphicFramePr>
        <p:xfrm>
          <a:off x="8578556" y="2087136"/>
          <a:ext cx="2610516" cy="3582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Acrobat Document" r:id="rId3" imgW="4000500" imgH="5667208" progId="AcroExch.Document.7">
                  <p:embed/>
                </p:oleObj>
              </mc:Choice>
              <mc:Fallback>
                <p:oleObj name="Acrobat Document" r:id="rId3" imgW="4000500" imgH="566720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78556" y="2087136"/>
                        <a:ext cx="2610516" cy="3582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800" b="1" dirty="0"/>
              <a:t>НАУЧНЫЕ И УЧЕБНО-МЕТОДИЧЕСКИЕ МЕРОПРИЯТИЯ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экспертная сессия «Перспективные направления в области профилактики идеологии терроризма» (22 октября 2021 года);</a:t>
            </a:r>
          </a:p>
          <a:p>
            <a:r>
              <a:rPr lang="ru-RU" b="1" dirty="0"/>
              <a:t> региональный учебно-методический семинар «Профилактика экстремизма и терроризма: реализуемые проекты, позитивные практики и эффективные формы» (25 ноября 2021 года);</a:t>
            </a:r>
          </a:p>
          <a:p>
            <a:r>
              <a:rPr lang="ru-RU" b="1" dirty="0"/>
              <a:t>региональный научно-методический семинар «Российская гражданская и цивилизационная идентичность: теоретические подходы, экспертиза и механизмы формирования» (10 декабря 2021 года)</a:t>
            </a:r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1905"/>
              </p:ext>
            </p:extLst>
          </p:nvPr>
        </p:nvGraphicFramePr>
        <p:xfrm>
          <a:off x="6548621" y="1325880"/>
          <a:ext cx="2405624" cy="3264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Acrobat Document" r:id="rId5" imgW="4000500" imgH="5667208" progId="AcroExch.Document.7">
                  <p:embed/>
                </p:oleObj>
              </mc:Choice>
              <mc:Fallback>
                <p:oleObj name="Acrobat Document" r:id="rId5" imgW="4000500" imgH="566720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48621" y="1325880"/>
                        <a:ext cx="2405624" cy="3264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795" y="3782176"/>
            <a:ext cx="1991532" cy="270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33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649" y="817565"/>
            <a:ext cx="8990670" cy="7552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«РОССИЙСКАЯ ГРАЖДАНСКАЯ И ЦИВИЛИЗАЦИОННАЯ ИДЕНТИЧНОСТЬ» 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Основы российской цивилизации – интегрированный курс для студентов всех направлений подготовки СКФУ</a:t>
            </a:r>
          </a:p>
          <a:p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История государственных символов России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Современный российский патриотизм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Северный Кавказ в истории России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Этнология Юга России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Культура межнационального общения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Теория и практика совершенствования межнациональных отношений на Северном Кавказе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Основы социокультурной адаптации и интеграции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Журналистский дискурс о терроризме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Правовая культура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Правовая политика России в сфере противодействия терроризму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Основы профилактики идеологии экстремизма и терроризма</a:t>
            </a:r>
          </a:p>
          <a:p>
            <a:endParaRPr lang="ru-RU" sz="1200" dirty="0" smtClean="0"/>
          </a:p>
          <a:p>
            <a:endParaRPr lang="ru-RU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2" y="216535"/>
            <a:ext cx="19145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139" y="4518851"/>
            <a:ext cx="328989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74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531" y="698082"/>
            <a:ext cx="103272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Россия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одно из крупнейших многонациональных государств мира</a:t>
            </a:r>
          </a:p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5982" y="1324768"/>
            <a:ext cx="61699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b="1" dirty="0" smtClean="0"/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национальный состав населения России отличается значительным культурным и языковым разнообразием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территории России проживает более 190 этносов, каждый из которых богат своим уникальным культурным наследием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традициями</a:t>
            </a: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13" y="1898411"/>
            <a:ext cx="5108517" cy="34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562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1953" y="475488"/>
            <a:ext cx="8844366" cy="7680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НАУЧНЫЕ И УЧЕБНЫЕ ИЗДАНИЯ</a:t>
            </a:r>
            <a:endParaRPr lang="ru-RU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>
          <a:xfrm>
            <a:off x="819912" y="1798193"/>
            <a:ext cx="10515600" cy="4351338"/>
          </a:xfrm>
        </p:spPr>
        <p:txBody>
          <a:bodyPr/>
          <a:lstStyle/>
          <a:p>
            <a:endParaRPr lang="ru-RU" sz="1200" dirty="0" smtClean="0"/>
          </a:p>
          <a:p>
            <a:endParaRPr lang="ru-RU" sz="1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2" y="216535"/>
            <a:ext cx="19145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4688">
            <a:off x="666801" y="1363513"/>
            <a:ext cx="2177296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97" y="3348656"/>
            <a:ext cx="2032504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51" y="1599744"/>
            <a:ext cx="2113058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778" y="3240000"/>
            <a:ext cx="1940203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90" y="1363513"/>
            <a:ext cx="2267183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79" y="1105111"/>
            <a:ext cx="2255838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580" y="3429000"/>
            <a:ext cx="2173326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409" y="3102087"/>
            <a:ext cx="2500312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502">
            <a:off x="5351931" y="1594250"/>
            <a:ext cx="1921846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113" y="2525773"/>
            <a:ext cx="1974850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183" y="3947086"/>
            <a:ext cx="1770980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5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9" y="-36798"/>
            <a:ext cx="12230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1" y="1519238"/>
            <a:ext cx="11074400" cy="4114800"/>
          </a:xfrm>
        </p:spPr>
        <p:txBody>
          <a:bodyPr/>
          <a:lstStyle/>
          <a:p>
            <a:pPr marL="457200" indent="-22860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Tahoma" pitchFamily="34" charset="0"/>
              <a:buAutoNum type="arabicPeriod"/>
            </a:pPr>
            <a:endParaRPr lang="ru-RU" altLang="ru-RU" sz="14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2286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ru-RU" altLang="ru-RU" sz="1800" b="1" i="1" smtClean="0">
              <a:solidFill>
                <a:srgbClr val="C00000"/>
              </a:solidFill>
              <a:latin typeface="Times New Roman" pitchFamily="18" charset="0"/>
            </a:endParaRPr>
          </a:p>
          <a:p>
            <a:pPr marL="457200" indent="-228600" algn="just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ru-RU" altLang="ru-RU" sz="140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 rot="10800000" flipV="1">
            <a:off x="201085" y="4960938"/>
            <a:ext cx="1178771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400" b="1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" name="Прямоугольник 1"/>
          <p:cNvSpPr>
            <a:spLocks noChangeArrowheads="1"/>
          </p:cNvSpPr>
          <p:nvPr/>
        </p:nvSpPr>
        <p:spPr bwMode="auto">
          <a:xfrm>
            <a:off x="3454400" y="349250"/>
            <a:ext cx="8432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49263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49263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49263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49263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 sz="1800" b="1" dirty="0">
              <a:solidFill>
                <a:srgbClr val="0066CC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    УЧЕБНЫЕ ПОСОБИЯ</a:t>
            </a:r>
            <a:endParaRPr lang="ru-RU" alt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9" name="Picture 5" descr="C:\Documents and Settings\abagdasarova\Рабочий стол\МЕТОДИЧЕСКИЙ ЦЕНТР ГИ\ОБЛОЖКИ УЧЕБНО-МЕТОДИЧЕСКИХ ИЗДАНИЙ\ОБЛОЖКИ ИЗДАНЫХ УП_ПРИЛОЖЕНИЕ 2\Международный терроризм и проблемы безопасности на Северном Кавказе.Курс лекций.2016.Титу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0" y="1637258"/>
            <a:ext cx="2212823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6" descr="C:\Documents and Settings\abagdasarova\Рабочий стол\МЕТОДИЧЕСКИЙ ЦЕНТР ГИ\ОБЛОЖКИ УЧЕБНО-МЕТОДИЧЕСКИХ ИЗДАНИЙ\ОБЛОЖКИ ИЗДАНЫХ УП_ПРИЛОЖЕНИЕ 2\Политический экстремизм в современном иире.Курс лекций.2017.Титу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216" y="1308235"/>
            <a:ext cx="2272074" cy="3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C:\Documents and Settings\abagdasarova\Рабочий стол\МЕТОДИЧЕСКИЙ ЦЕНТР ГИ_2018-2019 учебный год\СКАНЫ\УМКД обложки П2\Политический экстремизм в современном иире.Практикум.2017.Облож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520" y="3429000"/>
            <a:ext cx="2118520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C:\Documents and Settings\abagdasarova\Рабочий стол\МЕТОДИЧЕСКИЙ ЦЕНТР ГИ_2018-2019 учебный год\СКАНЫ\УМКД обложки П2\Психология терроризма.Курс лекций.2016.Обложк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68" y="3689932"/>
            <a:ext cx="2055283" cy="27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35">
            <a:off x="6159160" y="1514739"/>
            <a:ext cx="239553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02" y="1319722"/>
            <a:ext cx="2036762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73" y="3221165"/>
            <a:ext cx="2109788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" y="228854"/>
            <a:ext cx="19145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3" name="Picture 11" descr="C:\Documents and Settings\abagdasarova\Рабочий стол\МЕТОДИЧЕСКИЙ ЦЕНТР ГИ_2018-2019 учебный год\СКАНЫ\УМКД обложки П2\Правовая политика России в сфере противодействия терроризму. Практикум.2017.Обложк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3511605"/>
            <a:ext cx="2250016" cy="289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0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4885" y="817564"/>
            <a:ext cx="8081433" cy="1201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 И КУЛЬТУРНО-ПРОСВЕТИТЕЛЬСКИЕ МЕРОПРИЯТИЯ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3101" y="1628775"/>
            <a:ext cx="8657167" cy="3603625"/>
          </a:xfrm>
        </p:spPr>
        <p:txBody>
          <a:bodyPr/>
          <a:lstStyle/>
          <a:p>
            <a:pPr>
              <a:defRPr/>
            </a:pPr>
            <a:endParaRPr lang="ru-RU" sz="1200" dirty="0" smtClean="0"/>
          </a:p>
          <a:p>
            <a:pPr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орган студенческого самоуправления – Студенческий этнический совет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СКФУ.</a:t>
            </a:r>
          </a:p>
          <a:p>
            <a:pPr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этносовет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СКФУ организовал и провёл Молодёжную межэтническую онлайн-акцию «1945: Победа одна на всех»  (удостоена Почётным дипломом  «За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патриотическом воспитании»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Всероссийского фестиваля-конкурса «Россия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этнический комфорт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»); </a:t>
            </a:r>
          </a:p>
          <a:p>
            <a:pPr algn="just"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в университете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Этнодеревня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маршрут побратимства». Культурно-просветительский проект СКФУ – фестиваль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Этнодеревня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ноябре 2020 г. стал одним из победителей Конкурса-мониторинга Министерства науки и высшего образования России «Практики организации воспитательной работы с обучающимися образовательных организаций высшего образования».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Brush Script MT"/>
              <a:buNone/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C:\Users\iudiuran\Desktop\studencheskij-ehtnicheskij-sovet-skfu-poluchil-priznanie-na-vserossijskom-konkurse-ncfu.ru-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6867" y="3858768"/>
            <a:ext cx="3953933" cy="270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C:\Users\iudiuran\Desktop\sozdan-virtualnyj-muzej-ehtnoderevnya-skfo-marshrut-pobratimstva-ncfu.ru-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8301" y="3858768"/>
            <a:ext cx="3746500" cy="270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0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85800" y="1536192"/>
            <a:ext cx="5312664" cy="4187951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algn="ctr"/>
            <a:r>
              <a:rPr lang="ru-RU" sz="3400" b="1" dirty="0" smtClean="0">
                <a:solidFill>
                  <a:srgbClr val="002060"/>
                </a:solidFill>
              </a:rPr>
              <a:t>ОБРАЗОВАТЕЛЬНЫЙ КОМПЛЕКС РЕГИОНА</a:t>
            </a:r>
          </a:p>
          <a:p>
            <a:endParaRPr lang="ru-RU" dirty="0"/>
          </a:p>
          <a:p>
            <a:r>
              <a:rPr lang="ru-RU" sz="3400" dirty="0" smtClean="0"/>
              <a:t>в </a:t>
            </a:r>
            <a:r>
              <a:rPr lang="ru-RU" sz="3400" dirty="0"/>
              <a:t>условиях </a:t>
            </a:r>
            <a:r>
              <a:rPr lang="ru-RU" sz="3400" dirty="0" err="1"/>
              <a:t>полиэтничного</a:t>
            </a:r>
            <a:r>
              <a:rPr lang="ru-RU" sz="3400" dirty="0"/>
              <a:t> и </a:t>
            </a:r>
            <a:r>
              <a:rPr lang="ru-RU" sz="3400" dirty="0" err="1"/>
              <a:t>поликонфессионального</a:t>
            </a:r>
            <a:r>
              <a:rPr lang="ru-RU" sz="3400" dirty="0"/>
              <a:t> Северо-Кавказского федерального округа и в целях развития казачьего образования и патриотического воспитания молодежи одним из актуальных направлений работы </a:t>
            </a:r>
            <a:r>
              <a:rPr lang="ru-RU" sz="3400" dirty="0" smtClean="0"/>
              <a:t>координационного центра, </a:t>
            </a:r>
            <a:r>
              <a:rPr lang="ru-RU" sz="3400" dirty="0"/>
              <a:t>как и университета в целом является работа на образовательный комплекс края и </a:t>
            </a:r>
            <a:r>
              <a:rPr lang="ru-RU" sz="3400" dirty="0" smtClean="0"/>
              <a:t>региона;</a:t>
            </a:r>
          </a:p>
          <a:p>
            <a:endParaRPr lang="ru-RU" sz="3400" dirty="0" smtClean="0"/>
          </a:p>
          <a:p>
            <a:r>
              <a:rPr lang="ru-RU" sz="3400" dirty="0" smtClean="0"/>
              <a:t>разработка </a:t>
            </a:r>
            <a:r>
              <a:rPr lang="ru-RU" sz="3400" dirty="0"/>
              <a:t>программ элективных курсов по истории, культуре и традициям народов Российской Федерации, представляющих этническую карту СКФО, а также по истории, культуре и традициям казачества для школьников 9-11-х классов кадетской и казачьей направленности общеобразовательных организаций Ставропольского края. 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192" y="3744240"/>
            <a:ext cx="4267200" cy="267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856" y="996696"/>
            <a:ext cx="4030021" cy="25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74" y="173990"/>
            <a:ext cx="19145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139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 smtClean="0">
                <a:solidFill>
                  <a:srgbClr val="002060"/>
                </a:solidFill>
              </a:rPr>
              <a:t>Панельная </a:t>
            </a:r>
            <a:r>
              <a:rPr lang="ru-RU" sz="2400" b="1" dirty="0">
                <a:solidFill>
                  <a:srgbClr val="002060"/>
                </a:solidFill>
              </a:rPr>
              <a:t>дискуссии «Формирование российской национальной </a:t>
            </a:r>
            <a:r>
              <a:rPr lang="ru-RU" sz="2400" b="1" dirty="0" smtClean="0">
                <a:solidFill>
                  <a:srgbClr val="002060"/>
                </a:solidFill>
              </a:rPr>
              <a:t>идентичности </a:t>
            </a:r>
            <a:r>
              <a:rPr lang="ru-RU" sz="2400" b="1" dirty="0">
                <a:solidFill>
                  <a:srgbClr val="002060"/>
                </a:solidFill>
              </a:rPr>
              <a:t>в молодежной среде в условиях ведения информационной войны» </a:t>
            </a:r>
            <a:r>
              <a:rPr lang="ru-RU" sz="1800" b="1" dirty="0" smtClean="0">
                <a:solidFill>
                  <a:srgbClr val="002060"/>
                </a:solidFill>
              </a:rPr>
              <a:t>(20 апреля 2022 года) </a:t>
            </a:r>
            <a:r>
              <a:rPr lang="ru-RU" sz="1800" b="1" dirty="0"/>
              <a:t>Всероссийское педагогическое собрание совместно с Институтом дополнительного профессионального образования Министерства науки и высшего образования Российской Федерации</a:t>
            </a:r>
            <a:br>
              <a:rPr lang="ru-RU" sz="1800" b="1" dirty="0"/>
            </a:b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294967295"/>
          </p:nvPr>
        </p:nvSpPr>
        <p:spPr>
          <a:xfrm>
            <a:off x="487680" y="1600200"/>
            <a:ext cx="8619744" cy="452628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endParaRPr lang="ru-RU" b="1" dirty="0" smtClean="0"/>
          </a:p>
          <a:p>
            <a:pPr lvl="0"/>
            <a:r>
              <a:rPr lang="ru-RU" sz="4300" b="1" dirty="0" smtClean="0"/>
              <a:t>Считать </a:t>
            </a:r>
            <a:r>
              <a:rPr lang="ru-RU" sz="4300" b="1" dirty="0"/>
              <a:t>формирование российской национальной идентичности в молодежной среде составной частью пространства национальной безопасности России, самой важной воспитательной задачей вузов, студенческих и молодежных патриотических объединений.</a:t>
            </a:r>
          </a:p>
          <a:p>
            <a:pPr lvl="0"/>
            <a:r>
              <a:rPr lang="ru-RU" sz="4300" b="1" dirty="0"/>
              <a:t>Развернуть научно-исследовательские работы по методам и технологиям формирования российской национальной идентичности, что позволит объединить усилия научного и преподавательского сообщества по созданию привлекательных образов лидера России, власти и народа.</a:t>
            </a:r>
          </a:p>
          <a:p>
            <a:pPr lvl="0"/>
            <a:r>
              <a:rPr lang="ru-RU" sz="4300" b="1" dirty="0"/>
              <a:t>Сформировать сетевую модель патриотического воспитания молодежи. Включить в нее лучшие практики университетов страны и опыт образовательных организаций по патриотическому воспитанию на примерах Героев России, проходивших в них обучение. Обеспечить условия реализации этих практик в каждом конкретном вузе, включая просветительскую деятельность в данном направлении.</a:t>
            </a:r>
          </a:p>
          <a:p>
            <a:pPr lvl="0"/>
            <a:r>
              <a:rPr lang="ru-RU" sz="4300" dirty="0"/>
              <a:t>Использовать индивидуальные студенческие траектории в воспитании молодежи на основе сетевой модели.</a:t>
            </a:r>
          </a:p>
          <a:p>
            <a:pPr lvl="0"/>
            <a:r>
              <a:rPr lang="ru-RU" sz="4300" b="1" dirty="0"/>
              <a:t>Развернуть работу по профессиональной переподготовке и повышению квалификации преподавателей общественных дисциплин вузов и школ с учетом последних событий.</a:t>
            </a:r>
          </a:p>
          <a:p>
            <a:pPr lvl="0"/>
            <a:r>
              <a:rPr lang="ru-RU" sz="4300" b="1" dirty="0"/>
              <a:t>Разработать и внедрить </a:t>
            </a:r>
            <a:r>
              <a:rPr lang="ru-RU" sz="4300" b="1" dirty="0" smtClean="0"/>
              <a:t>специальные </a:t>
            </a:r>
            <a:r>
              <a:rPr lang="ru-RU" sz="4300" b="1" dirty="0"/>
              <a:t>курсы по новейшей истории для студентов вузов, приуроченные </a:t>
            </a:r>
            <a:r>
              <a:rPr lang="ru-RU" sz="4300" b="1" dirty="0" smtClean="0"/>
              <a:t>к </a:t>
            </a:r>
            <a:r>
              <a:rPr lang="ru-RU" sz="4300" b="1" dirty="0"/>
              <a:t>памятным датам в истории Отечества. </a:t>
            </a:r>
          </a:p>
          <a:p>
            <a:pPr lvl="0"/>
            <a:r>
              <a:rPr lang="ru-RU" sz="4300" b="1" dirty="0"/>
              <a:t>Создать при Министерстве науки и высшего образования Российской Федерации Научный координационный совет по формированию российской национальной идентичности среди студенческой молодежи.</a:t>
            </a:r>
          </a:p>
          <a:p>
            <a:endParaRPr lang="ru-RU" sz="43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669" y="4647351"/>
            <a:ext cx="3190747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1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b="1" dirty="0" smtClean="0">
                <a:solidFill>
                  <a:srgbClr val="002060"/>
                </a:solidFill>
                <a:effectLst/>
              </a:rPr>
              <a:t>КОНТАКТНАЯ ИНФОРМАЦИЯ</a:t>
            </a:r>
          </a:p>
        </p:txBody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b="1" dirty="0" err="1" smtClean="0">
                <a:solidFill>
                  <a:srgbClr val="002060"/>
                </a:solidFill>
              </a:rPr>
              <a:t>Багдасарова</a:t>
            </a:r>
            <a:r>
              <a:rPr lang="ru-RU" b="1" dirty="0" smtClean="0">
                <a:solidFill>
                  <a:srgbClr val="002060"/>
                </a:solidFill>
              </a:rPr>
              <a:t> Анна Борисовна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8 (962) 453-55-85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abagdasarova@ncfu.ru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797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Спасибо за внимание! 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0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532" y="698082"/>
            <a:ext cx="8525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Государственная национальная политика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5982" y="132476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Многонациональный состав населения России диктует необходимость продуманной национальной политики, направленной на урегулирование межэтнических отношений, развитие культурной самобытности народов при сохранении целостности государства </a:t>
            </a:r>
          </a:p>
          <a:p>
            <a:pPr algn="just"/>
            <a:endParaRPr lang="ru-RU" dirty="0"/>
          </a:p>
          <a:p>
            <a:pPr algn="just"/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50" y="2329842"/>
            <a:ext cx="4695817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50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531" y="698082"/>
            <a:ext cx="10327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Стратегия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государственной национальной политики Российской Федерации на период до 2025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5982" y="1324768"/>
            <a:ext cx="616992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 smtClean="0"/>
          </a:p>
          <a:p>
            <a:pPr algn="just"/>
            <a:endParaRPr lang="ru-RU" b="1" dirty="0" smtClean="0"/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●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числе базовых целей, сформулированных в Стратегии государственной национальной политики Российской Федерации на период до 2025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года: малочисленных </a:t>
            </a:r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народов Российской 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Федерации:</a:t>
            </a:r>
          </a:p>
          <a:p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сохранение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национального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многообразия; 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поддержка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национально-культурных 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объединений;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коренных </a:t>
            </a:r>
            <a:r>
              <a:rPr lang="ru-RU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малочисленных народов Российской Федерации</a:t>
            </a:r>
          </a:p>
          <a:p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647" y="2496809"/>
            <a:ext cx="4398548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49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88141" y="240951"/>
            <a:ext cx="8928847" cy="2554511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  <a:p>
            <a:pPr algn="ctr"/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Montserrat ExtraBold"/>
              </a:rPr>
              <a:t>Стратегия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Montserrat ExtraBold"/>
              </a:rPr>
              <a:t>государственной национальной политики Российской Федерации на период до 2025 года</a:t>
            </a:r>
          </a:p>
          <a:p>
            <a:endParaRPr lang="ru-RU" sz="3200" b="1" dirty="0" smtClean="0">
              <a:solidFill>
                <a:srgbClr val="C00000"/>
              </a:solidFill>
              <a:latin typeface="Montserrat ExtraBold"/>
            </a:endParaRPr>
          </a:p>
          <a:p>
            <a:endParaRPr lang="ru-RU" sz="3200" b="1" dirty="0">
              <a:solidFill>
                <a:srgbClr val="C00000"/>
              </a:solidFill>
              <a:latin typeface="Montserrat ExtraBold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903" y="1852962"/>
            <a:ext cx="5652067" cy="39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4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5042" y="698082"/>
            <a:ext cx="9407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Стратегия государственной национальной политики Российской          Федерации на период до 2025 года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5982" y="13247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40658" y="1443841"/>
            <a:ext cx="933225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Впервые в доктринальном документе о государственной </a:t>
            </a:r>
            <a:r>
              <a:rPr lang="ru-RU" dirty="0" smtClean="0"/>
              <a:t>национальной </a:t>
            </a:r>
            <a:r>
              <a:rPr lang="ru-RU" dirty="0"/>
              <a:t>политике формулируются основные </a:t>
            </a:r>
            <a:r>
              <a:rPr lang="ru-RU" dirty="0" smtClean="0"/>
              <a:t>дефиниции:</a:t>
            </a:r>
          </a:p>
          <a:p>
            <a:pPr marL="285750" indent="-285750">
              <a:buFontTx/>
              <a:buChar char="-"/>
            </a:pPr>
            <a:endParaRPr lang="ru-RU" dirty="0"/>
          </a:p>
          <a:p>
            <a:r>
              <a:rPr lang="ru-RU" dirty="0"/>
              <a:t>а) </a:t>
            </a:r>
            <a:r>
              <a:rPr lang="ru-RU" i="1" dirty="0"/>
              <a:t>государственная национальная политика Российской </a:t>
            </a:r>
            <a:r>
              <a:rPr lang="ru-RU" i="1" dirty="0" smtClean="0"/>
              <a:t>Федерации </a:t>
            </a:r>
            <a:r>
              <a:rPr lang="ru-RU" dirty="0"/>
              <a:t>— это система стратегических приоритетов и мер, </a:t>
            </a:r>
            <a:r>
              <a:rPr lang="ru-RU" dirty="0" smtClean="0"/>
              <a:t>реализуемых государственными </a:t>
            </a:r>
            <a:r>
              <a:rPr lang="ru-RU" dirty="0"/>
              <a:t>органами и органами местного самоуправления, </a:t>
            </a:r>
            <a:r>
              <a:rPr lang="ru-RU" dirty="0" smtClean="0"/>
              <a:t>институтами </a:t>
            </a:r>
            <a:r>
              <a:rPr lang="ru-RU" dirty="0"/>
              <a:t>гражданского общества и направленных на </a:t>
            </a:r>
            <a:r>
              <a:rPr lang="ru-RU" dirty="0" smtClean="0"/>
              <a:t>укрепление межнационального </a:t>
            </a:r>
            <a:r>
              <a:rPr lang="ru-RU" dirty="0"/>
              <a:t>согласия, гражданского единства, </a:t>
            </a:r>
            <a:r>
              <a:rPr lang="ru-RU" b="1" dirty="0"/>
              <a:t>поддержку </a:t>
            </a:r>
            <a:r>
              <a:rPr lang="ru-RU" b="1" dirty="0" smtClean="0"/>
              <a:t>этнокультурного </a:t>
            </a:r>
            <a:r>
              <a:rPr lang="ru-RU" b="1" dirty="0"/>
              <a:t>и языкового многообразия Российской Федерации</a:t>
            </a:r>
            <a:r>
              <a:rPr lang="ru-RU" dirty="0"/>
              <a:t>, </a:t>
            </a:r>
            <a:r>
              <a:rPr lang="ru-RU" dirty="0" smtClean="0"/>
              <a:t>недопущение </a:t>
            </a:r>
            <a:r>
              <a:rPr lang="ru-RU" dirty="0"/>
              <a:t>дискриминации по признаку социальной, расовой, </a:t>
            </a:r>
            <a:r>
              <a:rPr lang="ru-RU" dirty="0" smtClean="0"/>
              <a:t>национальной</a:t>
            </a:r>
            <a:r>
              <a:rPr lang="ru-RU" dirty="0"/>
              <a:t>, языковой или религиозной принадлежности, а также на </a:t>
            </a:r>
            <a:r>
              <a:rPr lang="ru-RU" dirty="0" smtClean="0"/>
              <a:t>профилактику </a:t>
            </a:r>
            <a:r>
              <a:rPr lang="ru-RU" dirty="0"/>
              <a:t>экстремизма и предупреждение конфликтов на </a:t>
            </a:r>
            <a:r>
              <a:rPr lang="ru-RU" dirty="0" smtClean="0"/>
              <a:t>национальной и </a:t>
            </a:r>
            <a:r>
              <a:rPr lang="ru-RU" dirty="0"/>
              <a:t>религиозной почве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r>
              <a:rPr lang="ru-RU" dirty="0" smtClean="0"/>
              <a:t>б</a:t>
            </a:r>
            <a:r>
              <a:rPr lang="ru-RU" dirty="0"/>
              <a:t>) </a:t>
            </a:r>
            <a:r>
              <a:rPr lang="ru-RU" b="1" i="1" dirty="0"/>
              <a:t>многонациональный народ Российской Федерации (российская нация) </a:t>
            </a:r>
            <a:r>
              <a:rPr lang="ru-RU" dirty="0"/>
              <a:t>— сообщество свободных, равноправных граждан Российской Федерации различной этнической, религиозной, социальной и иной принадлежности, обладающих гражданским самосознанием;</a:t>
            </a:r>
          </a:p>
          <a:p>
            <a:endParaRPr lang="ru-RU" b="1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4990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6531" y="698082"/>
            <a:ext cx="10752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Стратегия государственной национальной политики Российской Федерации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период до 2025 года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5982" y="13247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/>
          </a:p>
          <a:p>
            <a:pPr algn="just"/>
            <a:endParaRPr lang="ru-RU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96530" y="1443841"/>
            <a:ext cx="1060662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r>
              <a:rPr lang="ru-RU" sz="1600" dirty="0" smtClean="0"/>
              <a:t>г</a:t>
            </a:r>
            <a:r>
              <a:rPr lang="ru-RU" sz="1600" dirty="0"/>
              <a:t>) </a:t>
            </a:r>
            <a:r>
              <a:rPr lang="ru-RU" sz="1600" b="1" i="1" dirty="0"/>
              <a:t>общероссийская гражданская идентичность (гражданское </a:t>
            </a:r>
            <a:r>
              <a:rPr lang="ru-RU" sz="1600" b="1" i="1" dirty="0" smtClean="0"/>
              <a:t>самосознание</a:t>
            </a:r>
            <a:r>
              <a:rPr lang="ru-RU" sz="1600" b="1" i="1" dirty="0"/>
              <a:t>) </a:t>
            </a:r>
            <a:r>
              <a:rPr lang="ru-RU" sz="1600" dirty="0"/>
              <a:t>— осознание гражданами Российской Федерации их </a:t>
            </a:r>
            <a:r>
              <a:rPr lang="ru-RU" sz="1600" dirty="0" smtClean="0"/>
              <a:t>принадлежности </a:t>
            </a:r>
            <a:r>
              <a:rPr lang="ru-RU" sz="1600" dirty="0"/>
              <a:t>к своему государству, народу, обществу, ответственности </a:t>
            </a:r>
            <a:r>
              <a:rPr lang="ru-RU" sz="1600" dirty="0" smtClean="0"/>
              <a:t>за судьбу </a:t>
            </a:r>
            <a:r>
              <a:rPr lang="ru-RU" sz="1600" dirty="0"/>
              <a:t>страны, необходимости соблюдения гражданских прав и </a:t>
            </a:r>
            <a:r>
              <a:rPr lang="ru-RU" sz="1600" dirty="0" smtClean="0"/>
              <a:t>обязанностей</a:t>
            </a:r>
            <a:r>
              <a:rPr lang="ru-RU" sz="1600" dirty="0"/>
              <a:t>, а также приверженность базовым ценностям </a:t>
            </a:r>
            <a:r>
              <a:rPr lang="ru-RU" sz="1600" dirty="0" smtClean="0"/>
              <a:t>российского общества;</a:t>
            </a:r>
          </a:p>
          <a:p>
            <a:endParaRPr lang="ru-RU" sz="1600" dirty="0"/>
          </a:p>
          <a:p>
            <a:r>
              <a:rPr lang="ru-RU" sz="1600" dirty="0"/>
              <a:t>д) </a:t>
            </a:r>
            <a:r>
              <a:rPr lang="ru-RU" sz="1600" b="1" i="1" dirty="0"/>
              <a:t>межнациональные (межэтнические) отношения</a:t>
            </a:r>
            <a:r>
              <a:rPr lang="ru-RU" sz="1600" i="1" dirty="0"/>
              <a:t> </a:t>
            </a:r>
            <a:r>
              <a:rPr lang="ru-RU" sz="1600" dirty="0"/>
              <a:t>— </a:t>
            </a:r>
            <a:r>
              <a:rPr lang="ru-RU" sz="1600" dirty="0" smtClean="0"/>
              <a:t>взаимодействие </a:t>
            </a:r>
            <a:r>
              <a:rPr lang="ru-RU" sz="1600" dirty="0"/>
              <a:t>людей (групп людей) разных национальностей (разной </a:t>
            </a:r>
            <a:r>
              <a:rPr lang="ru-RU" sz="1600" dirty="0" smtClean="0"/>
              <a:t>этнической </a:t>
            </a:r>
            <a:r>
              <a:rPr lang="ru-RU" sz="1600" dirty="0"/>
              <a:t>принадлежности) в различных сферах трудовой, культурной </a:t>
            </a:r>
            <a:r>
              <a:rPr lang="ru-RU" sz="1600" dirty="0" smtClean="0"/>
              <a:t>и общественно-политической </a:t>
            </a:r>
            <a:r>
              <a:rPr lang="ru-RU" sz="1600" dirty="0"/>
              <a:t>жизни Российской Федерации, </a:t>
            </a:r>
            <a:r>
              <a:rPr lang="ru-RU" sz="1600" dirty="0" smtClean="0"/>
              <a:t>оказывающих </a:t>
            </a:r>
            <a:r>
              <a:rPr lang="ru-RU" sz="1600" dirty="0"/>
              <a:t>влияние на этнокультурное и </a:t>
            </a:r>
            <a:r>
              <a:rPr lang="ru-RU" sz="1600" dirty="0" smtClean="0"/>
              <a:t>языковое;</a:t>
            </a:r>
          </a:p>
          <a:p>
            <a:endParaRPr lang="ru-RU" sz="1600" dirty="0" smtClean="0"/>
          </a:p>
          <a:p>
            <a:r>
              <a:rPr lang="ru-RU" sz="1600" dirty="0" smtClean="0"/>
              <a:t>з</a:t>
            </a:r>
            <a:r>
              <a:rPr lang="ru-RU" sz="1600" dirty="0"/>
              <a:t>) </a:t>
            </a:r>
            <a:r>
              <a:rPr lang="ru-RU" sz="1600" b="1" i="1" dirty="0"/>
              <a:t>этнокультурное и языковое многообразие </a:t>
            </a:r>
            <a:r>
              <a:rPr lang="ru-RU" sz="1600" dirty="0"/>
              <a:t>— совокупность </a:t>
            </a:r>
            <a:r>
              <a:rPr lang="ru-RU" sz="1600" dirty="0" smtClean="0"/>
              <a:t>всех этнических </a:t>
            </a:r>
            <a:r>
              <a:rPr lang="ru-RU" sz="1600" dirty="0"/>
              <a:t>культур и языков народов Российской Федерации.</a:t>
            </a:r>
            <a:endParaRPr lang="ru-RU" sz="1600" b="1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765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www.centrmag.ru/catalog/3_7_20_9_3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6197" y="1307668"/>
            <a:ext cx="4320000" cy="482795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981075"/>
            <a:ext cx="8544984" cy="2160588"/>
          </a:xfrm>
        </p:spPr>
        <p:txBody>
          <a:bodyPr>
            <a:normAutofit fontScale="90000"/>
          </a:bodyPr>
          <a:lstStyle/>
          <a:p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r>
              <a:rPr lang="ru-RU" b="0" dirty="0" smtClean="0"/>
              <a:t/>
            </a:r>
            <a:br>
              <a:rPr lang="ru-RU" b="0" dirty="0" smtClean="0"/>
            </a:br>
            <a:endParaRPr lang="ru-RU" b="0" dirty="0">
              <a:solidFill>
                <a:srgbClr val="00206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335360" y="980728"/>
            <a:ext cx="7826507" cy="4392488"/>
          </a:xfrm>
        </p:spPr>
        <p:txBody>
          <a:bodyPr>
            <a:noAutofit/>
          </a:bodyPr>
          <a:lstStyle/>
          <a:p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800" dirty="0" smtClean="0"/>
              <a:t>      </a:t>
            </a:r>
          </a:p>
          <a:p>
            <a:pPr>
              <a:buNone/>
            </a:pPr>
            <a:endParaRPr lang="ru-RU" sz="1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91. К традиционным российским духовно-нравственным ценностям относятся, прежде всего,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России. Традиционные российские духовно-нравственные ценности объединяют нашу многонациональную и </a:t>
            </a:r>
            <a:r>
              <a:rPr lang="ru-RU" sz="18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многоконфессиональную</a:t>
            </a:r>
            <a:r>
              <a:rPr lang="ru-RU" sz="1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страну.</a:t>
            </a:r>
          </a:p>
          <a:p>
            <a:pPr algn="just"/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3392" y="476672"/>
            <a:ext cx="10561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Традиционные российские духовно-нравственные ценности </a:t>
            </a:r>
          </a:p>
        </p:txBody>
      </p:sp>
      <p:sp>
        <p:nvSpPr>
          <p:cNvPr id="8" name="Прямоугольник 7"/>
          <p:cNvSpPr/>
          <p:nvPr/>
        </p:nvSpPr>
        <p:spPr>
          <a:xfrm rot="21066678">
            <a:off x="8890495" y="488882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Указ Президента Российской Федерации от 02.07.2021 г. № 400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16213" y="6309321"/>
            <a:ext cx="2733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http://www.kremlin.ru/acts/bank/47046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917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719403" y="332656"/>
            <a:ext cx="104651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Защита традиционных российских духовно-нравственных ценностей, культуры и исторической памяти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9403" y="1268761"/>
            <a:ext cx="10561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1) укрепление гражданского единства, общероссийской гражданской идентичности, межнационального и межконфессионального согласия, сохранение самобытности многонационального народа Российской Федерации;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2) защита исторической правды, сохранение исторической памяти, преемственности в развитии Российского государства и его исторически сложившегося единства, противодействие фальсификации истории;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3) укрепление института семьи, сохранение традиционных семейных ценностей, преемственности поколений россиян;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4) реализация государственной информационной политики, направленной на усиление в массовом сознании роли традиционных российских духовно-нравственных и культурно-исторических ценностей, неприятие гражданами навязываемых извне деструктивных идей, стереотипов и моделей поведения;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16213" y="6309321"/>
            <a:ext cx="27339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http://www.kremlin.ru/acts/bank/47046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78392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1335</Words>
  <Application>Microsoft Office PowerPoint</Application>
  <PresentationFormat>Произвольный</PresentationFormat>
  <Paragraphs>173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НАУЧНЫЕ ШКОЛЫ</vt:lpstr>
      <vt:lpstr>Учебно-методические и научно-практические мероприятия</vt:lpstr>
      <vt:lpstr>НАУЧНЫЕ И УЧЕБНО-МЕТОДИЧЕСКИЕ МЕРОПРИЯТИЯ</vt:lpstr>
      <vt:lpstr> «РОССИЙСКАЯ ГРАЖДАНСКАЯ И ЦИВИЛИЗАЦИОННАЯ ИДЕНТИЧНОСТЬ»  </vt:lpstr>
      <vt:lpstr>                   НАУЧНЫЕ И УЧЕБНЫЕ ИЗДАНИЯ</vt:lpstr>
      <vt:lpstr>Презентация PowerPoint</vt:lpstr>
      <vt:lpstr>ВОСПИТАТЕЛЬНЫЕ И КУЛЬТУРНО-ПРОСВЕТИТЕЛЬСКИЕ МЕРОПРИЯТИЯ</vt:lpstr>
      <vt:lpstr>Презентация PowerPoint</vt:lpstr>
      <vt:lpstr>Панельная дискуссии «Формирование российской национальной идентичности в молодежной среде в условиях ведения информационной войны» (20 апреля 2022 года) Всероссийское педагогическое собрание совместно с Институтом дополнительного профессионального образования Министерства науки и высшего образования Российской Федерации </vt:lpstr>
      <vt:lpstr>КОНТАКТНАЯ ИНФОРМАЦИЯ</vt:lpstr>
      <vt:lpstr>       Спасибо за внимание!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Багдасарова Анна Борисовна</dc:creator>
  <cp:lastModifiedBy>Багдасарова Анна Борисовна</cp:lastModifiedBy>
  <cp:revision>57</cp:revision>
  <dcterms:created xsi:type="dcterms:W3CDTF">2022-06-24T11:32:19Z</dcterms:created>
  <dcterms:modified xsi:type="dcterms:W3CDTF">2022-10-29T16:57:41Z</dcterms:modified>
</cp:coreProperties>
</file>