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517" r:id="rId2"/>
    <p:sldId id="569" r:id="rId3"/>
    <p:sldId id="572" r:id="rId4"/>
    <p:sldId id="573" r:id="rId5"/>
    <p:sldId id="574" r:id="rId6"/>
  </p:sldIdLst>
  <p:sldSz cx="9906000" cy="6858000" type="A4"/>
  <p:notesSz cx="9872663" cy="679767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0" userDrawn="1">
          <p15:clr>
            <a:srgbClr val="A4A3A4"/>
          </p15:clr>
        </p15:guide>
        <p15:guide id="2" pos="31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3300"/>
    <a:srgbClr val="33CCCC"/>
    <a:srgbClr val="990000"/>
    <a:srgbClr val="993300"/>
    <a:srgbClr val="EFFFFC"/>
    <a:srgbClr val="66FF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266" autoAdjust="0"/>
    <p:restoredTop sz="94681" autoAdjust="0"/>
  </p:normalViewPr>
  <p:slideViewPr>
    <p:cSldViewPr>
      <p:cViewPr varScale="1">
        <p:scale>
          <a:sx n="109" d="100"/>
          <a:sy n="109" d="100"/>
        </p:scale>
        <p:origin x="948" y="102"/>
      </p:cViewPr>
      <p:guideLst>
        <p:guide orient="horz" pos="2304"/>
        <p:guide pos="3016"/>
      </p:guideLst>
    </p:cSldViewPr>
  </p:slideViewPr>
  <p:outlineViewPr>
    <p:cViewPr>
      <p:scale>
        <a:sx n="25" d="100"/>
        <a:sy n="25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570" y="-78"/>
      </p:cViewPr>
      <p:guideLst>
        <p:guide orient="horz" pos="2140"/>
        <p:guide pos="31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24213" y="596900"/>
            <a:ext cx="3432175" cy="23764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677" y="3233540"/>
            <a:ext cx="7239309" cy="2677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Click to edit Master notes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95625" y="509588"/>
            <a:ext cx="3681413" cy="2549525"/>
          </a:xfrm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20484" name="Номер слайда 3"/>
          <p:cNvSpPr txBox="1">
            <a:spLocks noGrp="1"/>
          </p:cNvSpPr>
          <p:nvPr/>
        </p:nvSpPr>
        <p:spPr bwMode="auto">
          <a:xfrm>
            <a:off x="5591455" y="6456060"/>
            <a:ext cx="4279601" cy="34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fld id="{5B2B9FF2-0944-4BEF-AC1B-1CBA15139191}" type="slidenum">
              <a:rPr lang="ru-RU" altLang="ru-RU"/>
              <a:pPr eaLnBrk="1" hangingPunct="1"/>
              <a:t>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95625" y="509588"/>
            <a:ext cx="3681413" cy="2549525"/>
          </a:xfrm>
          <a:ln/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22532" name="Номер слайда 3"/>
          <p:cNvSpPr txBox="1">
            <a:spLocks noGrp="1"/>
          </p:cNvSpPr>
          <p:nvPr/>
        </p:nvSpPr>
        <p:spPr bwMode="auto">
          <a:xfrm>
            <a:off x="5591455" y="6456060"/>
            <a:ext cx="4279601" cy="34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fld id="{F7FB7364-DFFD-45C8-BF83-24F74D0A2571}" type="slidenum">
              <a:rPr lang="ru-RU" altLang="ru-RU"/>
              <a:pPr eaLnBrk="1" hangingPunct="1"/>
              <a:t>4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0EE31-48C4-4178-ABE7-378BEE8C168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4117991"/>
      </p:ext>
    </p:extLst>
  </p:cSld>
  <p:clrMapOvr>
    <a:masterClrMapping/>
  </p:clrMapOvr>
  <p:transition spd="slow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5AF29-CCAA-4260-A102-3FDC56E9AB8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14993170"/>
      </p:ext>
    </p:extLst>
  </p:cSld>
  <p:clrMapOvr>
    <a:masterClrMapping/>
  </p:clrMapOvr>
  <p:transition spd="slow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5D01C-075B-49B6-9AEA-F0E4AD94595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3418356"/>
      </p:ext>
    </p:extLst>
  </p:cSld>
  <p:clrMapOvr>
    <a:masterClrMapping/>
  </p:clrMapOvr>
  <p:transition spd="slow">
    <p:spli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742950" y="609600"/>
            <a:ext cx="84201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B2841-27BD-438C-ABC2-7DDE2C06416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1595377"/>
      </p:ext>
    </p:extLst>
  </p:cSld>
  <p:clrMapOvr>
    <a:masterClrMapping/>
  </p:clrMapOvr>
  <p:transition spd="slow">
    <p:split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09F75-0C35-478E-A3CF-CB9C2B45DEC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9751382"/>
      </p:ext>
    </p:extLst>
  </p:cSld>
  <p:clrMapOvr>
    <a:masterClrMapping/>
  </p:clrMapOvr>
  <p:transition spd="slow">
    <p:split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FBCD-7259-49DE-86D7-D844F0338E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307060"/>
      </p:ext>
    </p:extLst>
  </p:cSld>
  <p:clrMapOvr>
    <a:masterClrMapping/>
  </p:clrMapOvr>
  <p:transition spd="slow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A872C-77EA-4CCE-9763-2D0DC9B2342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7099367"/>
      </p:ext>
    </p:extLst>
  </p:cSld>
  <p:clrMapOvr>
    <a:masterClrMapping/>
  </p:clrMapOvr>
  <p:transition spd="slow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0BC61-AC47-4351-B51A-16FF86879DC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1217362"/>
      </p:ext>
    </p:extLst>
  </p:cSld>
  <p:clrMapOvr>
    <a:masterClrMapping/>
  </p:clrMapOvr>
  <p:transition spd="slow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DB62E-1396-439E-9709-DBF2B2CE05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8255542"/>
      </p:ext>
    </p:extLst>
  </p:cSld>
  <p:clrMapOvr>
    <a:masterClrMapping/>
  </p:clrMapOvr>
  <p:transition spd="slow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516FD-2BD9-4A12-BE48-7801EB8C672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3074375"/>
      </p:ext>
    </p:extLst>
  </p:cSld>
  <p:clrMapOvr>
    <a:masterClrMapping/>
  </p:clrMapOvr>
  <p:transition spd="slow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F2142-EED4-43ED-9DA1-60DB90C28C2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38383293"/>
      </p:ext>
    </p:extLst>
  </p:cSld>
  <p:clrMapOvr>
    <a:masterClrMapping/>
  </p:clrMapOvr>
  <p:transition spd="slow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605AF-C364-4170-8DD7-078ED7C312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22766789"/>
      </p:ext>
    </p:extLst>
  </p:cSld>
  <p:clrMapOvr>
    <a:masterClrMapping/>
  </p:clrMapOvr>
  <p:transition spd="slow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6D1F9-868D-4F7B-B964-7EB40BD6DF3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4731550"/>
      </p:ext>
    </p:extLst>
  </p:cSld>
  <p:clrMapOvr>
    <a:masterClrMapping/>
  </p:clrMapOvr>
  <p:transition spd="slow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CF940-52C2-479C-809D-0F0B2063434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5711578"/>
      </p:ext>
    </p:extLst>
  </p:cSld>
  <p:clrMapOvr>
    <a:masterClrMapping/>
  </p:clrMapOvr>
  <p:transition spd="slow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163" tIns="51581" rIns="103163" bIns="515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56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6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6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600"/>
            </a:lvl1pPr>
          </a:lstStyle>
          <a:p>
            <a:pPr>
              <a:defRPr/>
            </a:pPr>
            <a:fld id="{A9FDC113-32D8-4EC7-B9F6-E4808BC1AC1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2" r:id="rId1"/>
    <p:sldLayoutId id="2147484183" r:id="rId2"/>
    <p:sldLayoutId id="2147484184" r:id="rId3"/>
    <p:sldLayoutId id="2147484185" r:id="rId4"/>
    <p:sldLayoutId id="2147484186" r:id="rId5"/>
    <p:sldLayoutId id="2147484187" r:id="rId6"/>
    <p:sldLayoutId id="2147484188" r:id="rId7"/>
    <p:sldLayoutId id="2147484189" r:id="rId8"/>
    <p:sldLayoutId id="2147484190" r:id="rId9"/>
    <p:sldLayoutId id="2147484191" r:id="rId10"/>
    <p:sldLayoutId id="2147484192" r:id="rId11"/>
    <p:sldLayoutId id="2147484193" r:id="rId12"/>
    <p:sldLayoutId id="2147484194" r:id="rId13"/>
    <p:sldLayoutId id="2147484195" r:id="rId14"/>
  </p:sldLayoutIdLst>
  <p:transition spd="slow">
    <p:cut/>
  </p:transition>
  <p:txStyles>
    <p:titleStyle>
      <a:lvl1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2pPr>
      <a:lvl3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3pPr>
      <a:lvl4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4pPr>
      <a:lvl5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5pPr>
      <a:lvl6pPr marL="4572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6pPr>
      <a:lvl7pPr marL="9144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7pPr>
      <a:lvl8pPr marL="13716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8pPr>
      <a:lvl9pPr marL="18288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9pPr>
    </p:titleStyle>
    <p:bodyStyle>
      <a:lvl1pPr marL="385763" indent="-385763" algn="l" defTabSz="1030288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36613" indent="-322263" algn="l" defTabSz="1030288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287463" indent="-255588" algn="l" defTabSz="1030288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804988" indent="-255588" algn="l" defTabSz="1030288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4pPr>
      <a:lvl5pPr marL="2319338" indent="-255588" algn="l" defTabSz="103028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5pPr>
      <a:lvl6pPr marL="27781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2353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6925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1497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8" descr="f4eed8336c7df11a7aa5e9f53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906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132856"/>
            <a:ext cx="9906000" cy="4444826"/>
          </a:xfrm>
        </p:spPr>
        <p:txBody>
          <a:bodyPr/>
          <a:lstStyle/>
          <a:p>
            <a:pPr eaLnBrk="1" hangingPunct="1"/>
            <a:r>
              <a:rPr lang="ru-RU" altLang="ru-RU" sz="36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Правовая основа деятельности органов местного самоуправления в сфере противодействия терроризму </a:t>
            </a:r>
            <a:br>
              <a:rPr lang="ru-RU" altLang="ru-RU" sz="36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</a:br>
            <a:r>
              <a:rPr lang="ru-RU" altLang="ru-RU" sz="36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Обязанность органов местного самоуправления по обеспечению требований к антитеррористической защищенности объектов (территорий)</a:t>
            </a:r>
            <a:endParaRPr lang="ru-RU" altLang="ru-RU" sz="3600" b="1" dirty="0" smtClean="0">
              <a:solidFill>
                <a:srgbClr val="FFFF00"/>
              </a:solidFill>
              <a:latin typeface="Liberation Serif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412" name="Picture 37" descr="Coat_of_Arms_of_Sverdlovsk_oblast_(200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25" y="315913"/>
            <a:ext cx="3275013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95288" y="1881907"/>
            <a:ext cx="8914247" cy="4162425"/>
          </a:xfrm>
          <a:extLst/>
        </p:spPr>
        <p:txBody>
          <a:bodyPr lIns="91440" tIns="45720" rIns="91440" bIns="45720" rtlCol="0" anchor="t">
            <a:noAutofit/>
          </a:bodyPr>
          <a:lstStyle/>
          <a:p>
            <a:pPr marL="320040" indent="-320040" algn="r" defTabSz="91440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/>
            </a:pPr>
            <a:r>
              <a:rPr lang="ru-RU" sz="4000" b="1" i="1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</a:rPr>
              <a:t/>
            </a:r>
            <a:br>
              <a:rPr lang="ru-RU" sz="4000" b="1" i="1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</a:rPr>
            </a:br>
            <a:endParaRPr lang="ru-RU" sz="4600" b="1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776536" y="6234"/>
            <a:ext cx="4023458" cy="3423486"/>
            <a:chOff x="858931" y="-491994"/>
            <a:chExt cx="3715091" cy="3423486"/>
          </a:xfrm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</p:grpSpPr>
        <p:sp>
          <p:nvSpPr>
            <p:cNvPr id="11" name="Овал 10"/>
            <p:cNvSpPr/>
            <p:nvPr/>
          </p:nvSpPr>
          <p:spPr>
            <a:xfrm>
              <a:off x="930939" y="-427545"/>
              <a:ext cx="3643083" cy="3175278"/>
            </a:xfrm>
            <a:prstGeom prst="ellipse">
              <a:avLst/>
            </a:pr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0">
              <a:scrgbClr r="0" g="0" b="0"/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2" name="Овал 4"/>
            <p:cNvSpPr/>
            <p:nvPr/>
          </p:nvSpPr>
          <p:spPr>
            <a:xfrm>
              <a:off x="858931" y="-491994"/>
              <a:ext cx="3715091" cy="342348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0480" tIns="30480" rIns="30480" bIns="30480" spcCol="1270" anchor="ctr"/>
            <a:lstStyle/>
            <a:p>
              <a:pPr algn="ctr" eaLnBrk="1" fontAlgn="auto" hangingPunct="1">
                <a:spcAft>
                  <a:spcPts val="0"/>
                </a:spcAft>
                <a:defRPr/>
              </a:pPr>
              <a:endParaRPr lang="ru-RU" sz="1800" dirty="0">
                <a:latin typeface="+mj-lt"/>
              </a:endParaRP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992560" y="4952792"/>
            <a:ext cx="4464495" cy="16561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ru-RU" altLang="ru-RU" sz="2400" b="1" dirty="0" smtClean="0">
                <a:latin typeface="Liberation Serif" panose="02020603050405020304" pitchFamily="18" charset="0"/>
              </a:rPr>
              <a:t>Нормативные правовые акты главы муниципального образования</a:t>
            </a:r>
            <a:endParaRPr lang="ru-RU" altLang="ru-RU" sz="2400" b="1" dirty="0">
              <a:latin typeface="Liberation Serif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535737" y="116632"/>
            <a:ext cx="3163923" cy="2536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ru-RU" altLang="ru-RU" sz="2400" b="1" dirty="0" smtClean="0">
                <a:latin typeface="Liberation Serif" panose="02020603050405020304" pitchFamily="18" charset="0"/>
              </a:rPr>
              <a:t>Устав муниципального образования</a:t>
            </a:r>
          </a:p>
          <a:p>
            <a:pPr algn="ctr">
              <a:defRPr/>
            </a:pPr>
            <a:r>
              <a:rPr lang="ru-RU" altLang="ru-RU" sz="1800" b="1" dirty="0" smtClean="0">
                <a:latin typeface="Liberation Serif" panose="02020603050405020304" pitchFamily="18" charset="0"/>
              </a:rPr>
              <a:t>(распределение полномочий между органами местного самоуправления)</a:t>
            </a:r>
            <a:endParaRPr lang="ru-RU" altLang="ru-RU" sz="1800" b="1" dirty="0">
              <a:latin typeface="Liberation Serif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336884" y="4565839"/>
            <a:ext cx="3362775" cy="181401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ru-RU" altLang="ru-RU" sz="2200" b="1" dirty="0" smtClean="0">
                <a:latin typeface="Liberation Serif" panose="02020603050405020304" pitchFamily="18" charset="0"/>
              </a:rPr>
              <a:t>Правовые акты органов местного самоуправления, </a:t>
            </a:r>
          </a:p>
          <a:p>
            <a:pPr algn="ctr">
              <a:defRPr/>
            </a:pPr>
            <a:r>
              <a:rPr lang="ru-RU" altLang="ru-RU" sz="2200" b="1" dirty="0" smtClean="0">
                <a:latin typeface="Liberation Serif" panose="02020603050405020304" pitchFamily="18" charset="0"/>
              </a:rPr>
              <a:t>в рамках возложенных полномочий</a:t>
            </a:r>
            <a:endParaRPr lang="ru-RU" altLang="ru-RU" sz="2200" b="1" dirty="0">
              <a:latin typeface="Liberation Serif" panose="02020603050405020304" pitchFamily="18" charset="0"/>
            </a:endParaRPr>
          </a:p>
        </p:txBody>
      </p:sp>
      <p:sp>
        <p:nvSpPr>
          <p:cNvPr id="18444" name="Прямоугольник 1"/>
          <p:cNvSpPr>
            <a:spLocks noChangeArrowheads="1"/>
          </p:cNvSpPr>
          <p:nvPr/>
        </p:nvSpPr>
        <p:spPr bwMode="auto">
          <a:xfrm>
            <a:off x="1136576" y="188640"/>
            <a:ext cx="340298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anose="020B0604020202020204" pitchFamily="34" charset="0"/>
              </a:rPr>
              <a:t>Муниципальные нормативные правовые акты, регулирующие деятельность ОМСУ МО в области  противодействия  терроризма</a:t>
            </a:r>
          </a:p>
        </p:txBody>
      </p:sp>
      <p:sp>
        <p:nvSpPr>
          <p:cNvPr id="18445" name="Стрелка вниз 3"/>
          <p:cNvSpPr>
            <a:spLocks noChangeArrowheads="1"/>
          </p:cNvSpPr>
          <p:nvPr/>
        </p:nvSpPr>
        <p:spPr bwMode="auto">
          <a:xfrm rot="177420">
            <a:off x="2808288" y="3467100"/>
            <a:ext cx="485775" cy="1401763"/>
          </a:xfrm>
          <a:prstGeom prst="downArrow">
            <a:avLst>
              <a:gd name="adj1" fmla="val 50000"/>
              <a:gd name="adj2" fmla="val 49977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defTabSz="10318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36613" indent="-322263" defTabSz="1031875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87463" indent="-255588" defTabSz="10318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04988" indent="-255588" defTabSz="1031875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19338" indent="-255588" defTabSz="10318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765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37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909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481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700"/>
          </a:p>
        </p:txBody>
      </p:sp>
      <p:sp>
        <p:nvSpPr>
          <p:cNvPr id="18446" name="Стрелка вправо 4"/>
          <p:cNvSpPr>
            <a:spLocks noChangeArrowheads="1"/>
          </p:cNvSpPr>
          <p:nvPr/>
        </p:nvSpPr>
        <p:spPr bwMode="auto">
          <a:xfrm rot="1776790">
            <a:off x="4881563" y="2767013"/>
            <a:ext cx="1778000" cy="485775"/>
          </a:xfrm>
          <a:prstGeom prst="rightArrow">
            <a:avLst>
              <a:gd name="adj1" fmla="val 50000"/>
              <a:gd name="adj2" fmla="val 4990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defTabSz="10318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36613" indent="-322263" defTabSz="1031875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87463" indent="-255588" defTabSz="10318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04988" indent="-255588" defTabSz="1031875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19338" indent="-255588" defTabSz="10318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765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37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909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481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700"/>
          </a:p>
        </p:txBody>
      </p:sp>
      <p:sp>
        <p:nvSpPr>
          <p:cNvPr id="18447" name="Стрелка вправо 23"/>
          <p:cNvSpPr>
            <a:spLocks noChangeArrowheads="1"/>
          </p:cNvSpPr>
          <p:nvPr/>
        </p:nvSpPr>
        <p:spPr bwMode="auto">
          <a:xfrm>
            <a:off x="5197475" y="1766888"/>
            <a:ext cx="1338263" cy="484187"/>
          </a:xfrm>
          <a:prstGeom prst="rightArrow">
            <a:avLst>
              <a:gd name="adj1" fmla="val 50000"/>
              <a:gd name="adj2" fmla="val 50045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defTabSz="10318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36613" indent="-322263" defTabSz="1031875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87463" indent="-255588" defTabSz="10318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04988" indent="-255588" defTabSz="1031875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19338" indent="-255588" defTabSz="10318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765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37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909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481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700"/>
          </a:p>
        </p:txBody>
      </p:sp>
      <p:sp>
        <p:nvSpPr>
          <p:cNvPr id="17" name="Прямоугольник 16"/>
          <p:cNvSpPr/>
          <p:nvPr/>
        </p:nvSpPr>
        <p:spPr>
          <a:xfrm>
            <a:off x="6551832" y="2755822"/>
            <a:ext cx="3147829" cy="16561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ru-RU" altLang="ru-RU" sz="2200" b="1" dirty="0" smtClean="0">
                <a:latin typeface="Liberation Serif" panose="02020603050405020304" pitchFamily="18" charset="0"/>
              </a:rPr>
              <a:t>Нормативные правовые акты представительного органа муниципального образования</a:t>
            </a:r>
            <a:endParaRPr lang="ru-RU" altLang="ru-RU" sz="2200" b="1" dirty="0">
              <a:latin typeface="Liberation Serif" panose="02020603050405020304" pitchFamily="18" charset="0"/>
            </a:endParaRPr>
          </a:p>
        </p:txBody>
      </p:sp>
      <p:sp>
        <p:nvSpPr>
          <p:cNvPr id="18451" name="Стрелка вниз 3"/>
          <p:cNvSpPr>
            <a:spLocks noChangeArrowheads="1"/>
          </p:cNvSpPr>
          <p:nvPr/>
        </p:nvSpPr>
        <p:spPr bwMode="auto">
          <a:xfrm rot="18340714">
            <a:off x="4931217" y="2764747"/>
            <a:ext cx="485775" cy="2514134"/>
          </a:xfrm>
          <a:prstGeom prst="downArrow">
            <a:avLst>
              <a:gd name="adj1" fmla="val 50000"/>
              <a:gd name="adj2" fmla="val 50004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defTabSz="10318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36613" indent="-322263" defTabSz="1031875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87463" indent="-255588" defTabSz="10318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04988" indent="-255588" defTabSz="1031875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19338" indent="-255588" defTabSz="10318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765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37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909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48138" indent="-255588" defTabSz="10318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7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906000" cy="12684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 eaLnBrk="1" hangingPunct="1">
              <a:defRPr/>
            </a:pPr>
            <a:r>
              <a:rPr lang="ru-RU" sz="26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Полномочия </a:t>
            </a:r>
          </a:p>
          <a:p>
            <a:pPr algn="ctr" eaLnBrk="1" hangingPunct="1">
              <a:defRPr/>
            </a:pPr>
            <a:r>
              <a:rPr lang="ru-RU" sz="26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органов местного самоуправления муниципальных образований  </a:t>
            </a:r>
            <a:endParaRPr lang="ru-RU" sz="2600" b="1" dirty="0" smtClean="0">
              <a:solidFill>
                <a:srgbClr val="FFFF00"/>
              </a:solidFill>
              <a:latin typeface="Liberation Serif" panose="02020603050405020304" pitchFamily="18" charset="0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ru-RU" sz="2000" b="1" i="1" dirty="0" smtClean="0">
                <a:solidFill>
                  <a:srgbClr val="FF3300"/>
                </a:solidFill>
                <a:latin typeface="Liberation Serif" panose="02020603050405020304" pitchFamily="18" charset="0"/>
                <a:cs typeface="Arial" pitchFamily="34" charset="0"/>
              </a:rPr>
              <a:t>(</a:t>
            </a:r>
            <a:r>
              <a:rPr lang="ru-RU" sz="2000" b="1" i="1" dirty="0">
                <a:solidFill>
                  <a:srgbClr val="FF3300"/>
                </a:solidFill>
                <a:latin typeface="Liberation Serif" panose="02020603050405020304" pitchFamily="18" charset="0"/>
                <a:cs typeface="Arial" pitchFamily="34" charset="0"/>
              </a:rPr>
              <a:t>статья 5.2 ФЗ от 6 марта 2006 года № 35 «О противодействии терроризму») 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7188" y="1484313"/>
            <a:ext cx="9059862" cy="129698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spcCol="1432" anchor="ctr"/>
          <a:lstStyle/>
          <a:p>
            <a:pPr algn="just" eaLnBrk="1" hangingPunct="1">
              <a:defRPr/>
            </a:pPr>
            <a:r>
              <a:rPr lang="ru-RU" sz="20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1) Разрабатывают и реализуют муниципальные программы в области профилактики терроризма, а также минимизации и (или) ликвидации последствий его проявлений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4488" y="2924944"/>
            <a:ext cx="9066212" cy="194396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spcCol="1432" anchor="ctr"/>
          <a:lstStyle/>
          <a:p>
            <a:pPr algn="just" eaLnBrk="1" hangingPunct="1">
              <a:defRPr/>
            </a:pPr>
            <a:r>
              <a:rPr lang="ru-RU" sz="20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2) Организуют и проводят в муниципальных образованиях информационно-пропагандистские мероприятия по разъяснению сущности терроризма и его общественной опасности, а также </a:t>
            </a:r>
            <a:r>
              <a:rPr lang="ru-RU" sz="20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по </a:t>
            </a:r>
            <a:r>
              <a:rPr lang="ru-RU" sz="20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формированию у граждан неприятия идеологии терроризма, в том числе путем распространения информационных материалов, печатной продукции, проведения разъяснительной работы и иных мероприятий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50838" y="5157192"/>
            <a:ext cx="9066212" cy="151288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spcCol="1432" anchor="ctr"/>
          <a:lstStyle/>
          <a:p>
            <a:pPr algn="just" eaLnBrk="1" hangingPunct="1">
              <a:defRPr/>
            </a:pPr>
            <a:r>
              <a:rPr lang="ru-RU" sz="20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3) Участвуют в мероприятиях по профилактике терроризма, а также по минимизации и (или) ликвидации последствий его проявлений, организуемых федеральными органами исполнительной власти и (или) органами исполнительной власти субъекта Российской Федерации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906000" cy="12684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 eaLnBrk="1" hangingPunct="1">
              <a:defRPr/>
            </a:pPr>
            <a:r>
              <a:rPr lang="ru-RU" sz="26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Полномочия </a:t>
            </a:r>
          </a:p>
          <a:p>
            <a:pPr algn="ctr" eaLnBrk="1" hangingPunct="1">
              <a:defRPr/>
            </a:pPr>
            <a:r>
              <a:rPr lang="ru-RU" sz="2600" b="1" dirty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органов местного самоуправления муниципальных </a:t>
            </a:r>
            <a:r>
              <a:rPr lang="ru-RU" sz="2600" b="1" dirty="0" smtClean="0">
                <a:solidFill>
                  <a:srgbClr val="FFFF00"/>
                </a:solidFill>
                <a:latin typeface="Liberation Serif" panose="02020603050405020304" pitchFamily="18" charset="0"/>
                <a:cs typeface="Arial" pitchFamily="34" charset="0"/>
              </a:rPr>
              <a:t>образований</a:t>
            </a:r>
          </a:p>
          <a:p>
            <a:pPr algn="ctr" eaLnBrk="1" hangingPunct="1">
              <a:defRPr/>
            </a:pPr>
            <a:r>
              <a:rPr lang="ru-RU" sz="2000" b="1" i="1" dirty="0" smtClean="0">
                <a:solidFill>
                  <a:srgbClr val="FF3300"/>
                </a:solidFill>
                <a:latin typeface="Liberation Serif" panose="02020603050405020304" pitchFamily="18" charset="0"/>
                <a:cs typeface="Arial" pitchFamily="34" charset="0"/>
              </a:rPr>
              <a:t>(статья </a:t>
            </a:r>
            <a:r>
              <a:rPr lang="ru-RU" sz="2000" b="1" i="1" dirty="0">
                <a:solidFill>
                  <a:srgbClr val="FF3300"/>
                </a:solidFill>
                <a:latin typeface="Liberation Serif" panose="02020603050405020304" pitchFamily="18" charset="0"/>
                <a:cs typeface="Arial" pitchFamily="34" charset="0"/>
              </a:rPr>
              <a:t>5.2 ФЗ от 6 марта 2006 года № 35 «О противодействии терроризму») 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7188" y="1484313"/>
            <a:ext cx="9059862" cy="129698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spcCol="1432" anchor="ctr"/>
          <a:lstStyle/>
          <a:p>
            <a:pPr algn="just" eaLnBrk="1" hangingPunct="1">
              <a:defRPr/>
            </a:pPr>
            <a:r>
              <a:rPr lang="ru-RU" sz="20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4) обеспечивают выполнение требований к антитеррористической защищенности объектов, находящихся в муниципальной собственности или в ведении органов местного самоуправления;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4488" y="2996952"/>
            <a:ext cx="9066212" cy="136842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spcCol="1432" anchor="ctr"/>
          <a:lstStyle/>
          <a:p>
            <a:pPr algn="just" eaLnBrk="1" hangingPunct="1">
              <a:defRPr/>
            </a:pPr>
            <a:r>
              <a:rPr lang="ru-RU" sz="20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5) направляют предложения по вопросам участия в профилактике терроризма, а также в минимизации и (или) ликвидации последствий его проявлений в органы исполнительной власти субъекта Российской Федерации;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50838" y="4652963"/>
            <a:ext cx="9066212" cy="151288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spcCol="1432" anchor="ctr"/>
          <a:lstStyle/>
          <a:p>
            <a:pPr algn="just" eaLnBrk="1" hangingPunct="1">
              <a:defRPr/>
            </a:pPr>
            <a:r>
              <a:rPr lang="ru-RU" sz="20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6) осуществляют иные полномочия по решению вопросов местного значения по участию в профилактике терроризма, а также в минимизации и (или) ликвидации последствий его проявлений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8" descr="f4eed8336c7df11a7aa5e9f53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132856"/>
            <a:ext cx="9906000" cy="4444826"/>
          </a:xfrm>
        </p:spPr>
        <p:txBody>
          <a:bodyPr/>
          <a:lstStyle/>
          <a:p>
            <a:pPr eaLnBrk="1" hangingPunct="1"/>
            <a:r>
              <a:rPr lang="ru-RU" altLang="ru-RU" sz="36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Правовая основа деятельности органов местного самоуправления в сфере противодействия терроризму </a:t>
            </a:r>
            <a:br>
              <a:rPr lang="ru-RU" altLang="ru-RU" sz="36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</a:br>
            <a:r>
              <a:rPr lang="ru-RU" altLang="ru-RU" sz="36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Обязанность органов местного самоуправления по обеспечению требований к антитеррористической защищенности объектов (территорий)</a:t>
            </a:r>
            <a:endParaRPr lang="ru-RU" altLang="ru-RU" sz="3600" b="1" dirty="0" smtClean="0">
              <a:solidFill>
                <a:srgbClr val="FFFF00"/>
              </a:solidFill>
              <a:latin typeface="Liberation Serif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412" name="Picture 37" descr="Coat_of_Arms_of_Sverdlovsk_oblast_(200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25" y="315913"/>
            <a:ext cx="3275013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88341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ыступление М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Выступление МС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31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31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Выступление МС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ыступление МС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D:\УЧЕНЫЙ СОВЕТ\Выступление МС.ppt</Template>
  <TotalTime>6182</TotalTime>
  <Pages>14</Pages>
  <Words>330</Words>
  <Application>Microsoft Office PowerPoint</Application>
  <PresentationFormat>Лист A4 (210x297 мм)</PresentationFormat>
  <Paragraphs>24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Georgia</vt:lpstr>
      <vt:lpstr>Liberation Serif</vt:lpstr>
      <vt:lpstr>Times New Roman</vt:lpstr>
      <vt:lpstr>Выступление МС</vt:lpstr>
      <vt:lpstr>Правовая основа деятельности органов местного самоуправления в сфере противодействия терроризму  Обязанность органов местного самоуправления по обеспечению требований к антитеррористической защищенности объектов (территорий)</vt:lpstr>
      <vt:lpstr> </vt:lpstr>
      <vt:lpstr>Презентация PowerPoint</vt:lpstr>
      <vt:lpstr>Презентация PowerPoint</vt:lpstr>
      <vt:lpstr>Правовая основа деятельности органов местного самоуправления в сфере противодействия терроризму  Обязанность органов местного самоуправления по обеспечению требований к антитеррористической защищенности объектов (территорий)</vt:lpstr>
    </vt:vector>
  </TitlesOfParts>
  <Company>АФПС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Байрамов</dc:creator>
  <cp:lastModifiedBy>Румянцев Андрей Александрович</cp:lastModifiedBy>
  <cp:revision>487</cp:revision>
  <cp:lastPrinted>2022-10-20T07:57:09Z</cp:lastPrinted>
  <dcterms:created xsi:type="dcterms:W3CDTF">2002-04-07T09:06:54Z</dcterms:created>
  <dcterms:modified xsi:type="dcterms:W3CDTF">2022-10-21T06:58:44Z</dcterms:modified>
</cp:coreProperties>
</file>