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6"/>
  </p:notesMasterIdLst>
  <p:sldIdLst>
    <p:sldId id="256" r:id="rId2"/>
    <p:sldId id="272" r:id="rId3"/>
    <p:sldId id="275" r:id="rId4"/>
    <p:sldId id="285" r:id="rId5"/>
    <p:sldId id="277" r:id="rId6"/>
    <p:sldId id="281" r:id="rId7"/>
    <p:sldId id="279" r:id="rId8"/>
    <p:sldId id="278" r:id="rId9"/>
    <p:sldId id="280" r:id="rId10"/>
    <p:sldId id="284" r:id="rId11"/>
    <p:sldId id="282" r:id="rId12"/>
    <p:sldId id="283" r:id="rId13"/>
    <p:sldId id="286" r:id="rId14"/>
    <p:sldId id="274" r:id="rId15"/>
  </p:sldIdLst>
  <p:sldSz cx="12192000" cy="6858000"/>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DCB71B6-0B83-4AA7-95FD-C7ED84FF7C7F}">
          <p14:sldIdLst>
            <p14:sldId id="256"/>
          </p14:sldIdLst>
        </p14:section>
        <p14:section name="Раздел без заголовка" id="{2CF37CF3-4836-4540-82D7-2A358459D4CA}">
          <p14:sldIdLst>
            <p14:sldId id="272"/>
            <p14:sldId id="275"/>
            <p14:sldId id="285"/>
            <p14:sldId id="277"/>
            <p14:sldId id="281"/>
            <p14:sldId id="279"/>
            <p14:sldId id="278"/>
            <p14:sldId id="280"/>
            <p14:sldId id="284"/>
            <p14:sldId id="282"/>
            <p14:sldId id="283"/>
            <p14:sldId id="286"/>
            <p14:sldId id="274"/>
          </p14:sldIdLst>
        </p14:section>
      </p14:sectionLst>
    </p:ext>
    <p:ext uri="{EFAFB233-063F-42B5-8137-9DF3F51BA10A}">
      <p15:sldGuideLst xmlns:p15="http://schemas.microsoft.com/office/powerpoint/2012/main">
        <p15:guide id="1" orient="horz" pos="1933"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21" autoAdjust="0"/>
  </p:normalViewPr>
  <p:slideViewPr>
    <p:cSldViewPr snapToGrid="0">
      <p:cViewPr varScale="1">
        <p:scale>
          <a:sx n="106" d="100"/>
          <a:sy n="106" d="100"/>
        </p:scale>
        <p:origin x="600" y="114"/>
      </p:cViewPr>
      <p:guideLst>
        <p:guide orient="horz" pos="1933"/>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F9CC3DE9-8712-4483-B16F-C8AD8B21096C}" type="datetimeFigureOut">
              <a:rPr lang="ru-RU" smtClean="0"/>
              <a:pPr/>
              <a:t>28.08.2024</a:t>
            </a:fld>
            <a:endParaRPr lang="ru-RU"/>
          </a:p>
        </p:txBody>
      </p:sp>
      <p:sp>
        <p:nvSpPr>
          <p:cNvPr id="4" name="Образ слайда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C714B1BD-1FE3-4500-B081-D7268C9F5AA9}" type="slidenum">
              <a:rPr lang="ru-RU" smtClean="0"/>
              <a:pPr/>
              <a:t>‹#›</a:t>
            </a:fld>
            <a:endParaRPr lang="ru-RU"/>
          </a:p>
        </p:txBody>
      </p:sp>
    </p:spTree>
    <p:extLst>
      <p:ext uri="{BB962C8B-B14F-4D97-AF65-F5344CB8AC3E}">
        <p14:creationId xmlns:p14="http://schemas.microsoft.com/office/powerpoint/2010/main" val="868072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2242670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991920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D06634-96BF-43AF-9910-6E00C3E4C195}" type="slidenum">
              <a:rPr lang="ru-RU" smtClean="0"/>
              <a:pPr/>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83471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14758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D06634-96BF-43AF-9910-6E00C3E4C195}" type="slidenum">
              <a:rPr lang="ru-RU" smtClean="0"/>
              <a:pPr/>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20195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3764485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2557668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2062760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_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29627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3569747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373472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406617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2000649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2264991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1645183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3162422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82DF745-B4E0-440D-A872-8BC6C12C7259}" type="datetimeFigureOut">
              <a:rPr lang="ru-RU" smtClean="0"/>
              <a:pPr/>
              <a:t>28.08.2024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D06634-96BF-43AF-9910-6E00C3E4C195}" type="slidenum">
              <a:rPr lang="ru-RU" smtClean="0"/>
              <a:pPr/>
              <a:t>‹#›</a:t>
            </a:fld>
            <a:endParaRPr lang="ru-RU"/>
          </a:p>
        </p:txBody>
      </p:sp>
    </p:spTree>
    <p:extLst>
      <p:ext uri="{BB962C8B-B14F-4D97-AF65-F5344CB8AC3E}">
        <p14:creationId xmlns:p14="http://schemas.microsoft.com/office/powerpoint/2010/main" val="1974908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82DF745-B4E0-440D-A872-8BC6C12C7259}" type="datetimeFigureOut">
              <a:rPr lang="ru-RU" smtClean="0"/>
              <a:pPr/>
              <a:t>28.08.2024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BD06634-96BF-43AF-9910-6E00C3E4C195}" type="slidenum">
              <a:rPr lang="ru-RU" smtClean="0"/>
              <a:pPr/>
              <a:t>‹#›</a:t>
            </a:fld>
            <a:endParaRPr lang="ru-RU"/>
          </a:p>
        </p:txBody>
      </p:sp>
    </p:spTree>
    <p:extLst>
      <p:ext uri="{BB962C8B-B14F-4D97-AF65-F5344CB8AC3E}">
        <p14:creationId xmlns:p14="http://schemas.microsoft.com/office/powerpoint/2010/main" val="96571204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buz66.ru/" TargetMode="External"/><Relationship Id="rId2" Type="http://schemas.openxmlformats.org/officeDocument/2006/relationships/hyperlink" Target="mailto:mail_11@66.rospotrebnadzor.ru"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0E7BCC-A802-16F7-B33B-2804D272C650}"/>
              </a:ext>
            </a:extLst>
          </p:cNvPr>
          <p:cNvSpPr>
            <a:spLocks noGrp="1"/>
          </p:cNvSpPr>
          <p:nvPr>
            <p:ph type="ctrTitle"/>
          </p:nvPr>
        </p:nvSpPr>
        <p:spPr>
          <a:xfrm>
            <a:off x="565608" y="3695306"/>
            <a:ext cx="11170763" cy="2988297"/>
          </a:xfrm>
        </p:spPr>
        <p:txBody>
          <a:bodyPr/>
          <a:lstStyle/>
          <a:p>
            <a:r>
              <a:rPr lang="ru-RU" sz="3200" dirty="0" smtClean="0">
                <a:solidFill>
                  <a:schemeClr val="tx1"/>
                </a:solidFill>
                <a:latin typeface="Times New Roman" panose="02020603050405020304" pitchFamily="18" charset="0"/>
                <a:cs typeface="Times New Roman" panose="02020603050405020304" pitchFamily="18" charset="0"/>
              </a:rPr>
              <a:t/>
            </a:r>
            <a:br>
              <a:rPr lang="ru-RU" sz="3200" dirty="0" smtClean="0">
                <a:solidFill>
                  <a:schemeClr val="tx1"/>
                </a:solidFill>
                <a:latin typeface="Times New Roman" panose="02020603050405020304" pitchFamily="18" charset="0"/>
                <a:cs typeface="Times New Roman" panose="02020603050405020304" pitchFamily="18" charset="0"/>
              </a:rPr>
            </a:br>
            <a:r>
              <a:rPr lang="ru-RU" sz="3200" dirty="0" smtClean="0">
                <a:solidFill>
                  <a:schemeClr val="tx1"/>
                </a:solidFill>
                <a:latin typeface="Times New Roman" panose="02020603050405020304" pitchFamily="18" charset="0"/>
                <a:cs typeface="Times New Roman" panose="02020603050405020304" pitchFamily="18" charset="0"/>
              </a:rPr>
              <a:t>                                  </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61C407CD-00CA-54E6-880B-88288BD95B1F}"/>
              </a:ext>
            </a:extLst>
          </p:cNvPr>
          <p:cNvSpPr>
            <a:spLocks noGrp="1"/>
          </p:cNvSpPr>
          <p:nvPr>
            <p:ph type="subTitle" idx="1"/>
          </p:nvPr>
        </p:nvSpPr>
        <p:spPr>
          <a:xfrm>
            <a:off x="980389" y="848412"/>
            <a:ext cx="10294070" cy="2347275"/>
          </a:xfrm>
        </p:spPr>
        <p:txBody>
          <a:bodyPr>
            <a:normAutofit fontScale="25000" lnSpcReduction="20000"/>
          </a:bodyPr>
          <a:lstStyle/>
          <a:p>
            <a:pPr algn="ctr"/>
            <a:r>
              <a:rPr lang="ru-RU" sz="3600" b="1" dirty="0">
                <a:solidFill>
                  <a:schemeClr val="tx1"/>
                </a:solidFill>
                <a:latin typeface="Times New Roman" panose="02020603050405020304" pitchFamily="18" charset="0"/>
                <a:cs typeface="Times New Roman" panose="02020603050405020304" pitchFamily="18" charset="0"/>
              </a:rPr>
              <a:t>ФЕДЕРАЛЬНАЯ СЛУЖБА ПО НАДЗОРУ В СФЕРЕЗАЩИТЫ ПРАВ ПОТРЕБИТЕЛЕЙ И БЛАГОПОЛУЧИЯ ЧЕЛОВЕКА</a:t>
            </a:r>
          </a:p>
          <a:p>
            <a:pPr algn="ctr"/>
            <a:r>
              <a:rPr lang="ru-RU" sz="3600" b="1" dirty="0">
                <a:solidFill>
                  <a:schemeClr val="tx1"/>
                </a:solidFill>
                <a:latin typeface="Times New Roman" panose="02020603050405020304" pitchFamily="18" charset="0"/>
                <a:cs typeface="Times New Roman" panose="02020603050405020304" pitchFamily="18" charset="0"/>
              </a:rPr>
              <a:t>ФБУЗ «Центр гигиены и эпидемиологии в Свердловской области»</a:t>
            </a:r>
          </a:p>
          <a:p>
            <a:pPr algn="ctr"/>
            <a:r>
              <a:rPr lang="ru-RU" sz="3600" b="1" dirty="0">
                <a:solidFill>
                  <a:schemeClr val="tx1"/>
                </a:solidFill>
                <a:latin typeface="Times New Roman" panose="02020603050405020304" pitchFamily="18" charset="0"/>
                <a:cs typeface="Times New Roman" panose="02020603050405020304" pitchFamily="18" charset="0"/>
              </a:rPr>
              <a:t>Филиал Федерального бюджетного учреждения здравоохранения «Центр гигиены и эпидемиологии в Свердловской области в городе Первоуральск, Шалинском, Нижнесергинском районах и городе Ревда»</a:t>
            </a:r>
          </a:p>
          <a:p>
            <a:pPr algn="ctr"/>
            <a:r>
              <a:rPr lang="ru-RU" sz="3600" b="1" dirty="0">
                <a:solidFill>
                  <a:schemeClr val="tx1"/>
                </a:solidFill>
                <a:latin typeface="Times New Roman" panose="02020603050405020304" pitchFamily="18" charset="0"/>
                <a:cs typeface="Times New Roman" panose="02020603050405020304" pitchFamily="18" charset="0"/>
              </a:rPr>
              <a:t>(Первоуральский филиал ФБУЗ «Центр гигиены и эпидемиологии в Свердловской области»)</a:t>
            </a:r>
          </a:p>
          <a:p>
            <a:pPr algn="ctr"/>
            <a:r>
              <a:rPr lang="ru-RU" sz="3600" b="1" dirty="0" err="1">
                <a:solidFill>
                  <a:schemeClr val="tx1"/>
                </a:solidFill>
                <a:latin typeface="Times New Roman" panose="02020603050405020304" pitchFamily="18" charset="0"/>
                <a:cs typeface="Times New Roman" panose="02020603050405020304" pitchFamily="18" charset="0"/>
              </a:rPr>
              <a:t>Вайнера</a:t>
            </a:r>
            <a:r>
              <a:rPr lang="ru-RU" sz="3600" b="1" dirty="0">
                <a:solidFill>
                  <a:schemeClr val="tx1"/>
                </a:solidFill>
                <a:latin typeface="Times New Roman" panose="02020603050405020304" pitchFamily="18" charset="0"/>
                <a:cs typeface="Times New Roman" panose="02020603050405020304" pitchFamily="18" charset="0"/>
              </a:rPr>
              <a:t> ул., д. 4, г. Первоуральск, 623102</a:t>
            </a:r>
          </a:p>
          <a:p>
            <a:pPr algn="ctr"/>
            <a:r>
              <a:rPr lang="ru-RU" sz="3600" b="1" dirty="0">
                <a:solidFill>
                  <a:schemeClr val="tx1"/>
                </a:solidFill>
                <a:latin typeface="Times New Roman" panose="02020603050405020304" pitchFamily="18" charset="0"/>
                <a:cs typeface="Times New Roman" panose="02020603050405020304" pitchFamily="18" charset="0"/>
              </a:rPr>
              <a:t>тел.: (3439) 24-52-15, факс: (343) 24-84-20</a:t>
            </a:r>
          </a:p>
          <a:p>
            <a:pPr algn="ctr"/>
            <a:r>
              <a:rPr lang="en-US" sz="3600" b="1" dirty="0">
                <a:solidFill>
                  <a:schemeClr val="tx1"/>
                </a:solidFill>
                <a:latin typeface="Times New Roman" panose="02020603050405020304" pitchFamily="18" charset="0"/>
                <a:cs typeface="Times New Roman" panose="02020603050405020304" pitchFamily="18" charset="0"/>
              </a:rPr>
              <a:t>E</a:t>
            </a:r>
            <a:r>
              <a:rPr lang="ru-RU" sz="3600" b="1" dirty="0">
                <a:solidFill>
                  <a:schemeClr val="tx1"/>
                </a:solidFill>
                <a:latin typeface="Times New Roman" panose="02020603050405020304" pitchFamily="18" charset="0"/>
                <a:cs typeface="Times New Roman" panose="02020603050405020304" pitchFamily="18" charset="0"/>
              </a:rPr>
              <a:t>-</a:t>
            </a:r>
            <a:r>
              <a:rPr lang="en-US" sz="3600" b="1" dirty="0">
                <a:solidFill>
                  <a:schemeClr val="tx1"/>
                </a:solidFill>
                <a:latin typeface="Times New Roman" panose="02020603050405020304" pitchFamily="18" charset="0"/>
                <a:cs typeface="Times New Roman" panose="02020603050405020304" pitchFamily="18" charset="0"/>
              </a:rPr>
              <a:t>mail</a:t>
            </a:r>
            <a:r>
              <a:rPr lang="ru-RU" sz="3600" b="1" dirty="0">
                <a:solidFill>
                  <a:schemeClr val="tx1"/>
                </a:solidFill>
                <a:latin typeface="Times New Roman" panose="02020603050405020304" pitchFamily="18" charset="0"/>
                <a:cs typeface="Times New Roman" panose="02020603050405020304" pitchFamily="18" charset="0"/>
              </a:rPr>
              <a:t>: </a:t>
            </a:r>
            <a:r>
              <a:rPr lang="en-US" sz="3600" b="1" u="sng" dirty="0">
                <a:solidFill>
                  <a:schemeClr val="tx1"/>
                </a:solidFill>
                <a:latin typeface="Times New Roman" panose="02020603050405020304" pitchFamily="18" charset="0"/>
                <a:cs typeface="Times New Roman" panose="02020603050405020304" pitchFamily="18" charset="0"/>
                <a:hlinkClick r:id="rId2"/>
              </a:rPr>
              <a:t>mail</a:t>
            </a:r>
            <a:r>
              <a:rPr lang="ru-RU" sz="3600" b="1" u="sng" dirty="0">
                <a:solidFill>
                  <a:schemeClr val="tx1"/>
                </a:solidFill>
                <a:latin typeface="Times New Roman" panose="02020603050405020304" pitchFamily="18" charset="0"/>
                <a:cs typeface="Times New Roman" panose="02020603050405020304" pitchFamily="18" charset="0"/>
                <a:hlinkClick r:id="rId2"/>
              </a:rPr>
              <a:t>_11@66.</a:t>
            </a:r>
            <a:r>
              <a:rPr lang="en-US" sz="3600" b="1" u="sng" dirty="0" err="1">
                <a:solidFill>
                  <a:schemeClr val="tx1"/>
                </a:solidFill>
                <a:latin typeface="Times New Roman" panose="02020603050405020304" pitchFamily="18" charset="0"/>
                <a:cs typeface="Times New Roman" panose="02020603050405020304" pitchFamily="18" charset="0"/>
                <a:hlinkClick r:id="rId2"/>
              </a:rPr>
              <a:t>rospotrebnadzor</a:t>
            </a:r>
            <a:r>
              <a:rPr lang="ru-RU" sz="3600" b="1" u="sng" dirty="0">
                <a:solidFill>
                  <a:schemeClr val="tx1"/>
                </a:solidFill>
                <a:latin typeface="Times New Roman" panose="02020603050405020304" pitchFamily="18" charset="0"/>
                <a:cs typeface="Times New Roman" panose="02020603050405020304" pitchFamily="18" charset="0"/>
                <a:hlinkClick r:id="rId2"/>
              </a:rPr>
              <a:t>.</a:t>
            </a:r>
            <a:r>
              <a:rPr lang="en-US" sz="3600" b="1" u="sng" dirty="0" err="1">
                <a:solidFill>
                  <a:schemeClr val="tx1"/>
                </a:solidFill>
                <a:latin typeface="Times New Roman" panose="02020603050405020304" pitchFamily="18" charset="0"/>
                <a:cs typeface="Times New Roman" panose="02020603050405020304" pitchFamily="18" charset="0"/>
                <a:hlinkClick r:id="rId2"/>
              </a:rPr>
              <a:t>ru</a:t>
            </a:r>
            <a:endParaRPr lang="ru-RU" sz="3600" b="1" dirty="0">
              <a:solidFill>
                <a:schemeClr val="tx1"/>
              </a:solidFill>
              <a:latin typeface="Times New Roman" panose="02020603050405020304" pitchFamily="18" charset="0"/>
              <a:cs typeface="Times New Roman" panose="02020603050405020304" pitchFamily="18" charset="0"/>
            </a:endParaRPr>
          </a:p>
          <a:p>
            <a:pPr algn="ctr"/>
            <a:r>
              <a:rPr lang="ru-RU" sz="3600" b="1" u="sng" dirty="0">
                <a:solidFill>
                  <a:schemeClr val="tx1"/>
                </a:solidFill>
                <a:latin typeface="Times New Roman" panose="02020603050405020304" pitchFamily="18" charset="0"/>
                <a:cs typeface="Times New Roman" panose="02020603050405020304" pitchFamily="18" charset="0"/>
                <a:hlinkClick r:id="rId3"/>
              </a:rPr>
              <a:t>https://fbuz66.ru/</a:t>
            </a:r>
            <a:endParaRPr lang="ru-RU" sz="3600" b="1" dirty="0">
              <a:solidFill>
                <a:schemeClr val="tx1"/>
              </a:solidFill>
              <a:latin typeface="Times New Roman" panose="02020603050405020304" pitchFamily="18" charset="0"/>
              <a:cs typeface="Times New Roman" panose="02020603050405020304" pitchFamily="18" charset="0"/>
            </a:endParaRPr>
          </a:p>
          <a:p>
            <a:pPr algn="ctr"/>
            <a:r>
              <a:rPr lang="ru-RU" sz="3600" b="1" dirty="0">
                <a:solidFill>
                  <a:schemeClr val="tx1"/>
                </a:solidFill>
                <a:latin typeface="Times New Roman" panose="02020603050405020304" pitchFamily="18" charset="0"/>
                <a:cs typeface="Times New Roman" panose="02020603050405020304" pitchFamily="18" charset="0"/>
              </a:rPr>
              <a:t>ОКПО 77145708, ОГРН 1056603530510</a:t>
            </a:r>
          </a:p>
          <a:p>
            <a:pPr algn="ctr"/>
            <a:r>
              <a:rPr lang="ru-RU" sz="3600" b="1" dirty="0">
                <a:solidFill>
                  <a:schemeClr val="tx1"/>
                </a:solidFill>
                <a:latin typeface="Times New Roman" panose="02020603050405020304" pitchFamily="18" charset="0"/>
                <a:cs typeface="Times New Roman" panose="02020603050405020304" pitchFamily="18" charset="0"/>
              </a:rPr>
              <a:t>ИНН/КПП 6670081969/668443001</a:t>
            </a:r>
          </a:p>
          <a:p>
            <a:pPr algn="ctr">
              <a:lnSpc>
                <a:spcPct val="120000"/>
              </a:lnSpc>
              <a:spcBef>
                <a:spcPts val="600"/>
              </a:spcBef>
            </a:pPr>
            <a:r>
              <a:rPr lang="ru-RU" sz="11200" b="1" dirty="0" smtClean="0">
                <a:solidFill>
                  <a:schemeClr val="tx1"/>
                </a:solidFill>
                <a:latin typeface="Times New Roman" panose="02020603050405020304" pitchFamily="18" charset="0"/>
                <a:cs typeface="Times New Roman" panose="02020603050405020304" pitchFamily="18" charset="0"/>
              </a:rPr>
              <a:t>Организация и проведение заключительной дезинфекции в образовательных организациях</a:t>
            </a:r>
          </a:p>
          <a:p>
            <a:pPr algn="ctr">
              <a:lnSpc>
                <a:spcPct val="120000"/>
              </a:lnSpc>
              <a:spcBef>
                <a:spcPts val="600"/>
              </a:spcBef>
            </a:pPr>
            <a:endParaRPr lang="ru-RU" sz="12800" b="1" dirty="0">
              <a:solidFill>
                <a:schemeClr val="tx1"/>
              </a:solidFill>
              <a:latin typeface="Times New Roman" panose="02020603050405020304" pitchFamily="18" charset="0"/>
              <a:cs typeface="Times New Roman" panose="02020603050405020304" pitchFamily="18" charset="0"/>
            </a:endParaRPr>
          </a:p>
          <a:p>
            <a:pPr algn="ctr">
              <a:lnSpc>
                <a:spcPct val="120000"/>
              </a:lnSpc>
              <a:spcBef>
                <a:spcPts val="600"/>
              </a:spcBef>
            </a:pPr>
            <a:endParaRPr lang="ru-RU" sz="12800" b="1" dirty="0" smtClean="0">
              <a:solidFill>
                <a:schemeClr val="tx1"/>
              </a:solidFill>
              <a:latin typeface="Times New Roman" panose="02020603050405020304" pitchFamily="18" charset="0"/>
              <a:cs typeface="Times New Roman" panose="02020603050405020304" pitchFamily="18" charset="0"/>
            </a:endParaRPr>
          </a:p>
          <a:p>
            <a:pPr algn="ctr">
              <a:lnSpc>
                <a:spcPct val="120000"/>
              </a:lnSpc>
              <a:spcBef>
                <a:spcPts val="600"/>
              </a:spcBef>
            </a:pPr>
            <a:endParaRPr lang="ru-RU" sz="12800" b="1" dirty="0" smtClean="0">
              <a:solidFill>
                <a:schemeClr val="tx1"/>
              </a:solidFill>
              <a:latin typeface="Times New Roman" panose="02020603050405020304" pitchFamily="18" charset="0"/>
              <a:cs typeface="Times New Roman" panose="02020603050405020304" pitchFamily="18" charset="0"/>
            </a:endParaRPr>
          </a:p>
          <a:p>
            <a:pPr algn="r">
              <a:lnSpc>
                <a:spcPct val="120000"/>
              </a:lnSpc>
              <a:spcBef>
                <a:spcPts val="600"/>
              </a:spcBef>
            </a:pPr>
            <a:r>
              <a:rPr lang="ru-RU" sz="6400" b="1" dirty="0" smtClean="0">
                <a:solidFill>
                  <a:schemeClr val="tx1"/>
                </a:solidFill>
                <a:latin typeface="Times New Roman" panose="02020603050405020304" pitchFamily="18" charset="0"/>
                <a:cs typeface="Times New Roman" panose="02020603050405020304" pitchFamily="18" charset="0"/>
              </a:rPr>
              <a:t>Заведующий отделом дезинфекции, дезинсекции, дератизации:  Гордеева Ирина </a:t>
            </a:r>
            <a:r>
              <a:rPr lang="ru-RU" sz="6400" b="1" dirty="0">
                <a:solidFill>
                  <a:schemeClr val="tx1"/>
                </a:solidFill>
                <a:latin typeface="Times New Roman" panose="02020603050405020304" pitchFamily="18" charset="0"/>
                <a:cs typeface="Times New Roman" panose="02020603050405020304" pitchFamily="18" charset="0"/>
              </a:rPr>
              <a:t>И</a:t>
            </a:r>
            <a:r>
              <a:rPr lang="ru-RU" sz="6400" b="1" dirty="0" smtClean="0">
                <a:solidFill>
                  <a:schemeClr val="tx1"/>
                </a:solidFill>
                <a:latin typeface="Times New Roman" panose="02020603050405020304" pitchFamily="18" charset="0"/>
                <a:cs typeface="Times New Roman" panose="02020603050405020304" pitchFamily="18" charset="0"/>
              </a:rPr>
              <a:t>вановна</a:t>
            </a:r>
            <a:endParaRPr lang="ru-RU" sz="6400" b="1" dirty="0">
              <a:solidFill>
                <a:schemeClr val="tx1"/>
              </a:solidFill>
              <a:latin typeface="Times New Roman" panose="02020603050405020304" pitchFamily="18" charset="0"/>
              <a:cs typeface="Times New Roman" panose="02020603050405020304" pitchFamily="18" charset="0"/>
            </a:endParaRPr>
          </a:p>
        </p:txBody>
      </p:sp>
      <p:pic>
        <p:nvPicPr>
          <p:cNvPr id="1026" name="Рисунок 1" descr="C:\Users\ezhgurova_eyu\Desktop\Эмблема РПН.png"/>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5869781" y="207391"/>
            <a:ext cx="525463" cy="56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6543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414780"/>
            <a:ext cx="10986172" cy="961534"/>
          </a:xfrm>
        </p:spPr>
        <p:txBody>
          <a:bodyPr>
            <a:normAutofit/>
          </a:bodyPr>
          <a:lstStyle/>
          <a:p>
            <a:pPr algn="ctr"/>
            <a:r>
              <a:rPr lang="ru-RU" sz="2400" b="1" dirty="0">
                <a:latin typeface="Times New Roman" panose="02020603050405020304" pitchFamily="18" charset="0"/>
                <a:cs typeface="Times New Roman" panose="02020603050405020304" pitchFamily="18" charset="0"/>
              </a:rPr>
              <a:t>Заключительная дезинфекция в очагах </a:t>
            </a:r>
            <a:r>
              <a:rPr lang="ru-RU" sz="2400" b="1" dirty="0" smtClean="0">
                <a:latin typeface="Times New Roman" panose="02020603050405020304" pitchFamily="18" charset="0"/>
                <a:cs typeface="Times New Roman" panose="02020603050405020304" pitchFamily="18" charset="0"/>
              </a:rPr>
              <a:t>дерматомикозов</a:t>
            </a:r>
            <a:br>
              <a:rPr lang="ru-RU" sz="2400" b="1" dirty="0" smtClean="0">
                <a:latin typeface="Times New Roman" panose="02020603050405020304" pitchFamily="18" charset="0"/>
                <a:cs typeface="Times New Roman" panose="02020603050405020304" pitchFamily="18" charset="0"/>
              </a:rPr>
            </a:br>
            <a:r>
              <a:rPr lang="ru-RU" sz="2400" b="1" dirty="0" smtClean="0">
                <a:latin typeface="Times New Roman" panose="02020603050405020304" pitchFamily="18" charset="0"/>
                <a:cs typeface="Times New Roman" panose="02020603050405020304" pitchFamily="18" charset="0"/>
              </a:rPr>
              <a:t>(микроспория, трихофития, руброфития, фавус)</a:t>
            </a:r>
            <a:endParaRPr lang="ru-RU" sz="2400" dirty="0"/>
          </a:p>
        </p:txBody>
      </p:sp>
      <p:sp>
        <p:nvSpPr>
          <p:cNvPr id="3" name="Текст 2"/>
          <p:cNvSpPr>
            <a:spLocks noGrp="1"/>
          </p:cNvSpPr>
          <p:nvPr>
            <p:ph type="body" idx="1"/>
          </p:nvPr>
        </p:nvSpPr>
        <p:spPr>
          <a:xfrm>
            <a:off x="684210" y="1470581"/>
            <a:ext cx="10986173" cy="4845378"/>
          </a:xfrm>
        </p:spPr>
        <p:txBody>
          <a:bodyPr>
            <a:normAutofit fontScale="92500" lnSpcReduction="20000"/>
          </a:bodyPr>
          <a:lstStyle/>
          <a:p>
            <a:pPr algn="just"/>
            <a:r>
              <a:rPr lang="ru-RU" sz="2200" dirty="0" smtClean="0">
                <a:solidFill>
                  <a:schemeClr val="tx1"/>
                </a:solidFill>
                <a:latin typeface="Times New Roman" panose="02020603050405020304" pitchFamily="18" charset="0"/>
                <a:cs typeface="Times New Roman" panose="02020603050405020304" pitchFamily="18" charset="0"/>
              </a:rPr>
              <a:t>Возбудители грибковых заболеваний выживают, находясь в патологическом материале во внешней среде от 1,5 до 10 лет.</a:t>
            </a:r>
          </a:p>
          <a:p>
            <a:pPr algn="just"/>
            <a:r>
              <a:rPr lang="ru-RU" sz="2200" dirty="0" smtClean="0">
                <a:solidFill>
                  <a:schemeClr val="tx1"/>
                </a:solidFill>
                <a:latin typeface="Times New Roman" panose="02020603050405020304" pitchFamily="18" charset="0"/>
                <a:cs typeface="Times New Roman" panose="02020603050405020304" pitchFamily="18" charset="0"/>
              </a:rPr>
              <a:t>Заключительную </a:t>
            </a:r>
            <a:r>
              <a:rPr lang="ru-RU" sz="2200" dirty="0">
                <a:solidFill>
                  <a:schemeClr val="tx1"/>
                </a:solidFill>
                <a:latin typeface="Times New Roman" panose="02020603050405020304" pitchFamily="18" charset="0"/>
                <a:cs typeface="Times New Roman" panose="02020603050405020304" pitchFamily="18" charset="0"/>
              </a:rPr>
              <a:t>дезинфекцию </a:t>
            </a:r>
            <a:r>
              <a:rPr lang="ru-RU" sz="2200" dirty="0" smtClean="0">
                <a:solidFill>
                  <a:schemeClr val="tx1"/>
                </a:solidFill>
                <a:latin typeface="Times New Roman" panose="02020603050405020304" pitchFamily="18" charset="0"/>
                <a:cs typeface="Times New Roman" panose="02020603050405020304" pitchFamily="18" charset="0"/>
              </a:rPr>
              <a:t>в </a:t>
            </a:r>
            <a:r>
              <a:rPr lang="ru-RU" sz="2200" dirty="0">
                <a:solidFill>
                  <a:schemeClr val="tx1"/>
                </a:solidFill>
                <a:latin typeface="Times New Roman" panose="02020603050405020304" pitchFamily="18" charset="0"/>
                <a:cs typeface="Times New Roman" panose="02020603050405020304" pitchFamily="18" charset="0"/>
              </a:rPr>
              <a:t>детском </a:t>
            </a:r>
            <a:r>
              <a:rPr lang="ru-RU" sz="2200" dirty="0" smtClean="0">
                <a:solidFill>
                  <a:schemeClr val="tx1"/>
                </a:solidFill>
                <a:latin typeface="Times New Roman" panose="02020603050405020304" pitchFamily="18" charset="0"/>
                <a:cs typeface="Times New Roman" panose="02020603050405020304" pitchFamily="18" charset="0"/>
              </a:rPr>
              <a:t>учреждении, школе </a:t>
            </a:r>
            <a:r>
              <a:rPr lang="ru-RU" sz="2200" dirty="0">
                <a:solidFill>
                  <a:schemeClr val="tx1"/>
                </a:solidFill>
                <a:latin typeface="Times New Roman" panose="02020603050405020304" pitchFamily="18" charset="0"/>
                <a:cs typeface="Times New Roman" panose="02020603050405020304" pitchFamily="18" charset="0"/>
              </a:rPr>
              <a:t>(раздевалках, спортзале) </a:t>
            </a:r>
            <a:r>
              <a:rPr lang="ru-RU" sz="2200" b="1" dirty="0" smtClean="0">
                <a:solidFill>
                  <a:schemeClr val="tx1"/>
                </a:solidFill>
                <a:latin typeface="Times New Roman" panose="02020603050405020304" pitchFamily="18" charset="0"/>
                <a:cs typeface="Times New Roman" panose="02020603050405020304" pitchFamily="18" charset="0"/>
              </a:rPr>
              <a:t>проводят силами </a:t>
            </a:r>
            <a:r>
              <a:rPr lang="ru-RU" sz="2200" b="1" dirty="0">
                <a:solidFill>
                  <a:schemeClr val="tx1"/>
                </a:solidFill>
                <a:latin typeface="Times New Roman" panose="02020603050405020304" pitchFamily="18" charset="0"/>
                <a:cs typeface="Times New Roman" panose="02020603050405020304" pitchFamily="18" charset="0"/>
              </a:rPr>
              <a:t>дезинфекционной </a:t>
            </a:r>
            <a:r>
              <a:rPr lang="ru-RU" sz="2200" b="1" dirty="0" smtClean="0">
                <a:solidFill>
                  <a:schemeClr val="tx1"/>
                </a:solidFill>
                <a:latin typeface="Times New Roman" panose="02020603050405020304" pitchFamily="18" charset="0"/>
                <a:cs typeface="Times New Roman" panose="02020603050405020304" pitchFamily="18" charset="0"/>
              </a:rPr>
              <a:t>станции. </a:t>
            </a:r>
            <a:endParaRPr lang="ru-RU" sz="2200" b="1" dirty="0">
              <a:solidFill>
                <a:schemeClr val="tx1"/>
              </a:solidFill>
              <a:latin typeface="Times New Roman" panose="02020603050405020304" pitchFamily="18" charset="0"/>
              <a:cs typeface="Times New Roman" panose="02020603050405020304" pitchFamily="18" charset="0"/>
            </a:endParaRPr>
          </a:p>
          <a:p>
            <a:pPr algn="just"/>
            <a:r>
              <a:rPr lang="ru-RU" sz="2200" dirty="0">
                <a:solidFill>
                  <a:schemeClr val="tx1"/>
                </a:solidFill>
                <a:latin typeface="Times New Roman" panose="02020603050405020304" pitchFamily="18" charset="0"/>
                <a:cs typeface="Times New Roman" panose="02020603050405020304" pitchFamily="18" charset="0"/>
              </a:rPr>
              <a:t>В детском учреждении дезинфекции подлежат:</a:t>
            </a:r>
          </a:p>
          <a:p>
            <a:pPr lvl="0" algn="just"/>
            <a:r>
              <a:rPr lang="ru-RU" sz="2200" dirty="0">
                <a:solidFill>
                  <a:schemeClr val="tx1"/>
                </a:solidFill>
                <a:latin typeface="Times New Roman" panose="02020603050405020304" pitchFamily="18" charset="0"/>
                <a:cs typeface="Times New Roman" panose="02020603050405020304" pitchFamily="18" charset="0"/>
              </a:rPr>
              <a:t>постельные принадлежности, носильные вещи, обувь, головной убор больного, крупные мягкие игрушки, половики, ковры, паласы, дорожки, чехлы с мебели из помещений, с которыми соприкасался больной (подвергают камерной дезинфекции);</a:t>
            </a:r>
          </a:p>
          <a:p>
            <a:pPr lvl="0" algn="just"/>
            <a:r>
              <a:rPr lang="ru-RU" sz="2200" dirty="0">
                <a:solidFill>
                  <a:schemeClr val="tx1"/>
                </a:solidFill>
                <a:latin typeface="Times New Roman" panose="02020603050405020304" pitchFamily="18" charset="0"/>
                <a:cs typeface="Times New Roman" panose="02020603050405020304" pitchFamily="18" charset="0"/>
              </a:rPr>
              <a:t>чулки, носки, колготки, белье, косынки, повязки больного (замачивают в растворе ДС);</a:t>
            </a:r>
          </a:p>
          <a:p>
            <a:pPr lvl="0" algn="just"/>
            <a:r>
              <a:rPr lang="ru-RU" sz="2200" dirty="0">
                <a:solidFill>
                  <a:schemeClr val="tx1"/>
                </a:solidFill>
                <a:latin typeface="Times New Roman" panose="02020603050405020304" pitchFamily="18" charset="0"/>
                <a:cs typeface="Times New Roman" panose="02020603050405020304" pitchFamily="18" charset="0"/>
              </a:rPr>
              <a:t>полы, стены; ванны, душевые кабинки, тазы, ванночки, резиновые коврики, крупные игрушки из резин, пластмасс, металлов и пр. (орошают раствором ДС);</a:t>
            </a:r>
          </a:p>
          <a:p>
            <a:pPr lvl="0" algn="just"/>
            <a:r>
              <a:rPr lang="ru-RU" sz="2200" dirty="0">
                <a:solidFill>
                  <a:schemeClr val="tx1"/>
                </a:solidFill>
                <a:latin typeface="Times New Roman" panose="02020603050405020304" pitchFamily="18" charset="0"/>
                <a:cs typeface="Times New Roman" panose="02020603050405020304" pitchFamily="18" charset="0"/>
              </a:rPr>
              <a:t>банные мочалки, губки и другие предметы для мытья ребенка; расчески, гребни, головные щетки, ножницы, предметы ухода за детьми, мелкие игрушки, уборочный инвентарь (погружают в раствор ДС).</a:t>
            </a:r>
          </a:p>
          <a:p>
            <a:pPr algn="just"/>
            <a:r>
              <a:rPr lang="ru-RU" sz="2200" dirty="0">
                <a:solidFill>
                  <a:schemeClr val="tx1"/>
                </a:solidFill>
                <a:latin typeface="Times New Roman" panose="02020603050405020304" pitchFamily="18" charset="0"/>
                <a:cs typeface="Times New Roman" panose="02020603050405020304" pitchFamily="18" charset="0"/>
              </a:rPr>
              <a:t>При наличии </a:t>
            </a:r>
            <a:r>
              <a:rPr lang="ru-RU" sz="2200" dirty="0" err="1">
                <a:solidFill>
                  <a:schemeClr val="tx1"/>
                </a:solidFill>
                <a:latin typeface="Times New Roman" panose="02020603050405020304" pitchFamily="18" charset="0"/>
                <a:cs typeface="Times New Roman" panose="02020603050405020304" pitchFamily="18" charset="0"/>
              </a:rPr>
              <a:t>эпидпоказаний</a:t>
            </a:r>
            <a:r>
              <a:rPr lang="ru-RU" sz="2200" dirty="0">
                <a:solidFill>
                  <a:schemeClr val="tx1"/>
                </a:solidFill>
                <a:latin typeface="Times New Roman" panose="02020603050405020304" pitchFamily="18" charset="0"/>
                <a:cs typeface="Times New Roman" panose="02020603050405020304" pitchFamily="18" charset="0"/>
              </a:rPr>
              <a:t> объем дезинфекции может быть расширен. </a:t>
            </a:r>
            <a:r>
              <a:rPr lang="ru-RU" sz="2200" dirty="0" smtClean="0">
                <a:solidFill>
                  <a:schemeClr val="tx1"/>
                </a:solidFill>
                <a:latin typeface="Times New Roman" panose="02020603050405020304" pitchFamily="18" charset="0"/>
                <a:cs typeface="Times New Roman" panose="02020603050405020304" pitchFamily="18" charset="0"/>
              </a:rPr>
              <a:t>(</a:t>
            </a:r>
            <a:r>
              <a:rPr lang="ru-RU" dirty="0" smtClean="0">
                <a:solidFill>
                  <a:schemeClr val="tx1"/>
                </a:solidFill>
                <a:latin typeface="Times New Roman" panose="02020603050405020304" pitchFamily="18" charset="0"/>
                <a:cs typeface="Times New Roman" panose="02020603050405020304" pitchFamily="18" charset="0"/>
              </a:rPr>
              <a:t>МУ 3.5.2644—10) </a:t>
            </a:r>
            <a:endParaRPr lang="ru-RU" sz="22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49156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1" y="311085"/>
            <a:ext cx="11240695" cy="1357459"/>
          </a:xfrm>
        </p:spPr>
        <p:txBody>
          <a:bodyPr>
            <a:normAutofit/>
          </a:bodyPr>
          <a:lstStyle/>
          <a:p>
            <a:pPr algn="ctr"/>
            <a:r>
              <a:rPr lang="ru-RU" sz="2000" dirty="0">
                <a:latin typeface="Times New Roman" panose="02020603050405020304" pitchFamily="18" charset="0"/>
                <a:cs typeface="Times New Roman" panose="02020603050405020304" pitchFamily="18" charset="0"/>
              </a:rPr>
              <a:t>Требования к мероприятиям по </a:t>
            </a:r>
            <a:r>
              <a:rPr lang="ru-RU" sz="2000" dirty="0" smtClean="0">
                <a:latin typeface="Times New Roman" panose="02020603050405020304" pitchFamily="18" charset="0"/>
                <a:cs typeface="Times New Roman" panose="02020603050405020304" pitchFamily="18" charset="0"/>
              </a:rPr>
              <a:t>заключительной дезинсекции при заболеваниях, </a:t>
            </a:r>
            <a:r>
              <a:rPr lang="ru-RU" sz="2000" dirty="0">
                <a:latin typeface="Times New Roman" panose="02020603050405020304" pitchFamily="18" charset="0"/>
                <a:cs typeface="Times New Roman" panose="02020603050405020304" pitchFamily="18" charset="0"/>
              </a:rPr>
              <a:t>вызванных </a:t>
            </a:r>
            <a:r>
              <a:rPr lang="ru-RU" sz="2000" dirty="0" smtClean="0">
                <a:latin typeface="Times New Roman" panose="02020603050405020304" pitchFamily="18" charset="0"/>
                <a:cs typeface="Times New Roman" panose="02020603050405020304" pitchFamily="18" charset="0"/>
              </a:rPr>
              <a:t>членистоногими -</a:t>
            </a:r>
            <a:br>
              <a:rPr lang="ru-RU" sz="2000" dirty="0" smtClean="0">
                <a:latin typeface="Times New Roman" panose="02020603050405020304" pitchFamily="18" charset="0"/>
                <a:cs typeface="Times New Roman" panose="02020603050405020304" pitchFamily="18" charset="0"/>
              </a:rPr>
            </a:br>
            <a:r>
              <a:rPr lang="ru-RU" sz="2000" b="1" dirty="0" smtClean="0">
                <a:latin typeface="Times New Roman" panose="02020603050405020304" pitchFamily="18" charset="0"/>
                <a:cs typeface="Times New Roman" panose="02020603050405020304" pitchFamily="18" charset="0"/>
              </a:rPr>
              <a:t>Педикулез, чесотка</a:t>
            </a:r>
            <a:r>
              <a:rPr lang="ru-RU" sz="2000" b="1" dirty="0">
                <a:latin typeface="Times New Roman" panose="02020603050405020304" pitchFamily="18" charset="0"/>
                <a:cs typeface="Times New Roman" panose="02020603050405020304" pitchFamily="18" charset="0"/>
              </a:rPr>
              <a:t/>
            </a:r>
            <a:br>
              <a:rPr lang="ru-RU" sz="2000" b="1"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684210" y="1461155"/>
            <a:ext cx="11240695" cy="4920791"/>
          </a:xfrm>
        </p:spPr>
        <p:txBody>
          <a:bodyPr>
            <a:noAutofit/>
          </a:bodyPr>
          <a:lstStyle/>
          <a:p>
            <a:r>
              <a:rPr lang="ru-RU" dirty="0" smtClean="0">
                <a:solidFill>
                  <a:schemeClr val="tx1"/>
                </a:solidFill>
                <a:latin typeface="Times New Roman" panose="02020603050405020304" pitchFamily="18" charset="0"/>
                <a:cs typeface="Times New Roman" panose="02020603050405020304" pitchFamily="18" charset="0"/>
              </a:rPr>
              <a:t>При </a:t>
            </a:r>
            <a:r>
              <a:rPr lang="ru-RU" dirty="0">
                <a:solidFill>
                  <a:schemeClr val="tx1"/>
                </a:solidFill>
                <a:latin typeface="Times New Roman" panose="02020603050405020304" pitchFamily="18" charset="0"/>
                <a:cs typeface="Times New Roman" panose="02020603050405020304" pitchFamily="18" charset="0"/>
              </a:rPr>
              <a:t>обнаружении чесотки у детей, посещающих дошкольные образовательные организации и общеобразовательные организации, </a:t>
            </a:r>
            <a:r>
              <a:rPr lang="ru-RU" dirty="0" smtClean="0">
                <a:solidFill>
                  <a:schemeClr val="tx1"/>
                </a:solidFill>
                <a:latin typeface="Times New Roman" panose="02020603050405020304" pitchFamily="18" charset="0"/>
                <a:cs typeface="Times New Roman" panose="02020603050405020304" pitchFamily="18" charset="0"/>
              </a:rPr>
              <a:t>проводят </a:t>
            </a:r>
            <a:r>
              <a:rPr lang="ru-RU" dirty="0">
                <a:solidFill>
                  <a:schemeClr val="tx1"/>
                </a:solidFill>
                <a:latin typeface="Times New Roman" panose="02020603050405020304" pitchFamily="18" charset="0"/>
                <a:cs typeface="Times New Roman" panose="02020603050405020304" pitchFamily="18" charset="0"/>
              </a:rPr>
              <a:t>обработку (в том числе нательного и постельного белья) по заявкам организаций и лиц. </a:t>
            </a:r>
            <a:endParaRPr lang="ru-RU" dirty="0" smtClean="0">
              <a:solidFill>
                <a:schemeClr val="tx1"/>
              </a:solidFill>
              <a:latin typeface="Times New Roman" panose="02020603050405020304" pitchFamily="18" charset="0"/>
              <a:cs typeface="Times New Roman" panose="02020603050405020304" pitchFamily="18" charset="0"/>
            </a:endParaRPr>
          </a:p>
          <a:p>
            <a:r>
              <a:rPr lang="ru-RU" dirty="0" smtClean="0">
                <a:solidFill>
                  <a:schemeClr val="tx1"/>
                </a:solidFill>
                <a:latin typeface="Times New Roman" panose="02020603050405020304" pitchFamily="18" charset="0"/>
                <a:cs typeface="Times New Roman" panose="02020603050405020304" pitchFamily="18" charset="0"/>
              </a:rPr>
              <a:t>Дезинфекционные </a:t>
            </a:r>
            <a:r>
              <a:rPr lang="ru-RU" dirty="0">
                <a:solidFill>
                  <a:schemeClr val="tx1"/>
                </a:solidFill>
                <a:latin typeface="Times New Roman" panose="02020603050405020304" pitchFamily="18" charset="0"/>
                <a:cs typeface="Times New Roman" panose="02020603050405020304" pitchFamily="18" charset="0"/>
              </a:rPr>
              <a:t>обработки проводят организации, имеющие лицензию на данный вид деятельности</a:t>
            </a:r>
            <a:r>
              <a:rPr lang="ru-RU" dirty="0" smtClean="0">
                <a:solidFill>
                  <a:schemeClr val="tx1"/>
                </a:solidFill>
                <a:latin typeface="Times New Roman" panose="02020603050405020304" pitchFamily="18" charset="0"/>
                <a:cs typeface="Times New Roman" panose="02020603050405020304" pitchFamily="18" charset="0"/>
              </a:rPr>
              <a:t>.</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п.3371 </a:t>
            </a:r>
            <a:r>
              <a:rPr lang="ru-RU" dirty="0">
                <a:solidFill>
                  <a:schemeClr val="tx1"/>
                </a:solidFill>
                <a:latin typeface="Times New Roman" panose="02020603050405020304" pitchFamily="18" charset="0"/>
                <a:cs typeface="Times New Roman" panose="02020603050405020304" pitchFamily="18" charset="0"/>
              </a:rPr>
              <a:t>СанПиН 3.3686-21) </a:t>
            </a:r>
            <a:endParaRPr lang="ru-RU" u="sng" dirty="0">
              <a:solidFill>
                <a:schemeClr val="tx1"/>
              </a:solidFill>
              <a:latin typeface="Times New Roman" panose="02020603050405020304" pitchFamily="18" charset="0"/>
              <a:cs typeface="Times New Roman" panose="02020603050405020304" pitchFamily="18" charset="0"/>
            </a:endParaRPr>
          </a:p>
          <a:p>
            <a:r>
              <a:rPr lang="ru-RU" dirty="0" smtClean="0">
                <a:solidFill>
                  <a:schemeClr val="tx1"/>
                </a:solidFill>
                <a:latin typeface="Times New Roman" panose="02020603050405020304" pitchFamily="18" charset="0"/>
                <a:cs typeface="Times New Roman" panose="02020603050405020304" pitchFamily="18" charset="0"/>
              </a:rPr>
              <a:t>Профес</a:t>
            </a:r>
            <a:r>
              <a:rPr lang="ru-RU" dirty="0">
                <a:solidFill>
                  <a:schemeClr val="tx1"/>
                </a:solidFill>
                <a:latin typeface="Times New Roman" panose="02020603050405020304" pitchFamily="18" charset="0"/>
                <a:cs typeface="Times New Roman" panose="02020603050405020304" pitchFamily="18" charset="0"/>
              </a:rPr>
              <a:t>с</a:t>
            </a:r>
            <a:r>
              <a:rPr lang="ru-RU" dirty="0" smtClean="0">
                <a:solidFill>
                  <a:schemeClr val="tx1"/>
                </a:solidFill>
                <a:latin typeface="Times New Roman" panose="02020603050405020304" pitchFamily="18" charset="0"/>
                <a:cs typeface="Times New Roman" panose="02020603050405020304" pitchFamily="18" charset="0"/>
              </a:rPr>
              <a:t>иональный </a:t>
            </a:r>
            <a:r>
              <a:rPr lang="ru-RU" dirty="0">
                <a:solidFill>
                  <a:schemeClr val="tx1"/>
                </a:solidFill>
                <a:latin typeface="Times New Roman" panose="02020603050405020304" pitchFamily="18" charset="0"/>
                <a:cs typeface="Times New Roman" panose="02020603050405020304" pitchFamily="18" charset="0"/>
              </a:rPr>
              <a:t>контингент проводит обработку вещей в </a:t>
            </a:r>
            <a:r>
              <a:rPr lang="ru-RU" dirty="0" err="1">
                <a:solidFill>
                  <a:schemeClr val="tx1"/>
                </a:solidFill>
                <a:latin typeface="Times New Roman" panose="02020603050405020304" pitchFamily="18" charset="0"/>
                <a:cs typeface="Times New Roman" panose="02020603050405020304" pitchFamily="18" charset="0"/>
              </a:rPr>
              <a:t>дезкамерах</a:t>
            </a:r>
            <a:r>
              <a:rPr lang="ru-RU" dirty="0">
                <a:solidFill>
                  <a:schemeClr val="tx1"/>
                </a:solidFill>
                <a:latin typeface="Times New Roman" panose="02020603050405020304" pitchFamily="18" charset="0"/>
                <a:cs typeface="Times New Roman" panose="02020603050405020304" pitchFamily="18" charset="0"/>
              </a:rPr>
              <a:t> в соответствии с имеющимися инструкциями. Вещи для камерного обеззараживания доставляют упакованными в полиэтиленовые, </a:t>
            </a:r>
            <a:r>
              <a:rPr lang="ru-RU" dirty="0" err="1" smtClean="0">
                <a:solidFill>
                  <a:schemeClr val="tx1"/>
                </a:solidFill>
                <a:latin typeface="Times New Roman" panose="02020603050405020304" pitchFamily="18" charset="0"/>
                <a:cs typeface="Times New Roman" panose="02020603050405020304" pitchFamily="18" charset="0"/>
              </a:rPr>
              <a:t>крафт</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или </a:t>
            </a:r>
            <a:r>
              <a:rPr lang="ru-RU" dirty="0">
                <a:solidFill>
                  <a:schemeClr val="tx1"/>
                </a:solidFill>
                <a:latin typeface="Times New Roman" panose="02020603050405020304" pitchFamily="18" charset="0"/>
                <a:cs typeface="Times New Roman" panose="02020603050405020304" pitchFamily="18" charset="0"/>
              </a:rPr>
              <a:t>пропитанные </a:t>
            </a:r>
            <a:r>
              <a:rPr lang="ru-RU" dirty="0" err="1">
                <a:solidFill>
                  <a:schemeClr val="tx1"/>
                </a:solidFill>
                <a:latin typeface="Times New Roman" panose="02020603050405020304" pitchFamily="18" charset="0"/>
                <a:cs typeface="Times New Roman" panose="02020603050405020304" pitchFamily="18" charset="0"/>
              </a:rPr>
              <a:t>инсектоакарицидными</a:t>
            </a:r>
            <a:r>
              <a:rPr lang="ru-RU" dirty="0">
                <a:solidFill>
                  <a:schemeClr val="tx1"/>
                </a:solidFill>
                <a:latin typeface="Times New Roman" panose="02020603050405020304" pitchFamily="18" charset="0"/>
                <a:cs typeface="Times New Roman" panose="02020603050405020304" pitchFamily="18" charset="0"/>
              </a:rPr>
              <a:t> препаратами </a:t>
            </a:r>
            <a:r>
              <a:rPr lang="ru-RU" dirty="0" smtClean="0">
                <a:solidFill>
                  <a:schemeClr val="tx1"/>
                </a:solidFill>
                <a:latin typeface="Times New Roman" panose="02020603050405020304" pitchFamily="18" charset="0"/>
                <a:cs typeface="Times New Roman" panose="02020603050405020304" pitchFamily="18" charset="0"/>
              </a:rPr>
              <a:t>по</a:t>
            </a:r>
            <a:r>
              <a:rPr lang="ru-RU" dirty="0">
                <a:solidFill>
                  <a:schemeClr val="tx1"/>
                </a:solidFill>
                <a:latin typeface="Times New Roman" panose="02020603050405020304" pitchFamily="18" charset="0"/>
                <a:cs typeface="Times New Roman" panose="02020603050405020304" pitchFamily="18" charset="0"/>
              </a:rPr>
              <a:t>л</a:t>
            </a:r>
            <a:r>
              <a:rPr lang="ru-RU" dirty="0" smtClean="0">
                <a:solidFill>
                  <a:schemeClr val="tx1"/>
                </a:solidFill>
                <a:latin typeface="Times New Roman" panose="02020603050405020304" pitchFamily="18" charset="0"/>
                <a:cs typeface="Times New Roman" panose="02020603050405020304" pitchFamily="18" charset="0"/>
              </a:rPr>
              <a:t>отняные </a:t>
            </a:r>
            <a:r>
              <a:rPr lang="ru-RU" dirty="0">
                <a:solidFill>
                  <a:schemeClr val="tx1"/>
                </a:solidFill>
                <a:latin typeface="Times New Roman" panose="02020603050405020304" pitchFamily="18" charset="0"/>
                <a:cs typeface="Times New Roman" panose="02020603050405020304" pitchFamily="18" charset="0"/>
              </a:rPr>
              <a:t>мешки</a:t>
            </a:r>
            <a:r>
              <a:rPr lang="ru-RU" dirty="0" smtClean="0">
                <a:solidFill>
                  <a:schemeClr val="tx1"/>
                </a:solidFill>
                <a:latin typeface="Times New Roman" panose="02020603050405020304" pitchFamily="18" charset="0"/>
                <a:cs typeface="Times New Roman" panose="02020603050405020304" pitchFamily="18" charset="0"/>
              </a:rPr>
              <a:t>.</a:t>
            </a:r>
          </a:p>
          <a:p>
            <a:r>
              <a:rPr lang="ru-RU" dirty="0">
                <a:solidFill>
                  <a:schemeClr val="tx1"/>
                </a:solidFill>
                <a:latin typeface="Times New Roman" panose="02020603050405020304" pitchFamily="18" charset="0"/>
                <a:cs typeface="Times New Roman" panose="02020603050405020304" pitchFamily="18" charset="0"/>
              </a:rPr>
              <a:t>Обработку проводят в очагах чесотки (включая бытовые), а также в местах осмотра и перевозки больных </a:t>
            </a:r>
            <a:r>
              <a:rPr lang="ru-RU" dirty="0" smtClean="0">
                <a:solidFill>
                  <a:schemeClr val="tx1"/>
                </a:solidFill>
                <a:latin typeface="Times New Roman" panose="02020603050405020304" pitchFamily="18" charset="0"/>
                <a:cs typeface="Times New Roman" panose="02020603050405020304" pitchFamily="18" charset="0"/>
              </a:rPr>
              <a:t>чесоткой. </a:t>
            </a:r>
            <a:r>
              <a:rPr lang="ru-RU" dirty="0">
                <a:solidFill>
                  <a:schemeClr val="tx1"/>
                </a:solidFill>
                <a:latin typeface="Times New Roman" panose="02020603050405020304" pitchFamily="18" charset="0"/>
                <a:cs typeface="Times New Roman" panose="02020603050405020304" pitchFamily="18" charset="0"/>
              </a:rPr>
              <a:t>Обрабатывают все предметы, с которыми мог контактировать пациент: пол, </a:t>
            </a:r>
            <a:r>
              <a:rPr lang="ru-RU" dirty="0" smtClean="0">
                <a:solidFill>
                  <a:schemeClr val="tx1"/>
                </a:solidFill>
                <a:latin typeface="Times New Roman" panose="02020603050405020304" pitchFamily="18" charset="0"/>
                <a:cs typeface="Times New Roman" panose="02020603050405020304" pitchFamily="18" charset="0"/>
              </a:rPr>
              <a:t>стулья и </a:t>
            </a:r>
            <a:r>
              <a:rPr lang="ru-RU" dirty="0">
                <a:solidFill>
                  <a:schemeClr val="tx1"/>
                </a:solidFill>
                <a:latin typeface="Times New Roman" panose="02020603050405020304" pitchFamily="18" charset="0"/>
                <a:cs typeface="Times New Roman" panose="02020603050405020304" pitchFamily="18" charset="0"/>
              </a:rPr>
              <a:t>пр. Пол и другие поверхности орошают из </a:t>
            </a:r>
            <a:r>
              <a:rPr lang="ru-RU" dirty="0" err="1">
                <a:solidFill>
                  <a:schemeClr val="tx1"/>
                </a:solidFill>
                <a:latin typeface="Times New Roman" panose="02020603050405020304" pitchFamily="18" charset="0"/>
                <a:cs typeface="Times New Roman" panose="02020603050405020304" pitchFamily="18" charset="0"/>
              </a:rPr>
              <a:t>распыливающих</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аппа</a:t>
            </a:r>
            <a:r>
              <a:rPr lang="ru-RU" dirty="0">
                <a:solidFill>
                  <a:schemeClr val="tx1"/>
                </a:solidFill>
                <a:latin typeface="Times New Roman" panose="02020603050405020304" pitchFamily="18" charset="0"/>
                <a:cs typeface="Times New Roman" panose="02020603050405020304" pitchFamily="18" charset="0"/>
              </a:rPr>
              <a:t>р</a:t>
            </a:r>
            <a:r>
              <a:rPr lang="ru-RU" dirty="0" smtClean="0">
                <a:solidFill>
                  <a:schemeClr val="tx1"/>
                </a:solidFill>
                <a:latin typeface="Times New Roman" panose="02020603050405020304" pitchFamily="18" charset="0"/>
                <a:cs typeface="Times New Roman" panose="02020603050405020304" pitchFamily="18" charset="0"/>
              </a:rPr>
              <a:t>атов </a:t>
            </a:r>
            <a:r>
              <a:rPr lang="ru-RU" dirty="0">
                <a:solidFill>
                  <a:schemeClr val="tx1"/>
                </a:solidFill>
                <a:latin typeface="Times New Roman" panose="02020603050405020304" pitchFamily="18" charset="0"/>
                <a:cs typeface="Times New Roman" panose="02020603050405020304" pitchFamily="18" charset="0"/>
              </a:rPr>
              <a:t>(эмульсией или суспензией инсектицида) или из </a:t>
            </a:r>
            <a:r>
              <a:rPr lang="ru-RU" dirty="0" smtClean="0">
                <a:solidFill>
                  <a:schemeClr val="tx1"/>
                </a:solidFill>
                <a:latin typeface="Times New Roman" panose="02020603050405020304" pitchFamily="18" charset="0"/>
                <a:cs typeface="Times New Roman" panose="02020603050405020304" pitchFamily="18" charset="0"/>
              </a:rPr>
              <a:t>аэрозоль</a:t>
            </a:r>
            <a:r>
              <a:rPr lang="ru-RU" dirty="0">
                <a:solidFill>
                  <a:schemeClr val="tx1"/>
                </a:solidFill>
                <a:latin typeface="Times New Roman" panose="02020603050405020304" pitchFamily="18" charset="0"/>
                <a:cs typeface="Times New Roman" panose="02020603050405020304" pitchFamily="18" charset="0"/>
              </a:rPr>
              <a:t>н</a:t>
            </a:r>
            <a:r>
              <a:rPr lang="ru-RU" dirty="0" smtClean="0">
                <a:solidFill>
                  <a:schemeClr val="tx1"/>
                </a:solidFill>
                <a:latin typeface="Times New Roman" panose="02020603050405020304" pitchFamily="18" charset="0"/>
                <a:cs typeface="Times New Roman" panose="02020603050405020304" pitchFamily="18" charset="0"/>
              </a:rPr>
              <a:t>ых </a:t>
            </a:r>
            <a:r>
              <a:rPr lang="ru-RU" dirty="0">
                <a:solidFill>
                  <a:schemeClr val="tx1"/>
                </a:solidFill>
                <a:latin typeface="Times New Roman" panose="02020603050405020304" pitchFamily="18" charset="0"/>
                <a:cs typeface="Times New Roman" panose="02020603050405020304" pitchFamily="18" charset="0"/>
              </a:rPr>
              <a:t>баллонов, или протирают ветошью или платяными щетками, смоченными водной эмульсией (суспензией) инсектицида</a:t>
            </a:r>
            <a:r>
              <a:rPr lang="ru-RU" dirty="0" smtClean="0">
                <a:solidFill>
                  <a:schemeClr val="tx1"/>
                </a:solidFill>
                <a:latin typeface="Times New Roman" panose="02020603050405020304" pitchFamily="18" charset="0"/>
                <a:cs typeface="Times New Roman" panose="02020603050405020304" pitchFamily="18" charset="0"/>
              </a:rPr>
              <a:t>.</a:t>
            </a:r>
            <a:r>
              <a:rPr lang="ru-RU" dirty="0">
                <a:solidFill>
                  <a:schemeClr val="tx1"/>
                </a:solidFill>
                <a:latin typeface="Times New Roman" panose="02020603050405020304" pitchFamily="18" charset="0"/>
                <a:cs typeface="Times New Roman" panose="02020603050405020304" pitchFamily="18" charset="0"/>
              </a:rPr>
              <a:t> </a:t>
            </a:r>
            <a:endParaRPr lang="ru-RU" dirty="0" smtClean="0">
              <a:solidFill>
                <a:schemeClr val="tx1"/>
              </a:solidFill>
              <a:latin typeface="Times New Roman" panose="02020603050405020304" pitchFamily="18" charset="0"/>
              <a:cs typeface="Times New Roman" panose="02020603050405020304" pitchFamily="18" charset="0"/>
            </a:endParaRPr>
          </a:p>
          <a:p>
            <a:r>
              <a:rPr lang="ru-RU" dirty="0" smtClean="0">
                <a:solidFill>
                  <a:schemeClr val="tx1"/>
                </a:solidFill>
                <a:latin typeface="Times New Roman" panose="02020603050405020304" pitchFamily="18" charset="0"/>
                <a:cs typeface="Times New Roman" panose="02020603050405020304" pitchFamily="18" charset="0"/>
              </a:rPr>
              <a:t>(п.5.10.1.3.2 , 5.10.1.3.3. Р 3.5.2.2487-09) </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2543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1" y="292231"/>
            <a:ext cx="10835343" cy="801278"/>
          </a:xfrm>
        </p:spPr>
        <p:txBody>
          <a:bodyPr>
            <a:noAutofit/>
          </a:bodyPr>
          <a:lstStyle/>
          <a:p>
            <a:r>
              <a:rPr lang="ru-RU" sz="2000" b="1" dirty="0" smtClean="0">
                <a:latin typeface="Times New Roman" panose="02020603050405020304" pitchFamily="18" charset="0"/>
                <a:cs typeface="Times New Roman" panose="02020603050405020304" pitchFamily="18" charset="0"/>
              </a:rPr>
              <a:t>Заключительная дезинфекция в очагах острой кишечной инфекции</a:t>
            </a:r>
            <a:r>
              <a:rPr lang="ru-RU" sz="2000" b="1" dirty="0"/>
              <a:t/>
            </a:r>
            <a:br>
              <a:rPr lang="ru-RU" sz="2000" b="1" dirty="0"/>
            </a:br>
            <a:endParaRPr lang="ru-RU" sz="2000" dirty="0"/>
          </a:p>
        </p:txBody>
      </p:sp>
      <p:sp>
        <p:nvSpPr>
          <p:cNvPr id="3" name="Текст 2"/>
          <p:cNvSpPr>
            <a:spLocks noGrp="1"/>
          </p:cNvSpPr>
          <p:nvPr>
            <p:ph type="body" idx="1"/>
          </p:nvPr>
        </p:nvSpPr>
        <p:spPr>
          <a:xfrm>
            <a:off x="684210" y="820131"/>
            <a:ext cx="10835343" cy="5825765"/>
          </a:xfrm>
        </p:spPr>
        <p:txBody>
          <a:bodyPr>
            <a:noAutofit/>
          </a:bodyPr>
          <a:lstStyle/>
          <a:p>
            <a:pPr algn="just"/>
            <a:r>
              <a:rPr lang="ru-RU" dirty="0" smtClean="0">
                <a:solidFill>
                  <a:schemeClr val="tx1"/>
                </a:solidFill>
                <a:latin typeface="Times New Roman" panose="02020603050405020304" pitchFamily="18" charset="0"/>
                <a:cs typeface="Times New Roman" panose="02020603050405020304" pitchFamily="18" charset="0"/>
              </a:rPr>
              <a:t>Очаговую </a:t>
            </a:r>
            <a:r>
              <a:rPr lang="ru-RU" dirty="0">
                <a:solidFill>
                  <a:schemeClr val="tx1"/>
                </a:solidFill>
                <a:latin typeface="Times New Roman" panose="02020603050405020304" pitchFamily="18" charset="0"/>
                <a:cs typeface="Times New Roman" panose="02020603050405020304" pitchFamily="18" charset="0"/>
              </a:rPr>
              <a:t>заключительную дезинфекцию проводят после удаления больного (носителя) из очага ОКИ.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При </a:t>
            </a:r>
            <a:r>
              <a:rPr lang="ru-RU" dirty="0">
                <a:solidFill>
                  <a:schemeClr val="tx1"/>
                </a:solidFill>
                <a:latin typeface="Times New Roman" panose="02020603050405020304" pitchFamily="18" charset="0"/>
                <a:cs typeface="Times New Roman" panose="02020603050405020304" pitchFamily="18" charset="0"/>
              </a:rPr>
              <a:t>ОКИ, вызванных возбудителями, относящимися ко II группе патогенности, заключительную дезинфекцию проводят специалисты учреждений дезинфекционного профиля.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В </a:t>
            </a:r>
            <a:r>
              <a:rPr lang="ru-RU" dirty="0">
                <a:solidFill>
                  <a:schemeClr val="tx1"/>
                </a:solidFill>
                <a:latin typeface="Times New Roman" panose="02020603050405020304" pitchFamily="18" charset="0"/>
                <a:cs typeface="Times New Roman" panose="02020603050405020304" pitchFamily="18" charset="0"/>
              </a:rPr>
              <a:t>очагах, вызванных другими (в том числе неустановленными) возбудителями заключительную дезинфекцию могут проводить не только специалисты учреждений дезинфекционного профиля, но и медицинский персонал МО, детских и подростковых учреждений, или население под руководством специалистов дезинфекционного профиля.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Дезинфекции </a:t>
            </a:r>
            <a:r>
              <a:rPr lang="ru-RU" dirty="0">
                <a:solidFill>
                  <a:schemeClr val="tx1"/>
                </a:solidFill>
                <a:latin typeface="Times New Roman" panose="02020603050405020304" pitchFamily="18" charset="0"/>
                <a:cs typeface="Times New Roman" panose="02020603050405020304" pitchFamily="18" charset="0"/>
              </a:rPr>
              <a:t>подвергают те же объекты, что и при проведении текущей дезинфекции, с использованием наиболее эффективных средств, обеспечивающих биологическую </a:t>
            </a:r>
            <a:r>
              <a:rPr lang="ru-RU" dirty="0" err="1">
                <a:solidFill>
                  <a:schemeClr val="tx1"/>
                </a:solidFill>
                <a:latin typeface="Times New Roman" panose="02020603050405020304" pitchFamily="18" charset="0"/>
                <a:cs typeface="Times New Roman" panose="02020603050405020304" pitchFamily="18" charset="0"/>
              </a:rPr>
              <a:t>инактивацию</a:t>
            </a:r>
            <a:r>
              <a:rPr lang="ru-RU" dirty="0">
                <a:solidFill>
                  <a:schemeClr val="tx1"/>
                </a:solidFill>
                <a:latin typeface="Times New Roman" panose="02020603050405020304" pitchFamily="18" charset="0"/>
                <a:cs typeface="Times New Roman" panose="02020603050405020304" pitchFamily="18" charset="0"/>
              </a:rPr>
              <a:t> возбудителей ОКИ</a:t>
            </a:r>
            <a:r>
              <a:rPr lang="ru-RU" dirty="0" smtClean="0">
                <a:solidFill>
                  <a:schemeClr val="tx1"/>
                </a:solidFill>
                <a:latin typeface="Times New Roman" panose="02020603050405020304" pitchFamily="18" charset="0"/>
                <a:cs typeface="Times New Roman" panose="02020603050405020304" pitchFamily="18" charset="0"/>
              </a:rPr>
              <a:t>.</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п.1889 </a:t>
            </a:r>
            <a:r>
              <a:rPr lang="ru-RU" dirty="0">
                <a:solidFill>
                  <a:schemeClr val="tx1"/>
                </a:solidFill>
                <a:latin typeface="Times New Roman" panose="02020603050405020304" pitchFamily="18" charset="0"/>
                <a:cs typeface="Times New Roman" panose="02020603050405020304" pitchFamily="18" charset="0"/>
              </a:rPr>
              <a:t>СанПиН 3.3686-21) </a:t>
            </a:r>
            <a:endParaRPr lang="ru-RU" dirty="0" smtClean="0">
              <a:solidFill>
                <a:schemeClr val="tx1"/>
              </a:solidFill>
              <a:latin typeface="Times New Roman" panose="02020603050405020304" pitchFamily="18" charset="0"/>
              <a:cs typeface="Times New Roman" panose="02020603050405020304" pitchFamily="18" charset="0"/>
            </a:endParaRPr>
          </a:p>
          <a:p>
            <a:pPr fontAlgn="base"/>
            <a:r>
              <a:rPr lang="ru-RU" dirty="0">
                <a:solidFill>
                  <a:schemeClr val="tx1"/>
                </a:solidFill>
                <a:latin typeface="Times New Roman" panose="02020603050405020304" pitchFamily="18" charset="0"/>
                <a:cs typeface="Times New Roman" panose="02020603050405020304" pitchFamily="18" charset="0"/>
              </a:rPr>
              <a:t>Применение средств индивидуальной защиты персонала, осуществляющего заключительную дезинфекцию определяется инструкциями к используемым </a:t>
            </a:r>
            <a:r>
              <a:rPr lang="ru-RU" dirty="0" err="1">
                <a:solidFill>
                  <a:schemeClr val="tx1"/>
                </a:solidFill>
                <a:latin typeface="Times New Roman" panose="02020603050405020304" pitchFamily="18" charset="0"/>
                <a:cs typeface="Times New Roman" panose="02020603050405020304" pitchFamily="18" charset="0"/>
              </a:rPr>
              <a:t>дезинфектантам</a:t>
            </a:r>
            <a:r>
              <a:rPr lang="ru-RU" dirty="0">
                <a:solidFill>
                  <a:schemeClr val="tx1"/>
                </a:solidFill>
                <a:latin typeface="Times New Roman" panose="02020603050405020304" pitchFamily="18" charset="0"/>
                <a:cs typeface="Times New Roman" panose="02020603050405020304" pitchFamily="18" charset="0"/>
              </a:rPr>
              <a:t> и рекомендациями их производителей.</a:t>
            </a:r>
            <a:br>
              <a:rPr lang="ru-RU" dirty="0">
                <a:solidFill>
                  <a:schemeClr val="tx1"/>
                </a:solidFill>
                <a:latin typeface="Times New Roman" panose="02020603050405020304" pitchFamily="18" charset="0"/>
                <a:cs typeface="Times New Roman" panose="02020603050405020304" pitchFamily="18" charset="0"/>
              </a:rPr>
            </a:br>
            <a:r>
              <a:rPr lang="ru-RU" dirty="0" smtClean="0">
                <a:solidFill>
                  <a:schemeClr val="tx1"/>
                </a:solidFill>
                <a:latin typeface="Times New Roman" panose="02020603050405020304" pitchFamily="18" charset="0"/>
                <a:cs typeface="Times New Roman" panose="02020603050405020304" pitchFamily="18" charset="0"/>
              </a:rPr>
              <a:t>Дезинфекционные </a:t>
            </a:r>
            <a:r>
              <a:rPr lang="ru-RU" dirty="0">
                <a:solidFill>
                  <a:schemeClr val="tx1"/>
                </a:solidFill>
                <a:latin typeface="Times New Roman" panose="02020603050405020304" pitchFamily="18" charset="0"/>
                <a:cs typeface="Times New Roman" panose="02020603050405020304" pitchFamily="18" charset="0"/>
              </a:rPr>
              <a:t>мероприятия проводят в зависимости от конкретной кишечной инфекции (бактериальной, вирусной или паразитарной этиологии).</a:t>
            </a:r>
          </a:p>
          <a:p>
            <a:pPr algn="just"/>
            <a:endParaRPr lang="ru-RU" u="sng" dirty="0">
              <a:solidFill>
                <a:schemeClr val="tx1"/>
              </a:solidFill>
              <a:latin typeface="Times New Roman" panose="02020603050405020304" pitchFamily="18" charset="0"/>
              <a:cs typeface="Times New Roman" panose="02020603050405020304" pitchFamily="18" charset="0"/>
            </a:endParaRPr>
          </a:p>
          <a:p>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668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260287"/>
            <a:ext cx="11067186" cy="418723"/>
          </a:xfrm>
        </p:spPr>
        <p:txBody>
          <a:bodyPr>
            <a:normAutofit/>
          </a:bodyPr>
          <a:lstStyle/>
          <a:p>
            <a:r>
              <a:rPr lang="ru-RU" sz="2000" dirty="0">
                <a:latin typeface="Times New Roman" panose="02020603050405020304" pitchFamily="18" charset="0"/>
                <a:cs typeface="Times New Roman" panose="02020603050405020304" pitchFamily="18" charset="0"/>
              </a:rPr>
              <a:t>Контакты </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684210" y="805758"/>
            <a:ext cx="11067187" cy="5187623"/>
          </a:xfrm>
        </p:spPr>
        <p:txBody>
          <a:bodyPr/>
          <a:lstStyle/>
          <a:p>
            <a:r>
              <a:rPr lang="ru-RU" b="1" dirty="0">
                <a:solidFill>
                  <a:schemeClr val="tx1"/>
                </a:solidFill>
                <a:latin typeface="Times New Roman" panose="02020603050405020304" pitchFamily="18" charset="0"/>
                <a:cs typeface="Times New Roman" panose="02020603050405020304" pitchFamily="18" charset="0"/>
              </a:rPr>
              <a:t>Первоуральский филиал ФБУЗ «Центр гигиены и эпидемиологии в Свердловской области»</a:t>
            </a:r>
            <a:r>
              <a:rPr lang="ru-RU" dirty="0">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Отдел </a:t>
            </a:r>
            <a:r>
              <a:rPr lang="ru-RU" dirty="0">
                <a:solidFill>
                  <a:schemeClr val="tx1"/>
                </a:solidFill>
                <a:latin typeface="Times New Roman" panose="02020603050405020304" pitchFamily="18" charset="0"/>
                <a:cs typeface="Times New Roman" panose="02020603050405020304" pitchFamily="18" charset="0"/>
              </a:rPr>
              <a:t>дезинфекции, </a:t>
            </a:r>
            <a:r>
              <a:rPr lang="ru-RU" dirty="0" smtClean="0">
                <a:solidFill>
                  <a:schemeClr val="tx1"/>
                </a:solidFill>
                <a:latin typeface="Times New Roman" panose="02020603050405020304" pitchFamily="18" charset="0"/>
                <a:cs typeface="Times New Roman" panose="02020603050405020304" pitchFamily="18" charset="0"/>
              </a:rPr>
              <a:t>дезинсекции, дератизации </a:t>
            </a:r>
          </a:p>
          <a:p>
            <a:r>
              <a:rPr lang="ru-RU" dirty="0" smtClean="0">
                <a:solidFill>
                  <a:schemeClr val="tx1"/>
                </a:solidFill>
                <a:latin typeface="Times New Roman" panose="02020603050405020304" pitchFamily="18" charset="0"/>
                <a:cs typeface="Times New Roman" panose="02020603050405020304" pitchFamily="18" charset="0"/>
              </a:rPr>
              <a:t>8(3439) 66-83-09, </a:t>
            </a:r>
            <a:r>
              <a:rPr lang="ru-RU" dirty="0" err="1" smtClean="0">
                <a:solidFill>
                  <a:schemeClr val="tx1"/>
                </a:solidFill>
                <a:latin typeface="Times New Roman" panose="02020603050405020304" pitchFamily="18" charset="0"/>
                <a:cs typeface="Times New Roman" panose="02020603050405020304" pitchFamily="18" charset="0"/>
              </a:rPr>
              <a:t>с.т</a:t>
            </a:r>
            <a:r>
              <a:rPr lang="ru-RU" smtClean="0">
                <a:solidFill>
                  <a:schemeClr val="tx1"/>
                </a:solidFill>
                <a:latin typeface="Times New Roman" panose="02020603050405020304" pitchFamily="18" charset="0"/>
                <a:cs typeface="Times New Roman" panose="02020603050405020304" pitchFamily="18" charset="0"/>
              </a:rPr>
              <a:t>. 89827074647</a:t>
            </a:r>
          </a:p>
          <a:p>
            <a:endParaRPr lang="ru-RU" dirty="0">
              <a:solidFill>
                <a:schemeClr val="tx1"/>
              </a:solidFill>
            </a:endParaRPr>
          </a:p>
        </p:txBody>
      </p:sp>
    </p:spTree>
    <p:extLst>
      <p:ext uri="{BB962C8B-B14F-4D97-AF65-F5344CB8AC3E}">
        <p14:creationId xmlns:p14="http://schemas.microsoft.com/office/powerpoint/2010/main" val="1217943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272618"/>
            <a:ext cx="10823367" cy="1875935"/>
          </a:xfrm>
        </p:spPr>
        <p:txBody>
          <a:bodyPr/>
          <a:lstStyle/>
          <a:p>
            <a:pPr algn="ctr"/>
            <a:r>
              <a:rPr lang="ru-RU" dirty="0" smtClean="0"/>
              <a:t>  </a:t>
            </a:r>
            <a:r>
              <a:rPr lang="ru-RU" sz="3600" dirty="0" smtClean="0">
                <a:latin typeface="Times New Roman" panose="02020603050405020304" pitchFamily="18" charset="0"/>
                <a:cs typeface="Times New Roman" panose="02020603050405020304" pitchFamily="18" charset="0"/>
              </a:rPr>
              <a:t>Спасибо за внимание!</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9197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CB3145-B5F0-5EFB-398F-4E99C2EF17FF}"/>
              </a:ext>
            </a:extLst>
          </p:cNvPr>
          <p:cNvSpPr>
            <a:spLocks noGrp="1"/>
          </p:cNvSpPr>
          <p:nvPr>
            <p:ph type="title"/>
          </p:nvPr>
        </p:nvSpPr>
        <p:spPr>
          <a:xfrm>
            <a:off x="677334" y="282804"/>
            <a:ext cx="11115597" cy="744718"/>
          </a:xfrm>
        </p:spPr>
        <p:txBody>
          <a:bodyPr>
            <a:normAutofit/>
          </a:bodyPr>
          <a:lstStyle/>
          <a:p>
            <a:pPr algn="ctr"/>
            <a:r>
              <a:rPr lang="ru-RU" sz="2400" b="1" dirty="0">
                <a:solidFill>
                  <a:schemeClr val="tx1"/>
                </a:solidFill>
                <a:latin typeface="Times New Roman" panose="02020603050405020304" pitchFamily="18" charset="0"/>
                <a:cs typeface="Times New Roman" panose="02020603050405020304" pitchFamily="18" charset="0"/>
              </a:rPr>
              <a:t>Н</a:t>
            </a:r>
            <a:r>
              <a:rPr lang="ru-RU" sz="2400" b="1" dirty="0" smtClean="0">
                <a:solidFill>
                  <a:schemeClr val="tx1"/>
                </a:solidFill>
                <a:latin typeface="Times New Roman" panose="02020603050405020304" pitchFamily="18" charset="0"/>
                <a:cs typeface="Times New Roman" panose="02020603050405020304" pitchFamily="18" charset="0"/>
              </a:rPr>
              <a:t>ормативные документы </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677335" y="1027522"/>
            <a:ext cx="11115596" cy="5750350"/>
          </a:xfrm>
        </p:spPr>
        <p:txBody>
          <a:bodyPr/>
          <a:lstStyle/>
          <a:p>
            <a:endParaRPr lang="ru-RU" dirty="0" smtClean="0"/>
          </a:p>
          <a:p>
            <a:r>
              <a:rPr lang="ru-RU" sz="2400" dirty="0" smtClean="0">
                <a:solidFill>
                  <a:schemeClr val="tx1"/>
                </a:solidFill>
                <a:latin typeface="Times New Roman" panose="02020603050405020304" pitchFamily="18" charset="0"/>
                <a:cs typeface="Times New Roman" panose="02020603050405020304" pitchFamily="18" charset="0"/>
              </a:rPr>
              <a:t>1. СанПиН 3.3686-21 «Санитарно-эпидемиологические требования по профилактике инфекционных болезней»</a:t>
            </a:r>
          </a:p>
          <a:p>
            <a:r>
              <a:rPr lang="ru-RU" sz="2400" dirty="0" smtClean="0">
                <a:solidFill>
                  <a:schemeClr val="tx1"/>
                </a:solidFill>
                <a:latin typeface="Times New Roman" panose="02020603050405020304" pitchFamily="18" charset="0"/>
                <a:cs typeface="Times New Roman" panose="02020603050405020304" pitchFamily="18" charset="0"/>
              </a:rPr>
              <a:t>2. Приказ Минздрава СССР от 3 сентября 1991 г. №254 «О развитии дезинфекционного дела в стране»</a:t>
            </a:r>
          </a:p>
          <a:p>
            <a:r>
              <a:rPr lang="ru-RU" sz="2400" dirty="0" smtClean="0">
                <a:solidFill>
                  <a:schemeClr val="tx1"/>
                </a:solidFill>
                <a:latin typeface="Times New Roman" panose="02020603050405020304" pitchFamily="18" charset="0"/>
                <a:cs typeface="Times New Roman" panose="02020603050405020304" pitchFamily="18" charset="0"/>
              </a:rPr>
              <a:t>3.</a:t>
            </a:r>
            <a:r>
              <a:rPr lang="ru-RU" sz="2400" b="1" dirty="0"/>
              <a:t> </a:t>
            </a:r>
            <a:r>
              <a:rPr lang="ru-RU" sz="2400" dirty="0">
                <a:solidFill>
                  <a:schemeClr val="tx1"/>
                </a:solidFill>
                <a:latin typeface="Times New Roman" panose="02020603050405020304" pitchFamily="18" charset="0"/>
                <a:cs typeface="Times New Roman" panose="02020603050405020304" pitchFamily="18" charset="0"/>
              </a:rPr>
              <a:t>МУ </a:t>
            </a:r>
            <a:r>
              <a:rPr lang="ru-RU" sz="2400" dirty="0" smtClean="0">
                <a:solidFill>
                  <a:schemeClr val="tx1"/>
                </a:solidFill>
                <a:latin typeface="Times New Roman" panose="02020603050405020304" pitchFamily="18" charset="0"/>
                <a:cs typeface="Times New Roman" panose="02020603050405020304" pitchFamily="18" charset="0"/>
              </a:rPr>
              <a:t>3.5.2644—10 «</a:t>
            </a:r>
            <a:r>
              <a:rPr lang="ru-RU" sz="2400" dirty="0">
                <a:solidFill>
                  <a:schemeClr val="tx1"/>
                </a:solidFill>
                <a:latin typeface="Times New Roman" panose="02020603050405020304" pitchFamily="18" charset="0"/>
                <a:cs typeface="Times New Roman" panose="02020603050405020304" pitchFamily="18" charset="0"/>
              </a:rPr>
              <a:t>Организация и проведение </a:t>
            </a:r>
            <a:r>
              <a:rPr lang="ru-RU" sz="2400" dirty="0" smtClean="0">
                <a:solidFill>
                  <a:schemeClr val="tx1"/>
                </a:solidFill>
                <a:latin typeface="Times New Roman" panose="02020603050405020304" pitchFamily="18" charset="0"/>
                <a:cs typeface="Times New Roman" panose="02020603050405020304" pitchFamily="18" charset="0"/>
              </a:rPr>
              <a:t>дезинфекционных </a:t>
            </a:r>
            <a:r>
              <a:rPr lang="ru-RU" sz="2400" dirty="0">
                <a:solidFill>
                  <a:schemeClr val="tx1"/>
                </a:solidFill>
                <a:latin typeface="Times New Roman" panose="02020603050405020304" pitchFamily="18" charset="0"/>
                <a:cs typeface="Times New Roman" panose="02020603050405020304" pitchFamily="18" charset="0"/>
              </a:rPr>
              <a:t>мероприятий при </a:t>
            </a:r>
            <a:r>
              <a:rPr lang="ru-RU" sz="2400" dirty="0" smtClean="0">
                <a:solidFill>
                  <a:schemeClr val="tx1"/>
                </a:solidFill>
                <a:latin typeface="Times New Roman" panose="02020603050405020304" pitchFamily="18" charset="0"/>
                <a:cs typeface="Times New Roman" panose="02020603050405020304" pitchFamily="18" charset="0"/>
              </a:rPr>
              <a:t>дерматомикозах.</a:t>
            </a:r>
          </a:p>
          <a:p>
            <a:r>
              <a:rPr lang="ru-RU" sz="2400" dirty="0" smtClean="0">
                <a:solidFill>
                  <a:schemeClr val="tx1"/>
                </a:solidFill>
                <a:latin typeface="Times New Roman" panose="02020603050405020304" pitchFamily="18" charset="0"/>
                <a:cs typeface="Times New Roman" panose="02020603050405020304" pitchFamily="18" charset="0"/>
              </a:rPr>
              <a:t>4. Р 3.5.2.2487-09 «Руководство по </a:t>
            </a:r>
            <a:r>
              <a:rPr lang="ru-RU" sz="2400" dirty="0" err="1" smtClean="0">
                <a:solidFill>
                  <a:schemeClr val="tx1"/>
                </a:solidFill>
                <a:latin typeface="Times New Roman" panose="02020603050405020304" pitchFamily="18" charset="0"/>
                <a:cs typeface="Times New Roman" panose="02020603050405020304" pitchFamily="18" charset="0"/>
              </a:rPr>
              <a:t>медицинскойдезинсекции</a:t>
            </a:r>
            <a:r>
              <a:rPr lang="ru-RU" sz="2400" dirty="0" smtClean="0">
                <a:solidFill>
                  <a:schemeClr val="tx1"/>
                </a:solidFill>
                <a:latin typeface="Times New Roman" panose="02020603050405020304" pitchFamily="18" charset="0"/>
                <a:cs typeface="Times New Roman" panose="02020603050405020304" pitchFamily="18" charset="0"/>
              </a:rPr>
              <a:t>»</a:t>
            </a:r>
          </a:p>
          <a:p>
            <a:endParaRPr lang="ru-RU" sz="2400" dirty="0">
              <a:solidFill>
                <a:schemeClr val="tx1"/>
              </a:solidFill>
              <a:latin typeface="Times New Roman" panose="02020603050405020304" pitchFamily="18" charset="0"/>
              <a:cs typeface="Times New Roman" panose="02020603050405020304" pitchFamily="18" charset="0"/>
            </a:endParaRPr>
          </a:p>
          <a:p>
            <a:endParaRPr lang="ru-RU" dirty="0"/>
          </a:p>
          <a:p>
            <a:endParaRPr lang="ru-RU" sz="3200" dirty="0">
              <a:solidFill>
                <a:schemeClr val="tx1"/>
              </a:solidFill>
              <a:latin typeface="Times New Roman" panose="02020603050405020304" pitchFamily="18" charset="0"/>
              <a:cs typeface="Times New Roman" panose="02020603050405020304" pitchFamily="18" charset="0"/>
            </a:endParaRPr>
          </a:p>
          <a:p>
            <a:endParaRPr lang="ru-RU" sz="3200"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descr="Picture backgroun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45896" y="4487158"/>
            <a:ext cx="4918419" cy="2187017"/>
          </a:xfrm>
          <a:prstGeom prst="rect">
            <a:avLst/>
          </a:prstGeom>
          <a:noFill/>
          <a:ln>
            <a:noFill/>
          </a:ln>
        </p:spPr>
      </p:pic>
    </p:spTree>
    <p:extLst>
      <p:ext uri="{BB962C8B-B14F-4D97-AF65-F5344CB8AC3E}">
        <p14:creationId xmlns:p14="http://schemas.microsoft.com/office/powerpoint/2010/main" val="3239302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86500"/>
            <a:ext cx="10993049" cy="1517713"/>
          </a:xfrm>
        </p:spPr>
        <p:txBody>
          <a:bodyPr>
            <a:noAutofit/>
          </a:bodyPr>
          <a:lstStyle/>
          <a:p>
            <a:pPr algn="ct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422811" y="461913"/>
            <a:ext cx="11502096" cy="5816338"/>
          </a:xfrm>
        </p:spPr>
        <p:txBody>
          <a:bodyPr>
            <a:normAutofit/>
          </a:bodyPr>
          <a:lstStyle/>
          <a:p>
            <a:pPr marL="342900" indent="-342900" algn="just">
              <a:buFont typeface="Wingdings" panose="05000000000000000000" pitchFamily="2" charset="2"/>
              <a:buChar char="Ø"/>
            </a:pPr>
            <a:r>
              <a:rPr lang="ru-RU" sz="2400" b="1" dirty="0" smtClean="0">
                <a:solidFill>
                  <a:schemeClr val="tx1"/>
                </a:solidFill>
                <a:latin typeface="Times New Roman" panose="02020603050405020304" pitchFamily="18" charset="0"/>
                <a:cs typeface="Times New Roman" panose="02020603050405020304" pitchFamily="18" charset="0"/>
              </a:rPr>
              <a:t>Дезинфекция</a:t>
            </a: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 умерщвление (удаление, уничтожение) микроорганизмов — возбудителей инфекционных и паразитарных болезней — на (в) объектах с целью прерывания путей передачи эпидемического процесса </a:t>
            </a:r>
            <a:r>
              <a:rPr lang="ru-RU" sz="1800" dirty="0">
                <a:solidFill>
                  <a:schemeClr val="tx1"/>
                </a:solidFill>
                <a:latin typeface="Times New Roman" panose="02020603050405020304" pitchFamily="18" charset="0"/>
                <a:cs typeface="Times New Roman" panose="02020603050405020304" pitchFamily="18" charset="0"/>
              </a:rPr>
              <a:t>(ГОСТ Р 56994—2016)</a:t>
            </a:r>
          </a:p>
          <a:p>
            <a:pPr marL="342900" indent="-342900" algn="just">
              <a:buFont typeface="Wingdings" panose="05000000000000000000" pitchFamily="2" charset="2"/>
              <a:buChar char="Ø"/>
            </a:pPr>
            <a:r>
              <a:rPr lang="ru-RU" sz="2400" b="1" dirty="0">
                <a:solidFill>
                  <a:schemeClr val="tx1"/>
                </a:solidFill>
                <a:latin typeface="Times New Roman" panose="02020603050405020304" pitchFamily="18" charset="0"/>
                <a:cs typeface="Times New Roman" panose="02020603050405020304" pitchFamily="18" charset="0"/>
              </a:rPr>
              <a:t>Очаг эпидемический </a:t>
            </a:r>
            <a:r>
              <a:rPr lang="ru-RU" sz="2400" dirty="0">
                <a:solidFill>
                  <a:schemeClr val="tx1"/>
                </a:solidFill>
                <a:latin typeface="Times New Roman" panose="02020603050405020304" pitchFamily="18" charset="0"/>
                <a:cs typeface="Times New Roman" panose="02020603050405020304" pitchFamily="18" charset="0"/>
              </a:rPr>
              <a:t>- место пребывания источника возбудителя инфекционного заболевания (больного человека, носителя возбудителя инфекции) и прилегающая территория (пространство), в пределах которых может осуществляться передача возбудителя окружающим. </a:t>
            </a:r>
          </a:p>
          <a:p>
            <a:pPr marL="342900" indent="-342900" algn="just">
              <a:buFont typeface="Wingdings" panose="05000000000000000000" pitchFamily="2" charset="2"/>
              <a:buChar char="Ø"/>
            </a:pPr>
            <a:r>
              <a:rPr lang="ru-RU" sz="2400" b="1" dirty="0">
                <a:solidFill>
                  <a:schemeClr val="tx1"/>
                </a:solidFill>
                <a:latin typeface="Times New Roman" panose="02020603050405020304" pitchFamily="18" charset="0"/>
                <a:cs typeface="Times New Roman" panose="02020603050405020304" pitchFamily="18" charset="0"/>
              </a:rPr>
              <a:t>Обеззараживание объектов проводят </a:t>
            </a:r>
            <a:r>
              <a:rPr lang="ru-RU" sz="2400" dirty="0">
                <a:solidFill>
                  <a:schemeClr val="tx1"/>
                </a:solidFill>
                <a:latin typeface="Times New Roman" panose="02020603050405020304" pitchFamily="18" charset="0"/>
                <a:cs typeface="Times New Roman" panose="02020603050405020304" pitchFamily="18" charset="0"/>
              </a:rPr>
              <a:t>орошением, протиранием, обработкой аэрозолями, погружением и другими способами</a:t>
            </a:r>
            <a:r>
              <a:rPr lang="ru-RU" sz="2400" dirty="0" smtClean="0">
                <a:solidFill>
                  <a:schemeClr val="tx1"/>
                </a:solidFill>
                <a:latin typeface="Times New Roman" panose="02020603050405020304" pitchFamily="18" charset="0"/>
                <a:cs typeface="Times New Roman" panose="02020603050405020304" pitchFamily="18" charset="0"/>
              </a:rPr>
              <a:t>.</a:t>
            </a:r>
          </a:p>
          <a:p>
            <a:pPr algn="just"/>
            <a:endParaRPr lang="ru-RU" sz="2400" dirty="0">
              <a:solidFill>
                <a:schemeClr val="tx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ru-RU" sz="2400" u="sng" dirty="0">
                <a:solidFill>
                  <a:srgbClr val="C00000"/>
                </a:solidFill>
                <a:latin typeface="Times New Roman" panose="02020603050405020304" pitchFamily="18" charset="0"/>
                <a:cs typeface="Times New Roman" panose="02020603050405020304" pitchFamily="18" charset="0"/>
              </a:rPr>
              <a:t>Требования к порядку проведения дезинфекции </a:t>
            </a:r>
            <a:r>
              <a:rPr lang="ru-RU" sz="2400" dirty="0">
                <a:solidFill>
                  <a:srgbClr val="C00000"/>
                </a:solidFill>
                <a:latin typeface="Times New Roman" panose="02020603050405020304" pitchFamily="18" charset="0"/>
                <a:cs typeface="Times New Roman" panose="02020603050405020304" pitchFamily="18" charset="0"/>
              </a:rPr>
              <a:t>с целью профилактики отдельных инфекционных болезней </a:t>
            </a:r>
            <a:r>
              <a:rPr lang="ru-RU" sz="2400" u="sng" dirty="0">
                <a:solidFill>
                  <a:srgbClr val="C00000"/>
                </a:solidFill>
                <a:latin typeface="Times New Roman" panose="02020603050405020304" pitchFamily="18" charset="0"/>
                <a:cs typeface="Times New Roman" panose="02020603050405020304" pitchFamily="18" charset="0"/>
              </a:rPr>
              <a:t>устанавливаются в соответствии с требованиями Санитарных правил по профилактике соответствующего инфекционного заболевания </a:t>
            </a:r>
            <a:r>
              <a:rPr lang="ru-RU" sz="1800" dirty="0">
                <a:solidFill>
                  <a:schemeClr val="tx1"/>
                </a:solidFill>
                <a:latin typeface="Times New Roman" panose="02020603050405020304" pitchFamily="18" charset="0"/>
                <a:cs typeface="Times New Roman" panose="02020603050405020304" pitchFamily="18" charset="0"/>
              </a:rPr>
              <a:t>(СанПиН 3.3686-21) </a:t>
            </a:r>
            <a:endParaRPr lang="ru-RU" sz="1800" u="sng" dirty="0">
              <a:solidFill>
                <a:schemeClr val="tx1"/>
              </a:solidFill>
              <a:latin typeface="Times New Roman" panose="02020603050405020304" pitchFamily="18" charset="0"/>
              <a:cs typeface="Times New Roman" panose="02020603050405020304" pitchFamily="18" charset="0"/>
            </a:endParaRPr>
          </a:p>
          <a:p>
            <a:pPr algn="just" fontAlgn="base"/>
            <a:endParaRPr lang="ru-RU" dirty="0"/>
          </a:p>
        </p:txBody>
      </p:sp>
    </p:spTree>
    <p:extLst>
      <p:ext uri="{BB962C8B-B14F-4D97-AF65-F5344CB8AC3E}">
        <p14:creationId xmlns:p14="http://schemas.microsoft.com/office/powerpoint/2010/main" val="1034014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5608" y="254525"/>
            <a:ext cx="11104776" cy="1338606"/>
          </a:xfrm>
        </p:spPr>
        <p:txBody>
          <a:bodyPr>
            <a:normAutofit fontScale="90000"/>
          </a:bodyPr>
          <a:lstStyle/>
          <a:p>
            <a:pPr algn="ctr"/>
            <a:r>
              <a:rPr lang="ru-RU" sz="2400" b="1" dirty="0">
                <a:latin typeface="Times New Roman" panose="02020603050405020304" pitchFamily="18" charset="0"/>
                <a:cs typeface="Times New Roman" panose="02020603050405020304" pitchFamily="18" charset="0"/>
              </a:rPr>
              <a:t>ОСНОВНЫЕ ТРЕБОВАНИЯ</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К ОРГАНИЗАЦИИ И КАЧЕСТВУ ЗАКЛЮЧИТЕЛЬНОЙ ДЕЗИНФЕКЦИИ В ЭПИДЕМИЧЕСКИХ ОЧАГАХ</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p>
        </p:txBody>
      </p:sp>
      <p:sp>
        <p:nvSpPr>
          <p:cNvPr id="3" name="Текст 2"/>
          <p:cNvSpPr>
            <a:spLocks noGrp="1"/>
          </p:cNvSpPr>
          <p:nvPr>
            <p:ph type="body" idx="1"/>
          </p:nvPr>
        </p:nvSpPr>
        <p:spPr>
          <a:xfrm>
            <a:off x="684210" y="1593131"/>
            <a:ext cx="10920185" cy="4952524"/>
          </a:xfrm>
        </p:spPr>
        <p:txBody>
          <a:bodyPr>
            <a:normAutofit/>
          </a:bodyPr>
          <a:lstStyle/>
          <a:p>
            <a:pPr algn="just" fontAlgn="base"/>
            <a:r>
              <a:rPr lang="ru-RU" dirty="0">
                <a:solidFill>
                  <a:schemeClr val="tx1"/>
                </a:solidFill>
                <a:latin typeface="Times New Roman" panose="02020603050405020304" pitchFamily="18" charset="0"/>
                <a:cs typeface="Times New Roman" panose="02020603050405020304" pitchFamily="18" charset="0"/>
              </a:rPr>
              <a:t>1</a:t>
            </a:r>
            <a:r>
              <a:rPr lang="ru-RU" dirty="0" smtClean="0">
                <a:solidFill>
                  <a:schemeClr val="tx1"/>
                </a:solidFill>
                <a:latin typeface="Times New Roman" panose="02020603050405020304" pitchFamily="18" charset="0"/>
                <a:cs typeface="Times New Roman" panose="02020603050405020304" pitchFamily="18" charset="0"/>
              </a:rPr>
              <a:t>.</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В соответствии с Приказом </a:t>
            </a:r>
            <a:r>
              <a:rPr lang="ru-RU" dirty="0">
                <a:solidFill>
                  <a:schemeClr val="tx1"/>
                </a:solidFill>
                <a:latin typeface="Times New Roman" panose="02020603050405020304" pitchFamily="18" charset="0"/>
                <a:cs typeface="Times New Roman" panose="02020603050405020304" pitchFamily="18" charset="0"/>
              </a:rPr>
              <a:t>Минздрава СССР от 3 сентября 1991 г. №254 «О развитии дезинфекционного дела в </a:t>
            </a:r>
            <a:r>
              <a:rPr lang="ru-RU" dirty="0" smtClean="0">
                <a:solidFill>
                  <a:schemeClr val="tx1"/>
                </a:solidFill>
                <a:latin typeface="Times New Roman" panose="02020603050405020304" pitchFamily="18" charset="0"/>
                <a:cs typeface="Times New Roman" panose="02020603050405020304" pitchFamily="18" charset="0"/>
              </a:rPr>
              <a:t>стране» заключительная </a:t>
            </a:r>
            <a:r>
              <a:rPr lang="ru-RU" dirty="0">
                <a:solidFill>
                  <a:schemeClr val="tx1"/>
                </a:solidFill>
                <a:latin typeface="Times New Roman" panose="02020603050405020304" pitchFamily="18" charset="0"/>
                <a:cs typeface="Times New Roman" panose="02020603050405020304" pitchFamily="18" charset="0"/>
              </a:rPr>
              <a:t>дезинфекция проводится </a:t>
            </a:r>
            <a:r>
              <a:rPr lang="ru-RU" b="1" dirty="0">
                <a:solidFill>
                  <a:srgbClr val="C00000"/>
                </a:solidFill>
                <a:latin typeface="Times New Roman" panose="02020603050405020304" pitchFamily="18" charset="0"/>
                <a:cs typeface="Times New Roman" panose="02020603050405020304" pitchFamily="18" charset="0"/>
              </a:rPr>
              <a:t>дезинфекционными </a:t>
            </a:r>
            <a:r>
              <a:rPr lang="ru-RU" b="1" dirty="0" smtClean="0">
                <a:solidFill>
                  <a:srgbClr val="C00000"/>
                </a:solidFill>
                <a:latin typeface="Times New Roman" panose="02020603050405020304" pitchFamily="18" charset="0"/>
                <a:cs typeface="Times New Roman" panose="02020603050405020304" pitchFamily="18" charset="0"/>
              </a:rPr>
              <a:t>организациями </a:t>
            </a:r>
            <a:r>
              <a:rPr lang="ru-RU" dirty="0" smtClean="0">
                <a:solidFill>
                  <a:schemeClr val="tx1"/>
                </a:solidFill>
                <a:latin typeface="Times New Roman" panose="02020603050405020304" pitchFamily="18" charset="0"/>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a:p>
            <a:pPr algn="just" fontAlgn="base"/>
            <a:r>
              <a:rPr lang="ru-RU" dirty="0">
                <a:solidFill>
                  <a:schemeClr val="tx1"/>
                </a:solidFill>
                <a:latin typeface="Times New Roman" panose="02020603050405020304" pitchFamily="18" charset="0"/>
                <a:cs typeface="Times New Roman" panose="02020603050405020304" pitchFamily="18" charset="0"/>
              </a:rPr>
              <a:t>в очагах инфекционных заболеваний или при подозрении на заболевание чумой, холерой, возвратным тифом, эпидемическим сыпным тифом, болезнью Бриля, лихорадкой Ку (легочная форма), сибирской язвой, высоко контагиозными вирусными геморрагическими лихорадками, брюшным тифом, паратифами, </a:t>
            </a:r>
            <a:r>
              <a:rPr lang="ru-RU" b="1" dirty="0">
                <a:solidFill>
                  <a:srgbClr val="C00000"/>
                </a:solidFill>
                <a:latin typeface="Times New Roman" panose="02020603050405020304" pitchFamily="18" charset="0"/>
                <a:cs typeface="Times New Roman" panose="02020603050405020304" pitchFamily="18" charset="0"/>
              </a:rPr>
              <a:t>сальмонеллезами, туберкулезом</a:t>
            </a:r>
            <a:r>
              <a:rPr lang="ru-RU" b="1"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проказой, орнитозом (пситтакозом), </a:t>
            </a:r>
            <a:r>
              <a:rPr lang="ru-RU" b="1" dirty="0">
                <a:solidFill>
                  <a:srgbClr val="C00000"/>
                </a:solidFill>
                <a:latin typeface="Times New Roman" panose="02020603050405020304" pitchFamily="18" charset="0"/>
                <a:cs typeface="Times New Roman" panose="02020603050405020304" pitchFamily="18" charset="0"/>
              </a:rPr>
              <a:t>дифтерией, грибковыми заболеваниями волос, кожи и ногтей (микроспория, трихофития, руброфития, фавус</a:t>
            </a:r>
            <a:r>
              <a:rPr lang="ru-RU" b="1" dirty="0" smtClean="0">
                <a:solidFill>
                  <a:srgbClr val="C00000"/>
                </a:solidFill>
                <a:latin typeface="Times New Roman" panose="02020603050405020304" pitchFamily="18" charset="0"/>
                <a:cs typeface="Times New Roman" panose="02020603050405020304" pitchFamily="18" charset="0"/>
              </a:rPr>
              <a:t>).</a:t>
            </a:r>
            <a:endParaRPr lang="ru-RU" dirty="0">
              <a:solidFill>
                <a:srgbClr val="C00000"/>
              </a:solidFill>
              <a:latin typeface="Times New Roman" panose="02020603050405020304" pitchFamily="18" charset="0"/>
              <a:cs typeface="Times New Roman" panose="02020603050405020304" pitchFamily="18" charset="0"/>
            </a:endParaRPr>
          </a:p>
          <a:p>
            <a:r>
              <a:rPr lang="ru-RU" dirty="0" smtClean="0">
                <a:solidFill>
                  <a:schemeClr val="tx1"/>
                </a:solidFill>
                <a:latin typeface="Times New Roman" panose="02020603050405020304" pitchFamily="18" charset="0"/>
                <a:cs typeface="Times New Roman" panose="02020603050405020304" pitchFamily="18" charset="0"/>
              </a:rPr>
              <a:t>Контроль эффективности заключительной:</a:t>
            </a:r>
            <a:endParaRPr lang="ru-RU" dirty="0">
              <a:solidFill>
                <a:schemeClr val="tx1"/>
              </a:solidFill>
              <a:latin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  смывы (на БГКП или стафилококк) и дезинфекционное средство, используемое при обработке. </a:t>
            </a:r>
          </a:p>
          <a:p>
            <a:endParaRPr lang="ru-RU" dirty="0"/>
          </a:p>
        </p:txBody>
      </p:sp>
    </p:spTree>
    <p:extLst>
      <p:ext uri="{BB962C8B-B14F-4D97-AF65-F5344CB8AC3E}">
        <p14:creationId xmlns:p14="http://schemas.microsoft.com/office/powerpoint/2010/main" val="3764435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27612" y="633743"/>
            <a:ext cx="11165282" cy="6044355"/>
          </a:xfrm>
        </p:spPr>
        <p:txBody>
          <a:bodyPr>
            <a:noAutofit/>
          </a:bodyPr>
          <a:lstStyle/>
          <a:p>
            <a:pPr algn="just" fontAlgn="base"/>
            <a:r>
              <a:rPr lang="ru-RU" dirty="0" smtClean="0">
                <a:solidFill>
                  <a:schemeClr val="tx1"/>
                </a:solidFill>
                <a:latin typeface="Times New Roman" panose="02020603050405020304" pitchFamily="18" charset="0"/>
                <a:cs typeface="Times New Roman" panose="02020603050405020304" pitchFamily="18" charset="0"/>
              </a:rPr>
              <a:t>2. Заключительная </a:t>
            </a:r>
            <a:r>
              <a:rPr lang="ru-RU" dirty="0">
                <a:solidFill>
                  <a:schemeClr val="tx1"/>
                </a:solidFill>
                <a:latin typeface="Times New Roman" panose="02020603050405020304" pitchFamily="18" charset="0"/>
                <a:cs typeface="Times New Roman" panose="02020603050405020304" pitchFamily="18" charset="0"/>
              </a:rPr>
              <a:t>дезинфекция </a:t>
            </a:r>
            <a:r>
              <a:rPr lang="ru-RU" b="1" dirty="0" smtClean="0">
                <a:solidFill>
                  <a:srgbClr val="C00000"/>
                </a:solidFill>
                <a:latin typeface="Times New Roman" panose="02020603050405020304" pitchFamily="18" charset="0"/>
                <a:cs typeface="Times New Roman" panose="02020603050405020304" pitchFamily="18" charset="0"/>
              </a:rPr>
              <a:t>может </a:t>
            </a:r>
            <a:r>
              <a:rPr lang="ru-RU" b="1" dirty="0">
                <a:solidFill>
                  <a:srgbClr val="C00000"/>
                </a:solidFill>
                <a:latin typeface="Times New Roman" panose="02020603050405020304" pitchFamily="18" charset="0"/>
                <a:cs typeface="Times New Roman" panose="02020603050405020304" pitchFamily="18" charset="0"/>
              </a:rPr>
              <a:t>проводиться под руководством работника </a:t>
            </a:r>
            <a:r>
              <a:rPr lang="ru-RU" b="1" dirty="0" smtClean="0">
                <a:solidFill>
                  <a:srgbClr val="C00000"/>
                </a:solidFill>
                <a:latin typeface="Times New Roman" panose="02020603050405020304" pitchFamily="18" charset="0"/>
                <a:cs typeface="Times New Roman" panose="02020603050405020304" pitchFamily="18" charset="0"/>
              </a:rPr>
              <a:t>дезинфекционной организации</a:t>
            </a:r>
            <a:r>
              <a:rPr lang="ru-RU" dirty="0" smtClean="0">
                <a:solidFill>
                  <a:schemeClr val="tx1"/>
                </a:solidFill>
                <a:latin typeface="Times New Roman" panose="02020603050405020304" pitchFamily="18" charset="0"/>
                <a:cs typeface="Times New Roman" panose="02020603050405020304" pitchFamily="18" charset="0"/>
              </a:rPr>
              <a:t>: </a:t>
            </a:r>
          </a:p>
          <a:p>
            <a:r>
              <a:rPr lang="ru-RU" dirty="0" smtClean="0">
                <a:solidFill>
                  <a:schemeClr val="tx1"/>
                </a:solidFill>
                <a:latin typeface="Times New Roman" panose="02020603050405020304" pitchFamily="18" charset="0"/>
                <a:cs typeface="Times New Roman" panose="02020603050405020304" pitchFamily="18" charset="0"/>
              </a:rPr>
              <a:t>медицинским </a:t>
            </a:r>
            <a:r>
              <a:rPr lang="ru-RU" dirty="0">
                <a:solidFill>
                  <a:schemeClr val="tx1"/>
                </a:solidFill>
                <a:latin typeface="Times New Roman" panose="02020603050405020304" pitchFamily="18" charset="0"/>
                <a:cs typeface="Times New Roman" panose="02020603050405020304" pitchFamily="18" charset="0"/>
              </a:rPr>
              <a:t>персоналом лечебно-профилактических </a:t>
            </a:r>
            <a:r>
              <a:rPr lang="ru-RU" dirty="0" smtClean="0">
                <a:solidFill>
                  <a:schemeClr val="tx1"/>
                </a:solidFill>
                <a:latin typeface="Times New Roman" panose="02020603050405020304" pitchFamily="18" charset="0"/>
                <a:cs typeface="Times New Roman" panose="02020603050405020304" pitchFamily="18" charset="0"/>
              </a:rPr>
              <a:t>учреждений, </a:t>
            </a:r>
            <a:r>
              <a:rPr lang="ru-RU" dirty="0" smtClean="0">
                <a:solidFill>
                  <a:srgbClr val="C00000"/>
                </a:solidFill>
                <a:latin typeface="Times New Roman" panose="02020603050405020304" pitchFamily="18" charset="0"/>
                <a:cs typeface="Times New Roman" panose="02020603050405020304" pitchFamily="18" charset="0"/>
              </a:rPr>
              <a:t>медицинским </a:t>
            </a:r>
            <a:r>
              <a:rPr lang="ru-RU" dirty="0">
                <a:solidFill>
                  <a:srgbClr val="C00000"/>
                </a:solidFill>
                <a:latin typeface="Times New Roman" panose="02020603050405020304" pitchFamily="18" charset="0"/>
                <a:cs typeface="Times New Roman" panose="02020603050405020304" pitchFamily="18" charset="0"/>
              </a:rPr>
              <a:t>персоналом детских и подростковых </a:t>
            </a:r>
            <a:r>
              <a:rPr lang="ru-RU" dirty="0" smtClean="0">
                <a:solidFill>
                  <a:srgbClr val="C00000"/>
                </a:solidFill>
                <a:latin typeface="Times New Roman" panose="02020603050405020304" pitchFamily="18" charset="0"/>
                <a:cs typeface="Times New Roman" panose="02020603050405020304" pitchFamily="18" charset="0"/>
              </a:rPr>
              <a:t>учреждений</a:t>
            </a:r>
            <a:r>
              <a:rPr lang="ru-RU" dirty="0" smtClean="0">
                <a:solidFill>
                  <a:schemeClr val="tx1"/>
                </a:solidFill>
                <a:latin typeface="Times New Roman" panose="02020603050405020304" pitchFamily="18" charset="0"/>
                <a:cs typeface="Times New Roman" panose="02020603050405020304" pitchFamily="18" charset="0"/>
              </a:rPr>
              <a:t>, населением </a:t>
            </a:r>
            <a:r>
              <a:rPr lang="ru-RU" dirty="0">
                <a:solidFill>
                  <a:schemeClr val="tx1"/>
                </a:solidFill>
                <a:latin typeface="Times New Roman" panose="02020603050405020304" pitchFamily="18" charset="0"/>
                <a:cs typeface="Times New Roman" panose="02020603050405020304" pitchFamily="18" charset="0"/>
              </a:rPr>
              <a:t>(в </a:t>
            </a:r>
            <a:r>
              <a:rPr lang="ru-RU" dirty="0" smtClean="0">
                <a:solidFill>
                  <a:schemeClr val="tx1"/>
                </a:solidFill>
                <a:latin typeface="Times New Roman" panose="02020603050405020304" pitchFamily="18" charset="0"/>
                <a:cs typeface="Times New Roman" panose="02020603050405020304" pitchFamily="18" charset="0"/>
              </a:rPr>
              <a:t>квартирах </a:t>
            </a:r>
            <a:r>
              <a:rPr lang="ru-RU" dirty="0">
                <a:solidFill>
                  <a:schemeClr val="tx1"/>
                </a:solidFill>
                <a:latin typeface="Times New Roman" panose="02020603050405020304" pitchFamily="18" charset="0"/>
                <a:cs typeface="Times New Roman" panose="02020603050405020304" pitchFamily="18" charset="0"/>
              </a:rPr>
              <a:t>или собственных </a:t>
            </a:r>
            <a:r>
              <a:rPr lang="ru-RU" dirty="0" smtClean="0">
                <a:solidFill>
                  <a:schemeClr val="tx1"/>
                </a:solidFill>
                <a:latin typeface="Times New Roman" panose="02020603050405020304" pitchFamily="18" charset="0"/>
                <a:cs typeface="Times New Roman" panose="02020603050405020304" pitchFamily="18" charset="0"/>
              </a:rPr>
              <a:t>домах)</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 в </a:t>
            </a:r>
            <a:r>
              <a:rPr lang="ru-RU" dirty="0">
                <a:solidFill>
                  <a:schemeClr val="tx1"/>
                </a:solidFill>
                <a:latin typeface="Times New Roman" panose="02020603050405020304" pitchFamily="18" charset="0"/>
                <a:cs typeface="Times New Roman" panose="02020603050405020304" pitchFamily="18" charset="0"/>
              </a:rPr>
              <a:t>очагах инфекционных заболеваний или при подозрении на заболевания </a:t>
            </a:r>
            <a:r>
              <a:rPr lang="ru-RU" b="1" dirty="0">
                <a:solidFill>
                  <a:srgbClr val="C00000"/>
                </a:solidFill>
                <a:latin typeface="Times New Roman" panose="02020603050405020304" pitchFamily="18" charset="0"/>
                <a:cs typeface="Times New Roman" panose="02020603050405020304" pitchFamily="18" charset="0"/>
              </a:rPr>
              <a:t>вирусными гепатитами А </a:t>
            </a:r>
            <a:r>
              <a:rPr lang="ru-RU" b="1" dirty="0">
                <a:solidFill>
                  <a:schemeClr val="tx1"/>
                </a:solidFill>
                <a:latin typeface="Times New Roman" panose="02020603050405020304" pitchFamily="18" charset="0"/>
                <a:cs typeface="Times New Roman" panose="02020603050405020304" pitchFamily="18" charset="0"/>
              </a:rPr>
              <a:t>и Е, </a:t>
            </a:r>
            <a:r>
              <a:rPr lang="ru-RU" b="1" dirty="0">
                <a:solidFill>
                  <a:srgbClr val="C00000"/>
                </a:solidFill>
                <a:latin typeface="Times New Roman" panose="02020603050405020304" pitchFamily="18" charset="0"/>
                <a:cs typeface="Times New Roman" panose="02020603050405020304" pitchFamily="18" charset="0"/>
              </a:rPr>
              <a:t>полиомиелитом и другими энтеровирусными инфекциями, бактериальной дизентерией, </a:t>
            </a:r>
            <a:r>
              <a:rPr lang="ru-RU" b="1" dirty="0" err="1">
                <a:solidFill>
                  <a:srgbClr val="C00000"/>
                </a:solidFill>
                <a:latin typeface="Times New Roman" panose="02020603050405020304" pitchFamily="18" charset="0"/>
                <a:cs typeface="Times New Roman" panose="02020603050405020304" pitchFamily="18" charset="0"/>
              </a:rPr>
              <a:t>ротовирусными</a:t>
            </a:r>
            <a:r>
              <a:rPr lang="ru-RU" b="1" dirty="0">
                <a:solidFill>
                  <a:srgbClr val="C00000"/>
                </a:solidFill>
                <a:latin typeface="Times New Roman" panose="02020603050405020304" pitchFamily="18" charset="0"/>
                <a:cs typeface="Times New Roman" panose="02020603050405020304" pitchFamily="18" charset="0"/>
              </a:rPr>
              <a:t> инфекциями, кишечным </a:t>
            </a:r>
            <a:r>
              <a:rPr lang="ru-RU" b="1" dirty="0" err="1">
                <a:solidFill>
                  <a:srgbClr val="C00000"/>
                </a:solidFill>
                <a:latin typeface="Times New Roman" panose="02020603050405020304" pitchFamily="18" charset="0"/>
                <a:cs typeface="Times New Roman" panose="02020603050405020304" pitchFamily="18" charset="0"/>
              </a:rPr>
              <a:t>иерсиниозом</a:t>
            </a:r>
            <a:r>
              <a:rPr lang="ru-RU" b="1" dirty="0">
                <a:solidFill>
                  <a:srgbClr val="C00000"/>
                </a:solidFill>
                <a:latin typeface="Times New Roman" panose="02020603050405020304" pitchFamily="18" charset="0"/>
                <a:cs typeface="Times New Roman" panose="02020603050405020304" pitchFamily="18" charset="0"/>
              </a:rPr>
              <a:t>, острыми кишечными инфекциями </a:t>
            </a:r>
            <a:r>
              <a:rPr lang="ru-RU" b="1" dirty="0">
                <a:solidFill>
                  <a:srgbClr val="C00000"/>
                </a:solidFill>
                <a:latin typeface="Times New Roman" panose="02020603050405020304" pitchFamily="18" charset="0"/>
                <a:cs typeface="Times New Roman" panose="02020603050405020304" pitchFamily="18" charset="0"/>
              </a:rPr>
              <a:t>– вызванными неустановленными возбудителями</a:t>
            </a:r>
            <a:r>
              <a:rPr lang="ru-RU" b="1" dirty="0" smtClean="0">
                <a:solidFill>
                  <a:srgbClr val="C00000"/>
                </a:solidFill>
                <a:latin typeface="Times New Roman" panose="02020603050405020304" pitchFamily="18" charset="0"/>
                <a:cs typeface="Times New Roman" panose="02020603050405020304" pitchFamily="18" charset="0"/>
              </a:rPr>
              <a:t>.</a:t>
            </a:r>
            <a:endParaRPr lang="ru-RU" b="1" dirty="0" smtClean="0">
              <a:solidFill>
                <a:srgbClr val="C00000"/>
              </a:solidFill>
              <a:latin typeface="Times New Roman" panose="02020603050405020304" pitchFamily="18" charset="0"/>
              <a:cs typeface="Times New Roman" panose="02020603050405020304" pitchFamily="18" charset="0"/>
            </a:endParaRPr>
          </a:p>
          <a:p>
            <a:r>
              <a:rPr lang="ru-RU" dirty="0" smtClean="0">
                <a:solidFill>
                  <a:schemeClr val="tx1"/>
                </a:solidFill>
                <a:latin typeface="Times New Roman" panose="02020603050405020304" pitchFamily="18" charset="0"/>
                <a:cs typeface="Times New Roman" panose="02020603050405020304" pitchFamily="18" charset="0"/>
              </a:rPr>
              <a:t>Контроль </a:t>
            </a:r>
            <a:r>
              <a:rPr lang="ru-RU" dirty="0">
                <a:solidFill>
                  <a:schemeClr val="tx1"/>
                </a:solidFill>
                <a:latin typeface="Times New Roman" panose="02020603050405020304" pitchFamily="18" charset="0"/>
                <a:cs typeface="Times New Roman" panose="02020603050405020304" pitchFamily="18" charset="0"/>
              </a:rPr>
              <a:t>эффективности заключительной:</a:t>
            </a:r>
          </a:p>
          <a:p>
            <a:r>
              <a:rPr lang="ru-RU" dirty="0">
                <a:solidFill>
                  <a:schemeClr val="tx1"/>
                </a:solidFill>
                <a:latin typeface="Times New Roman" panose="02020603050405020304" pitchFamily="18" charset="0"/>
                <a:cs typeface="Times New Roman" panose="02020603050405020304" pitchFamily="18" charset="0"/>
              </a:rPr>
              <a:t>-  смывы (на БГКП или стафилококк) и дезинфекционное средство, используемое при обработке. </a:t>
            </a:r>
          </a:p>
        </p:txBody>
      </p:sp>
    </p:spTree>
    <p:extLst>
      <p:ext uri="{BB962C8B-B14F-4D97-AF65-F5344CB8AC3E}">
        <p14:creationId xmlns:p14="http://schemas.microsoft.com/office/powerpoint/2010/main" val="67296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179110"/>
            <a:ext cx="11231268" cy="914400"/>
          </a:xfrm>
        </p:spPr>
        <p:txBody>
          <a:bodyPr>
            <a:normAutofit/>
          </a:bodyPr>
          <a:lstStyle/>
          <a:p>
            <a:pPr algn="ctr"/>
            <a:r>
              <a:rPr lang="ru-RU" sz="2000" b="1" dirty="0" smtClean="0">
                <a:latin typeface="Times New Roman" panose="02020603050405020304" pitchFamily="18" charset="0"/>
                <a:cs typeface="Times New Roman" panose="02020603050405020304" pitchFamily="18" charset="0"/>
              </a:rPr>
              <a:t>Алгоритм действий проведения заключительной дезинфекции под руководством работника дезинфекционной организации</a:t>
            </a:r>
            <a:endParaRPr lang="ru-RU" sz="2000" b="1"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684210" y="1272619"/>
            <a:ext cx="11231269" cy="5401558"/>
          </a:xfrm>
        </p:spPr>
        <p:txBody>
          <a:bodyPr>
            <a:normAutofit/>
          </a:bodyPr>
          <a:lstStyle/>
          <a:p>
            <a:pPr marL="457200" indent="-457200">
              <a:buAutoNum type="arabicPeriod"/>
            </a:pPr>
            <a:r>
              <a:rPr lang="ru-RU" dirty="0" smtClean="0">
                <a:solidFill>
                  <a:schemeClr val="tx1"/>
                </a:solidFill>
                <a:latin typeface="Times New Roman" panose="02020603050405020304" pitchFamily="18" charset="0"/>
                <a:cs typeface="Times New Roman" panose="02020603050405020304" pitchFamily="18" charset="0"/>
              </a:rPr>
              <a:t>Подать заявку на проведение консультационных работ, заключить договор.</a:t>
            </a:r>
          </a:p>
          <a:p>
            <a:pPr marL="457200" indent="-457200">
              <a:buAutoNum type="arabicPeriod"/>
            </a:pPr>
            <a:r>
              <a:rPr lang="ru-RU" dirty="0" smtClean="0">
                <a:solidFill>
                  <a:schemeClr val="tx1"/>
                </a:solidFill>
                <a:latin typeface="Times New Roman" panose="02020603050405020304" pitchFamily="18" charset="0"/>
                <a:cs typeface="Times New Roman" panose="02020603050405020304" pitchFamily="18" charset="0"/>
              </a:rPr>
              <a:t>Составить план работ в письменном виде: </a:t>
            </a:r>
          </a:p>
          <a:p>
            <a:pPr marL="342900" indent="-342900">
              <a:buFontTx/>
              <a:buChar char="-"/>
            </a:pPr>
            <a:r>
              <a:rPr lang="ru-RU" dirty="0">
                <a:solidFill>
                  <a:schemeClr val="tx1"/>
                </a:solidFill>
                <a:latin typeface="Times New Roman" panose="02020603050405020304" pitchFamily="18" charset="0"/>
                <a:cs typeface="Times New Roman" panose="02020603050405020304" pitchFamily="18" charset="0"/>
              </a:rPr>
              <a:t>о</a:t>
            </a:r>
            <a:r>
              <a:rPr lang="ru-RU" dirty="0" smtClean="0">
                <a:solidFill>
                  <a:schemeClr val="tx1"/>
                </a:solidFill>
                <a:latin typeface="Times New Roman" panose="02020603050405020304" pitchFamily="18" charset="0"/>
                <a:cs typeface="Times New Roman" panose="02020603050405020304" pitchFamily="18" charset="0"/>
              </a:rPr>
              <a:t>пределить площадь, подлежащую дезинфекции</a:t>
            </a:r>
          </a:p>
          <a:p>
            <a:pPr marL="342900" indent="-342900">
              <a:buFontTx/>
              <a:buChar char="-"/>
            </a:pPr>
            <a:r>
              <a:rPr lang="ru-RU" dirty="0" smtClean="0">
                <a:solidFill>
                  <a:schemeClr val="tx1"/>
                </a:solidFill>
                <a:latin typeface="Times New Roman" panose="02020603050405020304" pitchFamily="18" charset="0"/>
                <a:cs typeface="Times New Roman" panose="02020603050405020304" pitchFamily="18" charset="0"/>
              </a:rPr>
              <a:t>какое средство будет </a:t>
            </a:r>
            <a:r>
              <a:rPr lang="ru-RU" dirty="0">
                <a:solidFill>
                  <a:schemeClr val="tx1"/>
                </a:solidFill>
                <a:latin typeface="Times New Roman" panose="02020603050405020304" pitchFamily="18" charset="0"/>
                <a:cs typeface="Times New Roman" panose="02020603050405020304" pitchFamily="18" charset="0"/>
              </a:rPr>
              <a:t>использоваться, какой </a:t>
            </a:r>
            <a:r>
              <a:rPr lang="ru-RU" dirty="0" smtClean="0">
                <a:solidFill>
                  <a:schemeClr val="tx1"/>
                </a:solidFill>
                <a:latin typeface="Times New Roman" panose="02020603050405020304" pitchFamily="18" charset="0"/>
                <a:cs typeface="Times New Roman" panose="02020603050405020304" pitchFamily="18" charset="0"/>
              </a:rPr>
              <a:t>концентрации (согласно инструкции по применению), время экспозиции</a:t>
            </a:r>
          </a:p>
          <a:p>
            <a:pPr marL="342900" indent="-342900">
              <a:buFontTx/>
              <a:buChar char="-"/>
            </a:pPr>
            <a:r>
              <a:rPr lang="ru-RU" dirty="0" smtClean="0">
                <a:solidFill>
                  <a:schemeClr val="tx1"/>
                </a:solidFill>
                <a:latin typeface="Times New Roman" panose="02020603050405020304" pitchFamily="18" charset="0"/>
                <a:cs typeface="Times New Roman" panose="02020603050405020304" pitchFamily="18" charset="0"/>
              </a:rPr>
              <a:t>определить, кто из сотрудников будет проводить дезинфекцию (прошел ли он инструктаж)</a:t>
            </a:r>
          </a:p>
          <a:p>
            <a:pPr marL="342900" indent="-342900">
              <a:buFontTx/>
              <a:buChar char="-"/>
            </a:pPr>
            <a:r>
              <a:rPr lang="ru-RU" dirty="0">
                <a:solidFill>
                  <a:schemeClr val="tx1"/>
                </a:solidFill>
                <a:latin typeface="Times New Roman" panose="02020603050405020304" pitchFamily="18" charset="0"/>
                <a:cs typeface="Times New Roman" panose="02020603050405020304" pitchFamily="18" charset="0"/>
              </a:rPr>
              <a:t>к</a:t>
            </a:r>
            <a:r>
              <a:rPr lang="ru-RU" dirty="0" smtClean="0">
                <a:solidFill>
                  <a:schemeClr val="tx1"/>
                </a:solidFill>
                <a:latin typeface="Times New Roman" panose="02020603050405020304" pitchFamily="18" charset="0"/>
                <a:cs typeface="Times New Roman" panose="02020603050405020304" pitchFamily="18" charset="0"/>
              </a:rPr>
              <a:t>аким методом будет проведена дезинфекция</a:t>
            </a:r>
          </a:p>
          <a:p>
            <a:pPr marL="342900" indent="-342900">
              <a:buFontTx/>
              <a:buChar char="-"/>
            </a:pPr>
            <a:r>
              <a:rPr lang="ru-RU" dirty="0">
                <a:solidFill>
                  <a:schemeClr val="tx1"/>
                </a:solidFill>
                <a:latin typeface="Times New Roman" panose="02020603050405020304" pitchFamily="18" charset="0"/>
                <a:cs typeface="Times New Roman" panose="02020603050405020304" pitchFamily="18" charset="0"/>
              </a:rPr>
              <a:t>к</a:t>
            </a:r>
            <a:r>
              <a:rPr lang="ru-RU" dirty="0" smtClean="0">
                <a:solidFill>
                  <a:schemeClr val="tx1"/>
                </a:solidFill>
                <a:latin typeface="Times New Roman" panose="02020603050405020304" pitchFamily="18" charset="0"/>
                <a:cs typeface="Times New Roman" panose="02020603050405020304" pitchFamily="18" charset="0"/>
              </a:rPr>
              <a:t>акая аппаратура будет использоваться</a:t>
            </a:r>
          </a:p>
          <a:p>
            <a:r>
              <a:rPr lang="ru-RU" dirty="0" smtClean="0">
                <a:solidFill>
                  <a:schemeClr val="tx1"/>
                </a:solidFill>
                <a:latin typeface="Times New Roman" panose="02020603050405020304" pitchFamily="18" charset="0"/>
                <a:cs typeface="Times New Roman" panose="02020603050405020304" pitchFamily="18" charset="0"/>
              </a:rPr>
              <a:t>3.   Предоставить план </a:t>
            </a:r>
            <a:r>
              <a:rPr lang="ru-RU" dirty="0">
                <a:solidFill>
                  <a:schemeClr val="tx1"/>
                </a:solidFill>
                <a:latin typeface="Times New Roman" panose="02020603050405020304" pitchFamily="18" charset="0"/>
                <a:cs typeface="Times New Roman" panose="02020603050405020304" pitchFamily="18" charset="0"/>
              </a:rPr>
              <a:t>в дезинфекционную организацию для </a:t>
            </a:r>
            <a:r>
              <a:rPr lang="ru-RU" dirty="0" smtClean="0">
                <a:solidFill>
                  <a:schemeClr val="tx1"/>
                </a:solidFill>
                <a:latin typeface="Times New Roman" panose="02020603050405020304" pitchFamily="18" charset="0"/>
                <a:cs typeface="Times New Roman" panose="02020603050405020304" pitchFamily="18" charset="0"/>
              </a:rPr>
              <a:t>рассмотрения.</a:t>
            </a:r>
          </a:p>
          <a:p>
            <a:pPr marL="457200" indent="-457200">
              <a:buAutoNum type="arabicPeriod" startAt="4"/>
            </a:pPr>
            <a:r>
              <a:rPr lang="ru-RU" dirty="0" smtClean="0">
                <a:solidFill>
                  <a:schemeClr val="tx1"/>
                </a:solidFill>
                <a:latin typeface="Times New Roman" panose="02020603050405020304" pitchFamily="18" charset="0"/>
                <a:cs typeface="Times New Roman" panose="02020603050405020304" pitchFamily="18" charset="0"/>
              </a:rPr>
              <a:t>Провести контроль эффективности заключительной дезинфекции  (</a:t>
            </a:r>
            <a:r>
              <a:rPr lang="ru-RU" dirty="0">
                <a:solidFill>
                  <a:schemeClr val="tx1"/>
                </a:solidFill>
                <a:latin typeface="Times New Roman" panose="02020603050405020304" pitchFamily="18" charset="0"/>
                <a:cs typeface="Times New Roman" panose="02020603050405020304" pitchFamily="18" charset="0"/>
              </a:rPr>
              <a:t>Приказ Минздрава СССР от 3 </a:t>
            </a:r>
            <a:r>
              <a:rPr lang="ru-RU" dirty="0" smtClean="0">
                <a:solidFill>
                  <a:schemeClr val="tx1"/>
                </a:solidFill>
                <a:latin typeface="Times New Roman" panose="02020603050405020304" pitchFamily="18" charset="0"/>
                <a:cs typeface="Times New Roman" panose="02020603050405020304" pitchFamily="18" charset="0"/>
              </a:rPr>
              <a:t> сентября </a:t>
            </a:r>
            <a:r>
              <a:rPr lang="ru-RU" dirty="0">
                <a:solidFill>
                  <a:schemeClr val="tx1"/>
                </a:solidFill>
                <a:latin typeface="Times New Roman" panose="02020603050405020304" pitchFamily="18" charset="0"/>
                <a:cs typeface="Times New Roman" panose="02020603050405020304" pitchFamily="18" charset="0"/>
              </a:rPr>
              <a:t>1991 г. №254 «О развитии дезинфекционного дела в стране</a:t>
            </a:r>
            <a:r>
              <a:rPr lang="ru-RU" dirty="0" smtClean="0">
                <a:solidFill>
                  <a:schemeClr val="tx1"/>
                </a:solidFill>
                <a:latin typeface="Times New Roman" panose="02020603050405020304" pitchFamily="18" charset="0"/>
                <a:cs typeface="Times New Roman" panose="02020603050405020304" pitchFamily="18" charset="0"/>
              </a:rPr>
              <a:t>» приложение №1):</a:t>
            </a:r>
          </a:p>
          <a:p>
            <a:r>
              <a:rPr lang="ru-RU" dirty="0" smtClean="0">
                <a:solidFill>
                  <a:schemeClr val="tx1"/>
                </a:solidFill>
                <a:latin typeface="Times New Roman" panose="02020603050405020304" pitchFamily="18" charset="0"/>
                <a:cs typeface="Times New Roman" panose="02020603050405020304" pitchFamily="18" charset="0"/>
              </a:rPr>
              <a:t>-  смывы (на БГКП или стафилококк) и дезинфекционное средство, используемое при обработке. </a:t>
            </a:r>
            <a:endParaRPr lang="ru-RU" dirty="0">
              <a:solidFill>
                <a:schemeClr val="tx1"/>
              </a:solidFill>
              <a:latin typeface="Times New Roman" panose="02020603050405020304" pitchFamily="18" charset="0"/>
              <a:cs typeface="Times New Roman" panose="02020603050405020304" pitchFamily="18" charset="0"/>
            </a:endParaRPr>
          </a:p>
          <a:p>
            <a:endParaRPr lang="ru-RU" dirty="0" smtClean="0">
              <a:solidFill>
                <a:schemeClr val="tx1"/>
              </a:solidFill>
            </a:endParaRPr>
          </a:p>
        </p:txBody>
      </p:sp>
    </p:spTree>
    <p:extLst>
      <p:ext uri="{BB962C8B-B14F-4D97-AF65-F5344CB8AC3E}">
        <p14:creationId xmlns:p14="http://schemas.microsoft.com/office/powerpoint/2010/main" val="3538594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292231"/>
            <a:ext cx="11250122" cy="942679"/>
          </a:xfrm>
        </p:spPr>
        <p:txBody>
          <a:bodyPr>
            <a:noAutofit/>
          </a:bodyPr>
          <a:lstStyle/>
          <a:p>
            <a:r>
              <a:rPr lang="ru-RU" sz="2000" b="1" dirty="0">
                <a:solidFill>
                  <a:schemeClr val="tx1"/>
                </a:solidFill>
                <a:latin typeface="Times New Roman" panose="02020603050405020304" pitchFamily="18" charset="0"/>
                <a:cs typeface="Times New Roman" panose="02020603050405020304" pitchFamily="18" charset="0"/>
              </a:rPr>
              <a:t>Организации, осуществляющие образовательную деятельность, должны выполнять следующие санитарно-эпидемиологические требования:</a:t>
            </a:r>
          </a:p>
        </p:txBody>
      </p:sp>
      <p:sp>
        <p:nvSpPr>
          <p:cNvPr id="3" name="Текст 2"/>
          <p:cNvSpPr>
            <a:spLocks noGrp="1"/>
          </p:cNvSpPr>
          <p:nvPr>
            <p:ph type="body" idx="1"/>
          </p:nvPr>
        </p:nvSpPr>
        <p:spPr>
          <a:xfrm>
            <a:off x="684212" y="1234911"/>
            <a:ext cx="11250123" cy="4730189"/>
          </a:xfrm>
        </p:spPr>
        <p:txBody>
          <a:bodyPr>
            <a:normAutofit lnSpcReduction="10000"/>
          </a:bodyPr>
          <a:lstStyle/>
          <a:p>
            <a:pPr algn="just"/>
            <a:r>
              <a:rPr lang="ru-RU" sz="2400" dirty="0" smtClean="0">
                <a:solidFill>
                  <a:schemeClr val="tx1"/>
                </a:solidFill>
                <a:latin typeface="Times New Roman" panose="02020603050405020304" pitchFamily="18" charset="0"/>
                <a:cs typeface="Times New Roman" panose="02020603050405020304" pitchFamily="18" charset="0"/>
              </a:rPr>
              <a:t>1</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smtClean="0">
                <a:solidFill>
                  <a:schemeClr val="tx1"/>
                </a:solidFill>
                <a:latin typeface="Times New Roman" panose="02020603050405020304" pitchFamily="18" charset="0"/>
                <a:cs typeface="Times New Roman" panose="02020603050405020304" pitchFamily="18" charset="0"/>
              </a:rPr>
              <a:t>проводить </a:t>
            </a:r>
            <a:r>
              <a:rPr lang="ru-RU" sz="2400" dirty="0">
                <a:solidFill>
                  <a:schemeClr val="tx1"/>
                </a:solidFill>
                <a:latin typeface="Times New Roman" panose="02020603050405020304" pitchFamily="18" charset="0"/>
                <a:cs typeface="Times New Roman" panose="02020603050405020304" pitchFamily="18" charset="0"/>
              </a:rPr>
              <a:t>профилактическую и текущую дезинфекцию, дезинсекцию, дератизацию;</a:t>
            </a:r>
          </a:p>
          <a:p>
            <a:pPr algn="just"/>
            <a:r>
              <a:rPr lang="ru-RU" sz="2400" dirty="0">
                <a:solidFill>
                  <a:schemeClr val="tx1"/>
                </a:solidFill>
                <a:latin typeface="Times New Roman" panose="02020603050405020304" pitchFamily="18" charset="0"/>
                <a:cs typeface="Times New Roman" panose="02020603050405020304" pitchFamily="18" charset="0"/>
              </a:rPr>
              <a:t>2) по эпидемиологическим показаниям </a:t>
            </a:r>
            <a:r>
              <a:rPr lang="ru-RU" sz="2400" dirty="0" smtClean="0">
                <a:solidFill>
                  <a:schemeClr val="tx1"/>
                </a:solidFill>
                <a:latin typeface="Times New Roman" panose="02020603050405020304" pitchFamily="18" charset="0"/>
                <a:cs typeface="Times New Roman" panose="02020603050405020304" pitchFamily="18" charset="0"/>
              </a:rPr>
              <a:t>проводить </a:t>
            </a:r>
            <a:r>
              <a:rPr lang="ru-RU" sz="2400" dirty="0">
                <a:solidFill>
                  <a:schemeClr val="tx1"/>
                </a:solidFill>
                <a:latin typeface="Times New Roman" panose="02020603050405020304" pitchFamily="18" charset="0"/>
                <a:cs typeface="Times New Roman" panose="02020603050405020304" pitchFamily="18" charset="0"/>
              </a:rPr>
              <a:t>заключительную дезинфекцию в соответствии с требованиями по профилактике конкретных инфекционных заболеваний;</a:t>
            </a:r>
          </a:p>
          <a:p>
            <a:pPr algn="just"/>
            <a:r>
              <a:rPr lang="ru-RU" sz="2400" dirty="0">
                <a:solidFill>
                  <a:schemeClr val="tx1"/>
                </a:solidFill>
                <a:latin typeface="Times New Roman" panose="02020603050405020304" pitchFamily="18" charset="0"/>
                <a:cs typeface="Times New Roman" panose="02020603050405020304" pitchFamily="18" charset="0"/>
              </a:rPr>
              <a:t>3) </a:t>
            </a:r>
            <a:r>
              <a:rPr lang="ru-RU" sz="2400" dirty="0" smtClean="0">
                <a:solidFill>
                  <a:schemeClr val="tx1"/>
                </a:solidFill>
                <a:latin typeface="Times New Roman" panose="02020603050405020304" pitchFamily="18" charset="0"/>
                <a:cs typeface="Times New Roman" panose="02020603050405020304" pitchFamily="18" charset="0"/>
              </a:rPr>
              <a:t>профилактическую и текущую дезинфекцию проводит прошедший инструктаж персонал организации дезинфицирующими средствами IV класса опасности в соответствии с инструкциями по их применению. </a:t>
            </a:r>
          </a:p>
          <a:p>
            <a:pPr algn="just"/>
            <a:r>
              <a:rPr lang="ru-RU" sz="2400" smtClean="0">
                <a:solidFill>
                  <a:schemeClr val="tx1"/>
                </a:solidFill>
                <a:latin typeface="Times New Roman" panose="02020603050405020304" pitchFamily="18" charset="0"/>
                <a:cs typeface="Times New Roman" panose="02020603050405020304" pitchFamily="18" charset="0"/>
              </a:rPr>
              <a:t>4) заключительную </a:t>
            </a:r>
            <a:r>
              <a:rPr lang="ru-RU" sz="2400" dirty="0">
                <a:solidFill>
                  <a:schemeClr val="tx1"/>
                </a:solidFill>
                <a:latin typeface="Times New Roman" panose="02020603050405020304" pitchFamily="18" charset="0"/>
                <a:cs typeface="Times New Roman" panose="02020603050405020304" pitchFamily="18" charset="0"/>
              </a:rPr>
              <a:t>дезинфекцию, камерную дезинфекцию, профилактическую, очаговую дезинсекцию, дератизацию проводят организации, осуществляющие дезинфекционную </a:t>
            </a:r>
            <a:r>
              <a:rPr lang="ru-RU" sz="2400" dirty="0" smtClean="0">
                <a:solidFill>
                  <a:schemeClr val="tx1"/>
                </a:solidFill>
                <a:latin typeface="Times New Roman" panose="02020603050405020304" pitchFamily="18" charset="0"/>
                <a:cs typeface="Times New Roman" panose="02020603050405020304" pitchFamily="18" charset="0"/>
              </a:rPr>
              <a:t>деятельность.</a:t>
            </a:r>
            <a:endParaRPr lang="ru-RU" sz="2400" dirty="0">
              <a:solidFill>
                <a:schemeClr val="tx1"/>
              </a:solidFill>
              <a:latin typeface="Times New Roman" panose="02020603050405020304" pitchFamily="18" charset="0"/>
              <a:cs typeface="Times New Roman" panose="02020603050405020304" pitchFamily="18" charset="0"/>
            </a:endParaRPr>
          </a:p>
          <a:p>
            <a:pPr algn="just"/>
            <a:r>
              <a:rPr lang="ru-RU" u="sng" dirty="0" smtClean="0">
                <a:solidFill>
                  <a:schemeClr val="tx1"/>
                </a:solidFill>
                <a:latin typeface="Times New Roman" panose="02020603050405020304" pitchFamily="18" charset="0"/>
                <a:cs typeface="Times New Roman" panose="02020603050405020304" pitchFamily="18" charset="0"/>
              </a:rPr>
              <a:t>(п.126 </a:t>
            </a:r>
            <a:r>
              <a:rPr lang="ru-RU" dirty="0" smtClean="0">
                <a:solidFill>
                  <a:schemeClr val="tx1"/>
                </a:solidFill>
                <a:latin typeface="Times New Roman" panose="02020603050405020304" pitchFamily="18" charset="0"/>
                <a:cs typeface="Times New Roman" panose="02020603050405020304" pitchFamily="18" charset="0"/>
              </a:rPr>
              <a:t>СанПиН </a:t>
            </a:r>
            <a:r>
              <a:rPr lang="ru-RU" dirty="0">
                <a:solidFill>
                  <a:schemeClr val="tx1"/>
                </a:solidFill>
                <a:latin typeface="Times New Roman" panose="02020603050405020304" pitchFamily="18" charset="0"/>
                <a:cs typeface="Times New Roman" panose="02020603050405020304" pitchFamily="18" charset="0"/>
              </a:rPr>
              <a:t>3.3686-21) </a:t>
            </a:r>
            <a:endParaRPr lang="ru-RU" u="sng"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96111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414780"/>
            <a:ext cx="11507788" cy="395926"/>
          </a:xfrm>
        </p:spPr>
        <p:txBody>
          <a:bodyPr>
            <a:noAutofit/>
          </a:bodyPr>
          <a:lstStyle/>
          <a:p>
            <a:pPr algn="ctr"/>
            <a:r>
              <a:rPr lang="ru-RU" sz="2000" b="1" dirty="0">
                <a:latin typeface="Times New Roman" panose="02020603050405020304" pitchFamily="18" charset="0"/>
                <a:cs typeface="Times New Roman" panose="02020603050405020304" pitchFamily="18" charset="0"/>
              </a:rPr>
              <a:t>Камерный способ </a:t>
            </a:r>
            <a:r>
              <a:rPr lang="ru-RU" sz="2000" b="1" dirty="0" smtClean="0">
                <a:latin typeface="Times New Roman" panose="02020603050405020304" pitchFamily="18" charset="0"/>
                <a:cs typeface="Times New Roman" panose="02020603050405020304" pitchFamily="18" charset="0"/>
              </a:rPr>
              <a:t>заключительной дезинфекции</a:t>
            </a:r>
            <a:endParaRPr lang="ru-RU" sz="2000" b="1"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684210" y="1150070"/>
            <a:ext cx="11137001" cy="4843311"/>
          </a:xfrm>
        </p:spPr>
        <p:txBody>
          <a:bodyPr>
            <a:normAutofit/>
          </a:bodyPr>
          <a:lstStyle/>
          <a:p>
            <a:pPr algn="just"/>
            <a:r>
              <a:rPr lang="ru-RU" sz="2400" dirty="0">
                <a:solidFill>
                  <a:schemeClr val="tx1"/>
                </a:solidFill>
                <a:latin typeface="Times New Roman" panose="02020603050405020304" pitchFamily="18" charset="0"/>
                <a:cs typeface="Times New Roman" panose="02020603050405020304" pitchFamily="18" charset="0"/>
              </a:rPr>
              <a:t>И</a:t>
            </a:r>
            <a:r>
              <a:rPr lang="ru-RU" sz="2400" dirty="0" smtClean="0">
                <a:solidFill>
                  <a:schemeClr val="tx1"/>
                </a:solidFill>
                <a:latin typeface="Times New Roman" panose="02020603050405020304" pitchFamily="18" charset="0"/>
                <a:cs typeface="Times New Roman" panose="02020603050405020304" pitchFamily="18" charset="0"/>
              </a:rPr>
              <a:t>спользуется </a:t>
            </a:r>
            <a:r>
              <a:rPr lang="ru-RU" sz="2400" dirty="0">
                <a:solidFill>
                  <a:schemeClr val="tx1"/>
                </a:solidFill>
                <a:latin typeface="Times New Roman" panose="02020603050405020304" pitchFamily="18" charset="0"/>
                <a:cs typeface="Times New Roman" panose="02020603050405020304" pitchFamily="18" charset="0"/>
              </a:rPr>
              <a:t>при следующих инфекционных заболеваниях: чума, холера, возвратный тиф, эпидемический сыпной тиф, болезнь Бриля, лихорадка Ку (легочная форма), сибирская язва, высоко контагиозные вирусные геморрагические лихорадки, брюшной тиф, паратифы, </a:t>
            </a:r>
            <a:r>
              <a:rPr lang="ru-RU" sz="2400" b="1" dirty="0">
                <a:solidFill>
                  <a:schemeClr val="tx1"/>
                </a:solidFill>
                <a:latin typeface="Times New Roman" panose="02020603050405020304" pitchFamily="18" charset="0"/>
                <a:cs typeface="Times New Roman" panose="02020603050405020304" pitchFamily="18" charset="0"/>
              </a:rPr>
              <a:t>туберкулез</a:t>
            </a:r>
            <a:r>
              <a:rPr lang="ru-RU" sz="2400" dirty="0">
                <a:solidFill>
                  <a:schemeClr val="tx1"/>
                </a:solidFill>
                <a:latin typeface="Times New Roman" panose="02020603050405020304" pitchFamily="18" charset="0"/>
                <a:cs typeface="Times New Roman" panose="02020603050405020304" pitchFamily="18" charset="0"/>
              </a:rPr>
              <a:t>, проказа, дифтерия, </a:t>
            </a:r>
            <a:r>
              <a:rPr lang="ru-RU" sz="2400" b="1" dirty="0">
                <a:solidFill>
                  <a:schemeClr val="tx1"/>
                </a:solidFill>
                <a:latin typeface="Times New Roman" panose="02020603050405020304" pitchFamily="18" charset="0"/>
                <a:cs typeface="Times New Roman" panose="02020603050405020304" pitchFamily="18" charset="0"/>
              </a:rPr>
              <a:t>грибковые заболевания волос, кожи и ногтей (микроспория, трихофития, руброфития, фавус), чесотка.</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5184" y="3463854"/>
            <a:ext cx="2824113" cy="3048000"/>
          </a:xfrm>
          <a:prstGeom prst="rect">
            <a:avLst/>
          </a:prstGeom>
        </p:spPr>
      </p:pic>
    </p:spTree>
    <p:extLst>
      <p:ext uri="{BB962C8B-B14F-4D97-AF65-F5344CB8AC3E}">
        <p14:creationId xmlns:p14="http://schemas.microsoft.com/office/powerpoint/2010/main" val="1030448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817" y="131975"/>
            <a:ext cx="11783506" cy="1583703"/>
          </a:xfrm>
        </p:spPr>
        <p:txBody>
          <a:bodyPr>
            <a:normAutofit fontScale="90000"/>
          </a:bodyPr>
          <a:lstStyle/>
          <a:p>
            <a:pPr algn="ctr"/>
            <a:r>
              <a:rPr lang="ru-RU" sz="2200" b="1" dirty="0" smtClean="0">
                <a:latin typeface="Times New Roman" panose="02020603050405020304" pitchFamily="18" charset="0"/>
                <a:cs typeface="Times New Roman" panose="02020603050405020304" pitchFamily="18" charset="0"/>
              </a:rPr>
              <a:t/>
            </a:r>
            <a:br>
              <a:rPr lang="ru-RU" sz="2200" b="1" dirty="0" smtClean="0">
                <a:latin typeface="Times New Roman" panose="02020603050405020304" pitchFamily="18" charset="0"/>
                <a:cs typeface="Times New Roman" panose="02020603050405020304" pitchFamily="18" charset="0"/>
              </a:rPr>
            </a:br>
            <a:r>
              <a:rPr lang="ru-RU" sz="2200" b="1" dirty="0">
                <a:latin typeface="Times New Roman" panose="02020603050405020304" pitchFamily="18" charset="0"/>
                <a:cs typeface="Times New Roman" panose="02020603050405020304" pitchFamily="18" charset="0"/>
              </a:rPr>
              <a:t/>
            </a:r>
            <a:br>
              <a:rPr lang="ru-RU" sz="2200" b="1" dirty="0">
                <a:latin typeface="Times New Roman" panose="02020603050405020304" pitchFamily="18" charset="0"/>
                <a:cs typeface="Times New Roman" panose="02020603050405020304" pitchFamily="18" charset="0"/>
              </a:rPr>
            </a:br>
            <a:r>
              <a:rPr lang="ru-RU" sz="2200" b="1" dirty="0" smtClean="0">
                <a:latin typeface="Times New Roman" panose="02020603050405020304" pitchFamily="18" charset="0"/>
                <a:cs typeface="Times New Roman" panose="02020603050405020304" pitchFamily="18" charset="0"/>
              </a:rPr>
              <a:t/>
            </a:r>
            <a:br>
              <a:rPr lang="ru-RU" sz="2200" b="1" dirty="0" smtClean="0">
                <a:latin typeface="Times New Roman" panose="02020603050405020304" pitchFamily="18" charset="0"/>
                <a:cs typeface="Times New Roman" panose="02020603050405020304" pitchFamily="18" charset="0"/>
              </a:rPr>
            </a:br>
            <a:r>
              <a:rPr lang="ru-RU" sz="2200" b="1" dirty="0" smtClean="0">
                <a:latin typeface="Times New Roman" panose="02020603050405020304" pitchFamily="18" charset="0"/>
                <a:cs typeface="Times New Roman" panose="02020603050405020304" pitchFamily="18" charset="0"/>
              </a:rPr>
              <a:t>Дезинфекционные </a:t>
            </a:r>
            <a:r>
              <a:rPr lang="ru-RU" sz="2200" b="1" dirty="0">
                <a:latin typeface="Times New Roman" panose="02020603050405020304" pitchFamily="18" charset="0"/>
                <a:cs typeface="Times New Roman" panose="02020603050405020304" pitchFamily="18" charset="0"/>
              </a:rPr>
              <a:t>мероприятия в очагах туберкулеза</a:t>
            </a:r>
            <a:br>
              <a:rPr lang="ru-RU" sz="2200" b="1" dirty="0">
                <a:latin typeface="Times New Roman" panose="02020603050405020304" pitchFamily="18" charset="0"/>
                <a:cs typeface="Times New Roman" panose="02020603050405020304" pitchFamily="18" charset="0"/>
              </a:rPr>
            </a:br>
            <a:r>
              <a:rPr lang="ru-RU" dirty="0"/>
              <a:t/>
            </a:r>
            <a:br>
              <a:rPr lang="ru-RU" dirty="0"/>
            </a:br>
            <a:endParaRPr lang="ru-RU" dirty="0"/>
          </a:p>
        </p:txBody>
      </p:sp>
      <p:sp>
        <p:nvSpPr>
          <p:cNvPr id="3" name="Текст 2"/>
          <p:cNvSpPr>
            <a:spLocks noGrp="1"/>
          </p:cNvSpPr>
          <p:nvPr>
            <p:ph type="body" idx="1"/>
          </p:nvPr>
        </p:nvSpPr>
        <p:spPr>
          <a:xfrm>
            <a:off x="684210" y="1018095"/>
            <a:ext cx="11250123" cy="5693789"/>
          </a:xfrm>
        </p:spPr>
        <p:txBody>
          <a:bodyPr/>
          <a:lstStyle/>
          <a:p>
            <a:pPr algn="just"/>
            <a:r>
              <a:rPr lang="ru-RU" sz="2400" dirty="0" smtClean="0">
                <a:solidFill>
                  <a:schemeClr val="tx1"/>
                </a:solidFill>
                <a:latin typeface="Times New Roman" panose="02020603050405020304" pitchFamily="18" charset="0"/>
                <a:cs typeface="Times New Roman" panose="02020603050405020304" pitchFamily="18" charset="0"/>
              </a:rPr>
              <a:t>1. В </a:t>
            </a:r>
            <a:r>
              <a:rPr lang="ru-RU" sz="2400" dirty="0">
                <a:solidFill>
                  <a:schemeClr val="tx1"/>
                </a:solidFill>
                <a:latin typeface="Times New Roman" panose="02020603050405020304" pitchFamily="18" charset="0"/>
                <a:cs typeface="Times New Roman" panose="02020603050405020304" pitchFamily="18" charset="0"/>
              </a:rPr>
              <a:t>организациях воспитания и обучения, отдыха и оздоровления </a:t>
            </a:r>
            <a:r>
              <a:rPr lang="ru-RU" sz="2400" dirty="0" smtClean="0">
                <a:solidFill>
                  <a:schemeClr val="tx1"/>
                </a:solidFill>
                <a:latin typeface="Times New Roman" panose="02020603050405020304" pitchFamily="18" charset="0"/>
                <a:cs typeface="Times New Roman" panose="02020603050405020304" pitchFamily="18" charset="0"/>
              </a:rPr>
              <a:t>детей </a:t>
            </a:r>
            <a:r>
              <a:rPr lang="ru-RU" sz="2400" b="1" dirty="0" smtClean="0">
                <a:solidFill>
                  <a:schemeClr val="tx1"/>
                </a:solidFill>
                <a:latin typeface="Times New Roman" panose="02020603050405020304" pitchFamily="18" charset="0"/>
                <a:cs typeface="Times New Roman" panose="02020603050405020304" pitchFamily="18" charset="0"/>
              </a:rPr>
              <a:t>заключительная </a:t>
            </a:r>
            <a:r>
              <a:rPr lang="ru-RU" sz="2400" b="1" dirty="0">
                <a:solidFill>
                  <a:schemeClr val="tx1"/>
                </a:solidFill>
                <a:latin typeface="Times New Roman" panose="02020603050405020304" pitchFamily="18" charset="0"/>
                <a:cs typeface="Times New Roman" panose="02020603050405020304" pitchFamily="18" charset="0"/>
              </a:rPr>
              <a:t>дезинфекция проводится </a:t>
            </a:r>
            <a:r>
              <a:rPr lang="ru-RU" sz="2400" b="1" dirty="0" smtClean="0">
                <a:solidFill>
                  <a:schemeClr val="tx1"/>
                </a:solidFill>
                <a:latin typeface="Times New Roman" panose="02020603050405020304" pitchFamily="18" charset="0"/>
                <a:cs typeface="Times New Roman" panose="02020603050405020304" pitchFamily="18" charset="0"/>
              </a:rPr>
              <a:t>организациями</a:t>
            </a:r>
            <a:r>
              <a:rPr lang="ru-RU" sz="2400" b="1" dirty="0">
                <a:solidFill>
                  <a:schemeClr val="tx1"/>
                </a:solidFill>
                <a:latin typeface="Times New Roman" panose="02020603050405020304" pitchFamily="18" charset="0"/>
                <a:cs typeface="Times New Roman" panose="02020603050405020304" pitchFamily="18" charset="0"/>
              </a:rPr>
              <a:t>, осуществляющими деятельность по профилю "</a:t>
            </a:r>
            <a:r>
              <a:rPr lang="ru-RU" sz="2400" b="1" dirty="0" err="1">
                <a:solidFill>
                  <a:schemeClr val="tx1"/>
                </a:solidFill>
                <a:latin typeface="Times New Roman" panose="02020603050405020304" pitchFamily="18" charset="0"/>
                <a:cs typeface="Times New Roman" panose="02020603050405020304" pitchFamily="18" charset="0"/>
              </a:rPr>
              <a:t>дезинфектология</a:t>
            </a:r>
            <a:r>
              <a:rPr lang="ru-RU" sz="2400" b="1" dirty="0">
                <a:solidFill>
                  <a:schemeClr val="tx1"/>
                </a:solidFill>
                <a:latin typeface="Times New Roman" panose="02020603050405020304" pitchFamily="18" charset="0"/>
                <a:cs typeface="Times New Roman" panose="02020603050405020304" pitchFamily="18" charset="0"/>
              </a:rPr>
              <a:t>", имеющими лицензию на медицинскую </a:t>
            </a:r>
            <a:r>
              <a:rPr lang="ru-RU" sz="2400" b="1" dirty="0" smtClean="0">
                <a:solidFill>
                  <a:schemeClr val="tx1"/>
                </a:solidFill>
                <a:latin typeface="Times New Roman" panose="02020603050405020304" pitchFamily="18" charset="0"/>
                <a:cs typeface="Times New Roman" panose="02020603050405020304" pitchFamily="18" charset="0"/>
              </a:rPr>
              <a:t>деятельность.</a:t>
            </a:r>
            <a:r>
              <a:rPr lang="ru-RU" sz="2400" dirty="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a:t>
            </a:r>
            <a:r>
              <a:rPr lang="ru-RU" sz="1800" dirty="0" smtClean="0">
                <a:solidFill>
                  <a:schemeClr val="tx1"/>
                </a:solidFill>
                <a:latin typeface="Times New Roman" panose="02020603050405020304" pitchFamily="18" charset="0"/>
                <a:cs typeface="Times New Roman" panose="02020603050405020304" pitchFamily="18" charset="0"/>
              </a:rPr>
              <a:t>п.868 </a:t>
            </a:r>
            <a:r>
              <a:rPr lang="ru-RU" sz="1800" dirty="0">
                <a:solidFill>
                  <a:schemeClr val="tx1"/>
                </a:solidFill>
                <a:latin typeface="Times New Roman" panose="02020603050405020304" pitchFamily="18" charset="0"/>
                <a:cs typeface="Times New Roman" panose="02020603050405020304" pitchFamily="18" charset="0"/>
              </a:rPr>
              <a:t>СанПиН 3.3686-21) </a:t>
            </a:r>
            <a:endParaRPr lang="ru-RU" sz="2400" dirty="0">
              <a:solidFill>
                <a:schemeClr val="tx1"/>
              </a:solidFill>
              <a:latin typeface="Times New Roman" panose="02020603050405020304" pitchFamily="18" charset="0"/>
              <a:cs typeface="Times New Roman" panose="02020603050405020304" pitchFamily="18" charset="0"/>
            </a:endParaRPr>
          </a:p>
          <a:p>
            <a:pPr algn="just"/>
            <a:r>
              <a:rPr lang="ru-RU" sz="2400" dirty="0" smtClean="0">
                <a:solidFill>
                  <a:schemeClr val="tx1"/>
                </a:solidFill>
                <a:latin typeface="Times New Roman" panose="02020603050405020304" pitchFamily="18" charset="0"/>
                <a:cs typeface="Times New Roman" panose="02020603050405020304" pitchFamily="18" charset="0"/>
              </a:rPr>
              <a:t>2. При </a:t>
            </a:r>
            <a:r>
              <a:rPr lang="ru-RU" sz="2400" dirty="0">
                <a:solidFill>
                  <a:schemeClr val="tx1"/>
                </a:solidFill>
                <a:latin typeface="Times New Roman" panose="02020603050405020304" pitchFamily="18" charset="0"/>
                <a:cs typeface="Times New Roman" panose="02020603050405020304" pitchFamily="18" charset="0"/>
              </a:rPr>
              <a:t>проведении заключительной дезинфекции в очаге туберкулеза </a:t>
            </a:r>
            <a:r>
              <a:rPr lang="ru-RU" sz="2400" b="1" dirty="0">
                <a:solidFill>
                  <a:schemeClr val="tx1"/>
                </a:solidFill>
                <a:latin typeface="Times New Roman" panose="02020603050405020304" pitchFamily="18" charset="0"/>
                <a:cs typeface="Times New Roman" panose="02020603050405020304" pitchFamily="18" charset="0"/>
              </a:rPr>
              <a:t>проводится камерная дезинфекция вещей и постельных принадлежностей</a:t>
            </a:r>
            <a:r>
              <a:rPr lang="ru-RU" sz="2400" dirty="0">
                <a:solidFill>
                  <a:schemeClr val="tx1"/>
                </a:solidFill>
                <a:latin typeface="Times New Roman" panose="02020603050405020304" pitchFamily="18" charset="0"/>
                <a:cs typeface="Times New Roman" panose="02020603050405020304" pitchFamily="18" charset="0"/>
              </a:rPr>
              <a:t>. </a:t>
            </a:r>
            <a:endParaRPr lang="ru-RU" sz="2400" dirty="0" smtClean="0">
              <a:solidFill>
                <a:schemeClr val="tx1"/>
              </a:solidFill>
              <a:latin typeface="Times New Roman" panose="02020603050405020304" pitchFamily="18" charset="0"/>
              <a:cs typeface="Times New Roman" panose="02020603050405020304" pitchFamily="18" charset="0"/>
            </a:endParaRPr>
          </a:p>
          <a:p>
            <a:pPr algn="just"/>
            <a:r>
              <a:rPr lang="ru-RU" sz="2400" dirty="0" smtClean="0">
                <a:solidFill>
                  <a:schemeClr val="tx1"/>
                </a:solidFill>
                <a:latin typeface="Times New Roman" panose="02020603050405020304" pitchFamily="18" charset="0"/>
                <a:cs typeface="Times New Roman" panose="02020603050405020304" pitchFamily="18" charset="0"/>
              </a:rPr>
              <a:t>Перед </a:t>
            </a:r>
            <a:r>
              <a:rPr lang="ru-RU" sz="2400" dirty="0">
                <a:solidFill>
                  <a:schemeClr val="tx1"/>
                </a:solidFill>
                <a:latin typeface="Times New Roman" panose="02020603050405020304" pitchFamily="18" charset="0"/>
                <a:cs typeface="Times New Roman" panose="02020603050405020304" pitchFamily="18" charset="0"/>
              </a:rPr>
              <a:t>проведением заключительной дезинфекции, если в очаге есть насекомые, проводятся дезинсекционные мероприятия</a:t>
            </a:r>
            <a:r>
              <a:rPr lang="ru-RU" sz="2400" dirty="0" smtClean="0">
                <a:solidFill>
                  <a:schemeClr val="tx1"/>
                </a:solidFill>
                <a:latin typeface="Times New Roman" panose="02020603050405020304" pitchFamily="18" charset="0"/>
                <a:cs typeface="Times New Roman" panose="02020603050405020304" pitchFamily="18" charset="0"/>
              </a:rPr>
              <a:t>.</a:t>
            </a:r>
            <a:r>
              <a:rPr lang="ru-RU" sz="2400" dirty="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a:t>
            </a:r>
            <a:r>
              <a:rPr lang="ru-RU" sz="1800" dirty="0" smtClean="0">
                <a:solidFill>
                  <a:schemeClr val="tx1"/>
                </a:solidFill>
                <a:latin typeface="Times New Roman" panose="02020603050405020304" pitchFamily="18" charset="0"/>
                <a:cs typeface="Times New Roman" panose="02020603050405020304" pitchFamily="18" charset="0"/>
              </a:rPr>
              <a:t>п.870 </a:t>
            </a:r>
            <a:r>
              <a:rPr lang="ru-RU" sz="1800" dirty="0">
                <a:solidFill>
                  <a:schemeClr val="tx1"/>
                </a:solidFill>
                <a:latin typeface="Times New Roman" panose="02020603050405020304" pitchFamily="18" charset="0"/>
                <a:cs typeface="Times New Roman" panose="02020603050405020304" pitchFamily="18" charset="0"/>
              </a:rPr>
              <a:t>СанПиН 3.3686-21) </a:t>
            </a:r>
            <a:endParaRPr lang="ru-RU" sz="1800" u="sng" dirty="0">
              <a:solidFill>
                <a:schemeClr val="tx1"/>
              </a:solidFill>
              <a:latin typeface="Times New Roman" panose="02020603050405020304" pitchFamily="18" charset="0"/>
              <a:cs typeface="Times New Roman" panose="02020603050405020304" pitchFamily="18" charset="0"/>
            </a:endParaRPr>
          </a:p>
          <a:p>
            <a:pPr algn="just"/>
            <a:endParaRPr lang="ru-RU" sz="2400" dirty="0">
              <a:solidFill>
                <a:schemeClr val="tx1"/>
              </a:solidFill>
              <a:latin typeface="Times New Roman" panose="02020603050405020304" pitchFamily="18" charset="0"/>
              <a:cs typeface="Times New Roman" panose="02020603050405020304" pitchFamily="18" charset="0"/>
            </a:endParaRPr>
          </a:p>
          <a:p>
            <a:pPr algn="just"/>
            <a:r>
              <a:rPr lang="ru-RU" sz="2400" dirty="0" smtClean="0">
                <a:solidFill>
                  <a:schemeClr val="tx1"/>
                </a:solidFill>
                <a:latin typeface="Times New Roman" panose="02020603050405020304" pitchFamily="18" charset="0"/>
                <a:cs typeface="Times New Roman" panose="02020603050405020304" pitchFamily="18" charset="0"/>
              </a:rPr>
              <a:t>                          </a:t>
            </a:r>
            <a:r>
              <a:rPr lang="ru-RU" sz="1600" i="1" dirty="0" smtClean="0">
                <a:solidFill>
                  <a:schemeClr val="tx1"/>
                </a:solidFill>
                <a:latin typeface="Times New Roman" panose="02020603050405020304" pitchFamily="18" charset="0"/>
                <a:cs typeface="Times New Roman" panose="02020603050405020304" pitchFamily="18" charset="0"/>
              </a:rPr>
              <a:t>Вид микобактерий</a:t>
            </a:r>
            <a:endParaRPr lang="ru-RU" sz="1600" i="1" dirty="0">
              <a:solidFill>
                <a:schemeClr val="tx1"/>
              </a:solidFill>
              <a:latin typeface="Times New Roman" panose="02020603050405020304" pitchFamily="18" charset="0"/>
              <a:cs typeface="Times New Roman" panose="02020603050405020304" pitchFamily="18" charset="0"/>
            </a:endParaRPr>
          </a:p>
          <a:p>
            <a:endParaRPr lang="ru-RU" dirty="0"/>
          </a:p>
        </p:txBody>
      </p:sp>
      <p:pic>
        <p:nvPicPr>
          <p:cNvPr id="5" name="Рисунок 4" descr="https://avatars.mds.yandex.net/get-entity_search/1540656/726797052/S600xU_2x"/>
          <p:cNvPicPr/>
          <p:nvPr/>
        </p:nvPicPr>
        <p:blipFill>
          <a:blip r:embed="rId2">
            <a:extLst>
              <a:ext uri="{28A0092B-C50C-407E-A947-70E740481C1C}">
                <a14:useLocalDpi xmlns:a14="http://schemas.microsoft.com/office/drawing/2010/main" val="0"/>
              </a:ext>
            </a:extLst>
          </a:blip>
          <a:srcRect/>
          <a:stretch>
            <a:fillRect/>
          </a:stretch>
        </p:blipFill>
        <p:spPr bwMode="auto">
          <a:xfrm>
            <a:off x="4605098" y="4406199"/>
            <a:ext cx="4501195" cy="2305685"/>
          </a:xfrm>
          <a:prstGeom prst="rect">
            <a:avLst/>
          </a:prstGeom>
          <a:noFill/>
          <a:ln>
            <a:noFill/>
          </a:ln>
        </p:spPr>
      </p:pic>
    </p:spTree>
    <p:extLst>
      <p:ext uri="{BB962C8B-B14F-4D97-AF65-F5344CB8AC3E}">
        <p14:creationId xmlns:p14="http://schemas.microsoft.com/office/powerpoint/2010/main" val="400948263"/>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2673</TotalTime>
  <Words>1435</Words>
  <Application>Microsoft Office PowerPoint</Application>
  <PresentationFormat>Широкоэкранный</PresentationFormat>
  <Paragraphs>89</Paragraphs>
  <Slides>14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14</vt:i4>
      </vt:variant>
    </vt:vector>
  </HeadingPairs>
  <TitlesOfParts>
    <vt:vector size="21" baseType="lpstr">
      <vt:lpstr>Arial</vt:lpstr>
      <vt:lpstr>Calibri</vt:lpstr>
      <vt:lpstr>Century Gothic</vt:lpstr>
      <vt:lpstr>Times New Roman</vt:lpstr>
      <vt:lpstr>Wingdings</vt:lpstr>
      <vt:lpstr>Wingdings 3</vt:lpstr>
      <vt:lpstr>Легкий дым</vt:lpstr>
      <vt:lpstr>                                   </vt:lpstr>
      <vt:lpstr>Нормативные документы </vt:lpstr>
      <vt:lpstr>  </vt:lpstr>
      <vt:lpstr>ОСНОВНЫЕ ТРЕБОВАНИЯ К ОРГАНИЗАЦИИ И КАЧЕСТВУ ЗАКЛЮЧИТЕЛЬНОЙ ДЕЗИНФЕКЦИИ В ЭПИДЕМИЧЕСКИХ ОЧАГАХ </vt:lpstr>
      <vt:lpstr>Презентация PowerPoint</vt:lpstr>
      <vt:lpstr>Алгоритм действий проведения заключительной дезинфекции под руководством работника дезинфекционной организации</vt:lpstr>
      <vt:lpstr>Организации, осуществляющие образовательную деятельность, должны выполнять следующие санитарно-эпидемиологические требования:</vt:lpstr>
      <vt:lpstr>Камерный способ заключительной дезинфекции</vt:lpstr>
      <vt:lpstr>   Дезинфекционные мероприятия в очагах туберкулеза  </vt:lpstr>
      <vt:lpstr>Заключительная дезинфекция в очагах дерматомикозов (микроспория, трихофития, руброфития, фавус)</vt:lpstr>
      <vt:lpstr>Требования к мероприятиям по заключительной дезинсекции при заболеваниях, вызванных членистоногими - Педикулез, чесотка </vt:lpstr>
      <vt:lpstr>Заключительная дезинфекция в очагах острой кишечной инфекции </vt:lpstr>
      <vt:lpstr>Контакты :</vt:lpstr>
      <vt:lpstr>  Спасибо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Клещи.  Инфекции передающиеся клещами. </dc:title>
  <dc:creator>Хусаинов Рашид Эдуардович</dc:creator>
  <cp:lastModifiedBy>Гордеева Ирина Ивановна</cp:lastModifiedBy>
  <cp:revision>259</cp:revision>
  <cp:lastPrinted>2024-07-24T10:19:21Z</cp:lastPrinted>
  <dcterms:created xsi:type="dcterms:W3CDTF">2023-03-13T03:05:15Z</dcterms:created>
  <dcterms:modified xsi:type="dcterms:W3CDTF">2024-08-28T07:58:18Z</dcterms:modified>
</cp:coreProperties>
</file>