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995" r:id="rId2"/>
    <p:sldId id="996" r:id="rId3"/>
    <p:sldId id="997" r:id="rId4"/>
    <p:sldId id="998" r:id="rId5"/>
    <p:sldId id="962" r:id="rId6"/>
    <p:sldId id="999" r:id="rId7"/>
  </p:sldIdLst>
  <p:sldSz cx="9906000" cy="6858000" type="A4"/>
  <p:notesSz cx="9748838" cy="68548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58">
          <p15:clr>
            <a:srgbClr val="A4A3A4"/>
          </p15:clr>
        </p15:guide>
        <p15:guide id="2" pos="30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3300"/>
    <a:srgbClr val="BFFAA8"/>
    <a:srgbClr val="FF99FF"/>
    <a:srgbClr val="33CCCC"/>
    <a:srgbClr val="990000"/>
    <a:srgbClr val="FF66FF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70" autoAdjust="0"/>
    <p:restoredTop sz="94681" autoAdjust="0"/>
  </p:normalViewPr>
  <p:slideViewPr>
    <p:cSldViewPr>
      <p:cViewPr varScale="1">
        <p:scale>
          <a:sx n="109" d="100"/>
          <a:sy n="109" d="100"/>
        </p:scale>
        <p:origin x="948" y="126"/>
      </p:cViewPr>
      <p:guideLst>
        <p:guide orient="horz" pos="2304"/>
        <p:guide pos="3016"/>
      </p:guideLst>
    </p:cSldViewPr>
  </p:slideViewPr>
  <p:outlineViewPr>
    <p:cViewPr>
      <p:scale>
        <a:sx n="25" d="100"/>
        <a:sy n="25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570" y="-78"/>
      </p:cViewPr>
      <p:guideLst>
        <p:guide orient="horz" pos="2158"/>
        <p:guide pos="30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46425" y="601663"/>
            <a:ext cx="3463925" cy="2397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00163" y="3260725"/>
            <a:ext cx="7148512" cy="2700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Click to edit Master notes styles</a:t>
            </a:r>
          </a:p>
          <a:p>
            <a:pPr lvl="1"/>
            <a:r>
              <a:rPr lang="ru-RU" altLang="ru-RU" noProof="0" smtClean="0"/>
              <a:t>Second Level</a:t>
            </a:r>
          </a:p>
          <a:p>
            <a:pPr lvl="2"/>
            <a:r>
              <a:rPr lang="ru-RU" altLang="ru-RU" noProof="0" smtClean="0"/>
              <a:t>Third Level</a:t>
            </a:r>
          </a:p>
          <a:p>
            <a:pPr lvl="3"/>
            <a:r>
              <a:rPr lang="ru-RU" altLang="ru-RU" noProof="0" smtClean="0"/>
              <a:t>Fourth Level</a:t>
            </a:r>
          </a:p>
          <a:p>
            <a:pPr lvl="4"/>
            <a:r>
              <a:rPr lang="ru-RU" altLang="ru-RU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8601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86020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A031504-2AAF-4E25-A222-B1FD81108BB7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03427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03428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501B06D-C6F8-44F4-8821-FAE8DC49E901}" type="slidenum">
              <a:rPr lang="ru-RU" altLang="ru-RU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3887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03427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03428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501B06D-C6F8-44F4-8821-FAE8DC49E901}" type="slidenum">
              <a:rPr lang="ru-RU" altLang="ru-RU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5210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017838" y="514350"/>
            <a:ext cx="3713162" cy="2570163"/>
          </a:xfrm>
          <a:ln/>
        </p:spPr>
      </p:sp>
      <p:sp>
        <p:nvSpPr>
          <p:cNvPr id="1218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cs typeface="Arial" panose="020B0604020202020204" pitchFamily="34" charset="0"/>
            </a:endParaRPr>
          </a:p>
        </p:txBody>
      </p:sp>
      <p:sp>
        <p:nvSpPr>
          <p:cNvPr id="121860" name="Номер слайда 3"/>
          <p:cNvSpPr txBox="1">
            <a:spLocks noGrp="1"/>
          </p:cNvSpPr>
          <p:nvPr/>
        </p:nvSpPr>
        <p:spPr bwMode="auto">
          <a:xfrm>
            <a:off x="5521325" y="6510338"/>
            <a:ext cx="422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96099BF-8521-44F1-9CAB-34188D5F1E42}" type="slidenum">
              <a:rPr lang="ru-RU" altLang="ru-RU"/>
              <a:pPr/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49DC1-26B6-4394-9EC5-5D577A635F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444767"/>
      </p:ext>
    </p:extLst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742950" y="609600"/>
            <a:ext cx="84201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4A975-62A7-4F3F-85BD-BF314D4217C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68464346"/>
      </p:ext>
    </p:extLst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7D677-3760-447C-A456-3BFFE4548DA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5246123"/>
      </p:ext>
    </p:extLst>
  </p:cSld>
  <p:clrMapOvr>
    <a:masterClrMapping/>
  </p:clrMapOvr>
  <p:transition spd="slow">
    <p:spli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EF136-9B35-42E8-9E0F-0062F8295F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4794730"/>
      </p:ext>
    </p:extLst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BD6D6-1573-4F4F-A641-961F10767E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680568"/>
      </p:ext>
    </p:extLst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41153-C8E4-4209-82D5-B5813EED0E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2516546"/>
      </p:ext>
    </p:extLst>
  </p:cSld>
  <p:clrMapOvr>
    <a:masterClrMapping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7DCE1-EE8B-41C0-8F53-F46EBD2D11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4137922"/>
      </p:ext>
    </p:extLst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69FFD-1A85-4D35-8E78-29A4B3FDA4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0726025"/>
      </p:ext>
    </p:extLst>
  </p:cSld>
  <p:clrMapOvr>
    <a:masterClrMapping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69124-CC64-4BEA-AAD1-B7B6B1ACCD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8692386"/>
      </p:ext>
    </p:extLst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B1C1A-F64F-4B53-94CB-8323D8757B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4909674"/>
      </p:ext>
    </p:extLst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31702C-55D3-4CC4-A546-279D058048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7985051"/>
      </p:ext>
    </p:extLst>
  </p:cSld>
  <p:clrMapOvr>
    <a:masterClrMapping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02309-A981-4A44-8C8D-4092DADEBB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7434136"/>
      </p:ext>
    </p:extLst>
  </p:cSld>
  <p:clrMapOvr>
    <a:masterClrMapping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56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6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63" tIns="51581" rIns="103163" bIns="51581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C658AF49-79FE-48C2-897A-8DA644783B7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2" r:id="rId1"/>
    <p:sldLayoutId id="2147484493" r:id="rId2"/>
    <p:sldLayoutId id="2147484494" r:id="rId3"/>
    <p:sldLayoutId id="2147484495" r:id="rId4"/>
    <p:sldLayoutId id="2147484496" r:id="rId5"/>
    <p:sldLayoutId id="2147484497" r:id="rId6"/>
    <p:sldLayoutId id="2147484498" r:id="rId7"/>
    <p:sldLayoutId id="2147484499" r:id="rId8"/>
    <p:sldLayoutId id="2147484500" r:id="rId9"/>
    <p:sldLayoutId id="2147484501" r:id="rId10"/>
    <p:sldLayoutId id="2147484502" r:id="rId11"/>
    <p:sldLayoutId id="2147484503" r:id="rId12"/>
  </p:sldLayoutIdLst>
  <p:transition spd="slow">
    <p:cut/>
  </p:transition>
  <p:txStyles>
    <p:titleStyle>
      <a:lvl1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2pPr>
      <a:lvl3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3pPr>
      <a:lvl4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4pPr>
      <a:lvl5pPr algn="ctr" defTabSz="10302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5pPr>
      <a:lvl6pPr marL="4572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6pPr>
      <a:lvl7pPr marL="9144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7pPr>
      <a:lvl8pPr marL="13716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8pPr>
      <a:lvl9pPr marL="1828800" algn="ctr" defTabSz="10318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9pPr>
    </p:titleStyle>
    <p:bodyStyle>
      <a:lvl1pPr marL="385763" indent="-385763" algn="l" defTabSz="1030288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36613" indent="-322263" algn="l" defTabSz="1030288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287463" indent="-255588" algn="l" defTabSz="1030288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804988" indent="-255588" algn="l" defTabSz="103028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319338" indent="-255588" algn="l" defTabSz="103028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7781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353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6925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49725" indent="-257175" algn="l" defTabSz="1031875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82" y="-10301"/>
            <a:ext cx="9920881" cy="6868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16496" y="2204864"/>
            <a:ext cx="9072563" cy="4104282"/>
          </a:xfrm>
        </p:spPr>
        <p:txBody>
          <a:bodyPr/>
          <a:lstStyle/>
          <a:p>
            <a:pPr eaLnBrk="1" hangingPunct="1"/>
            <a:r>
              <a:rPr lang="ru-RU" altLang="ru-RU" sz="3600" b="1" kern="1200" cap="all" dirty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Организация и проведение мероприятий по обеспечению антитеррористической защиты объектов (территорий) образования</a:t>
            </a:r>
            <a:endParaRPr lang="ru-RU" altLang="ru-RU" sz="3200" b="1" dirty="0" smtClean="0">
              <a:solidFill>
                <a:srgbClr val="FFFF00"/>
              </a:solidFill>
              <a:latin typeface="Liberation Serif" panose="02020603050405020304" pitchFamily="18" charset="0"/>
            </a:endParaRPr>
          </a:p>
        </p:txBody>
      </p:sp>
      <p:pic>
        <p:nvPicPr>
          <p:cNvPr id="5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315913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906000" cy="1268413"/>
          </a:xfrm>
          <a:prstGeom prst="rect">
            <a:avLst/>
          </a:prstGeom>
          <a:solidFill>
            <a:schemeClr val="accent2"/>
          </a:solidFill>
          <a:ln w="15875" cap="flat" cmpd="sng" algn="ctr">
            <a:noFill/>
            <a:prstDash val="solid"/>
            <a:headEnd/>
            <a:tailEnd/>
          </a:ln>
          <a:effectLst>
            <a:outerShdw blurRad="38100" dist="38100" dir="5400000" rotWithShape="0">
              <a:srgbClr val="000000">
                <a:alpha val="35000"/>
              </a:srgbClr>
            </a:outerShdw>
          </a:effectLst>
        </p:spPr>
        <p:txBody>
          <a:bodyPr lIns="103135" tIns="0" rIns="103135" bIns="51568" anchor="ctr"/>
          <a:lstStyle/>
          <a:p>
            <a:pPr algn="ctr">
              <a:defRPr/>
            </a:pPr>
            <a:r>
              <a:rPr lang="ru-RU" altLang="ru-RU" sz="2800" b="1" dirty="0" smtClean="0">
                <a:solidFill>
                  <a:srgbClr val="FFFF00"/>
                </a:solidFill>
                <a:latin typeface="Liberation Serif" pitchFamily="18" charset="0"/>
              </a:rPr>
              <a:t>Правовые акты, методические документы по обеспечению антитеррористической защищенности объектов образования</a:t>
            </a:r>
            <a:endParaRPr lang="ru-RU" altLang="ru-RU" sz="2300" b="1" dirty="0"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/>
          <p:cNvSpPr>
            <a:spLocks noChangeArrowheads="1"/>
          </p:cNvSpPr>
          <p:nvPr/>
        </p:nvSpPr>
        <p:spPr bwMode="auto">
          <a:xfrm>
            <a:off x="344487" y="1340768"/>
            <a:ext cx="9210675" cy="1296987"/>
          </a:xfrm>
          <a:prstGeom prst="roundRect">
            <a:avLst>
              <a:gd name="adj" fmla="val 16667"/>
            </a:avLst>
          </a:prstGeom>
          <a:solidFill>
            <a:srgbClr val="66FFFF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>
            <a:lvl1pPr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630238" indent="-322263" eaLnBrk="0" hangingPunct="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287463" indent="-255588" eaLnBrk="0" hangingPunct="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Times New Roman" pitchFamily="18" charset="0"/>
              </a:defRPr>
            </a:lvl3pPr>
            <a:lvl4pPr marL="1804988" indent="-255588" eaLnBrk="0" hangingPunct="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319338" indent="-255588" eaLnBrk="0" hangingPunct="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7765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32337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6909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4148138" indent="-255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600" b="1" dirty="0" smtClean="0">
                <a:latin typeface="Liberation Serif" panose="02020603050405020304" pitchFamily="18" charset="0"/>
              </a:rPr>
              <a:t>Постановление Правительства </a:t>
            </a:r>
            <a:r>
              <a:rPr lang="ru-RU" altLang="ru-RU" sz="1600" b="1" dirty="0">
                <a:latin typeface="Liberation Serif" panose="02020603050405020304" pitchFamily="18" charset="0"/>
              </a:rPr>
              <a:t>Российской Федерации от 2 августа 2019 года № 1006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600" b="1" dirty="0" smtClean="0">
                <a:latin typeface="Liberation Serif" panose="02020603050405020304" pitchFamily="18" charset="0"/>
              </a:rPr>
              <a:t>«</a:t>
            </a:r>
            <a:r>
              <a:rPr lang="ru-RU" altLang="ru-RU" sz="1600" b="1" dirty="0">
                <a:latin typeface="Liberation Serif" panose="02020603050405020304" pitchFamily="18" charset="0"/>
              </a:rPr>
              <a:t>Об утверждении требований к антитеррористической защищенности объектов (территорий) Министерства Просвещения Российской Федерации и объектов (территорий), относящихся к сфере деятельности министерства просвещения российской федерации, и формы паспорта безопасности этих объектов (территорий)»</a:t>
            </a:r>
            <a:endParaRPr lang="ru-RU" altLang="ru-RU" sz="1600" b="1" dirty="0" smtClean="0">
              <a:latin typeface="Liberation Serif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>
            <a:spLocks noChangeArrowheads="1"/>
          </p:cNvSpPr>
          <p:nvPr/>
        </p:nvSpPr>
        <p:spPr bwMode="auto">
          <a:xfrm>
            <a:off x="344488" y="2708920"/>
            <a:ext cx="9210676" cy="13684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altLang="ru-RU" sz="1600" b="1" dirty="0" smtClean="0">
                <a:latin typeface="Liberation Serif" panose="02020603050405020304" pitchFamily="18" charset="0"/>
              </a:rPr>
              <a:t>Методические </a:t>
            </a:r>
            <a:r>
              <a:rPr lang="ru-RU" altLang="ru-RU" sz="1600" b="1" dirty="0">
                <a:latin typeface="Liberation Serif" panose="02020603050405020304" pitchFamily="18" charset="0"/>
              </a:rPr>
              <a:t>рекомендации «Организация деятельности по обеспечению антитеррористической защищенности объектов (территорий) Министерства просвещения Российской Федерации и объектов (территорий), относящихся к сфере деятельности Министерства просвещения Российской Федерации»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письмо Министерства Просвещения Российской Федерации от 24.02.2021 № 12-286</a:t>
            </a:r>
            <a:r>
              <a:rPr lang="ru-RU" altLang="ru-RU" sz="1600" b="1" dirty="0">
                <a:latin typeface="Liberation Serif" panose="02020603050405020304" pitchFamily="18" charset="0"/>
              </a:rPr>
              <a:t>.</a:t>
            </a:r>
            <a:endParaRPr lang="ru-RU" altLang="ru-RU" sz="1600" b="1" i="1" dirty="0">
              <a:latin typeface="Liberation Serif" pitchFamily="18" charset="0"/>
            </a:endParaRPr>
          </a:p>
        </p:txBody>
      </p:sp>
      <p:sp>
        <p:nvSpPr>
          <p:cNvPr id="13" name="Скругленный прямоугольник 12"/>
          <p:cNvSpPr>
            <a:spLocks noChangeArrowheads="1"/>
          </p:cNvSpPr>
          <p:nvPr/>
        </p:nvSpPr>
        <p:spPr bwMode="auto">
          <a:xfrm>
            <a:off x="344488" y="4149080"/>
            <a:ext cx="9210674" cy="1008112"/>
          </a:xfrm>
          <a:prstGeom prst="roundRect">
            <a:avLst>
              <a:gd name="adj" fmla="val 16667"/>
            </a:avLst>
          </a:prstGeom>
          <a:solidFill>
            <a:srgbClr val="D1FAA8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600" b="1" dirty="0">
                <a:latin typeface="Liberation Serif" panose="02020603050405020304" pitchFamily="18" charset="0"/>
              </a:rPr>
              <a:t>Типовая модель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«Действий </a:t>
            </a:r>
            <a:r>
              <a:rPr lang="ru-RU" altLang="ru-RU" sz="1600" b="1" dirty="0">
                <a:latin typeface="Liberation Serif" panose="02020603050405020304" pitchFamily="18" charset="0"/>
              </a:rPr>
              <a:t>нарушителя, совершающего на объекте образования преступление террористической направленности в формах вооруженного нападения, размещения взрывного устройства, захвата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заложников» письмо </a:t>
            </a:r>
            <a:r>
              <a:rPr lang="ru-RU" altLang="ru-RU" sz="1600" b="1" dirty="0">
                <a:latin typeface="Liberation Serif" panose="02020603050405020304" pitchFamily="18" charset="0"/>
              </a:rPr>
              <a:t>Министерства Просвещения Российской Федерации от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01.07.2022 № АК-863/1</a:t>
            </a:r>
            <a:endParaRPr lang="ru-RU" altLang="ru-RU" sz="1600" b="1" dirty="0">
              <a:latin typeface="Liberation Serif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>
            <a:spLocks noChangeArrowheads="1"/>
          </p:cNvSpPr>
          <p:nvPr/>
        </p:nvSpPr>
        <p:spPr bwMode="auto">
          <a:xfrm>
            <a:off x="344487" y="5229200"/>
            <a:ext cx="9210674" cy="1512168"/>
          </a:xfrm>
          <a:prstGeom prst="roundRect">
            <a:avLst>
              <a:gd name="adj" fmla="val 16667"/>
            </a:avLst>
          </a:prstGeom>
          <a:solidFill>
            <a:srgbClr val="D1FAA8"/>
          </a:solidFill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55315" tIns="155315" rIns="155315" bIns="155315" anchor="ctr"/>
          <a:lstStyle/>
          <a:p>
            <a:pPr algn="just">
              <a:defRPr/>
            </a:pPr>
            <a:r>
              <a:rPr lang="ru-RU" altLang="ru-RU" sz="1600" b="1" dirty="0">
                <a:latin typeface="Liberation Serif" panose="02020603050405020304" pitchFamily="18" charset="0"/>
              </a:rPr>
              <a:t>Алгоритмы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«Действий </a:t>
            </a:r>
            <a:r>
              <a:rPr lang="ru-RU" altLang="ru-RU" sz="1600" b="1" dirty="0">
                <a:latin typeface="Liberation Serif" panose="02020603050405020304" pitchFamily="18" charset="0"/>
              </a:rPr>
              <a:t>персонала образовательной организации, работников частных охранных организаций и обучающихся при совершении (угрозе совершения) преступления в формах вооруженного нападения, размещения взрывного устройства, захвата заложников, а также информационного взаимодействия образовательных организаций с территориальными органами МВД России, </a:t>
            </a:r>
            <a:r>
              <a:rPr lang="ru-RU" altLang="ru-RU" sz="1600" b="1" dirty="0" err="1">
                <a:latin typeface="Liberation Serif" panose="02020603050405020304" pitchFamily="18" charset="0"/>
              </a:rPr>
              <a:t>Росгвардии</a:t>
            </a:r>
            <a:r>
              <a:rPr lang="ru-RU" altLang="ru-RU" sz="1600" b="1" dirty="0">
                <a:latin typeface="Liberation Serif" panose="02020603050405020304" pitchFamily="18" charset="0"/>
              </a:rPr>
              <a:t> и ФСБ </a:t>
            </a:r>
            <a:r>
              <a:rPr lang="ru-RU" altLang="ru-RU" sz="1600" b="1" dirty="0" smtClean="0">
                <a:latin typeface="Liberation Serif" panose="02020603050405020304" pitchFamily="18" charset="0"/>
              </a:rPr>
              <a:t>России» </a:t>
            </a:r>
            <a:r>
              <a:rPr lang="ru-RU" altLang="ru-RU" sz="1600" b="1" dirty="0">
                <a:latin typeface="Liberation Serif" panose="02020603050405020304" pitchFamily="18" charset="0"/>
              </a:rPr>
              <a:t>письмо Министерства Просвещения Российской Федерации от 01.07.2022 № АК-863/1</a:t>
            </a:r>
            <a:endParaRPr lang="ru-RU" altLang="ru-RU" sz="1600" b="1" i="1" dirty="0">
              <a:latin typeface="Liberation Serif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6456" y="1772816"/>
            <a:ext cx="9793088" cy="1081411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Руководитель организации создает и возглавляет комиссию по обследованию объекта (территории). </a:t>
            </a:r>
          </a:p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состав комиссии кроме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руководителя входят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: работники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организации, являющегося правообладателем объекта (территории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), а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также представители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Управления ФСБ, территориального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органа </a:t>
            </a:r>
            <a:r>
              <a:rPr lang="ru-RU" sz="1600" b="1" dirty="0" err="1">
                <a:solidFill>
                  <a:schemeClr val="tx1"/>
                </a:solidFill>
                <a:latin typeface="Liberation Serif" panose="02020603050405020304" pitchFamily="18" charset="0"/>
              </a:rPr>
              <a:t>Рогвардии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 или подразделения вневедомственной </a:t>
            </a:r>
            <a:r>
              <a:rPr lang="ru-RU" sz="1600" b="1" dirty="0" err="1" smtClean="0">
                <a:solidFill>
                  <a:schemeClr val="tx1"/>
                </a:solidFill>
                <a:latin typeface="Liberation Serif" panose="02020603050405020304" pitchFamily="18" charset="0"/>
              </a:rPr>
              <a:t>Росгвардии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, территориального органа МЧС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456" y="2924944"/>
            <a:ext cx="9793088" cy="1545265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Комиссия в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срок, не превышающий 30 рабочих дней со дня создания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обследует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объект (территорию) </a:t>
            </a:r>
            <a:endParaRPr lang="ru-RU" sz="1600" b="1" dirty="0" smtClean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на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предмет состояния его антитеррористической защищенности, изучает конструктивные и технические характеристики объекта (территории), организацию его функционирования, действующие меры по обеспечению безопасного функционирования объекта (территории), определяет возможные последствия совершения </a:t>
            </a:r>
            <a:r>
              <a:rPr lang="ru-RU" sz="1600" b="1" dirty="0" err="1">
                <a:solidFill>
                  <a:schemeClr val="tx1"/>
                </a:solidFill>
                <a:latin typeface="Liberation Serif" panose="02020603050405020304" pitchFamily="18" charset="0"/>
              </a:rPr>
              <a:t>терракта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, выявляет потенциально опасные участки объекта (территории), и (или) уязвимые места и критические элементы объекта (территории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)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6456" y="5979254"/>
            <a:ext cx="9786325" cy="690105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Результаты работы комиссии оформляются актом обследования и категорирования объекта (территории)</a:t>
            </a:r>
          </a:p>
        </p:txBody>
      </p:sp>
      <p:sp>
        <p:nvSpPr>
          <p:cNvPr id="33798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1547300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КАТЕГОРИРОВАНИЕ</a:t>
            </a:r>
            <a:endParaRPr lang="ru-RU" altLang="ru-RU" sz="2800" b="1" dirty="0">
              <a:solidFill>
                <a:srgbClr val="FFFF00"/>
              </a:solidFill>
              <a:latin typeface="Liberation Serif" panose="02020603050405020304" pitchFamily="18" charset="0"/>
            </a:endParaRPr>
          </a:p>
          <a:p>
            <a:pPr algn="ctr"/>
            <a:r>
              <a:rPr lang="ru-RU" altLang="ru-RU" sz="2800" b="1" dirty="0">
                <a:solidFill>
                  <a:srgbClr val="FFFF00"/>
                </a:solidFill>
                <a:latin typeface="Liberation Serif" panose="02020603050405020304" pitchFamily="18" charset="0"/>
              </a:rPr>
              <a:t>ОБЪЕКТА (ТЕРРИТОРИИ) </a:t>
            </a:r>
            <a:endParaRPr lang="ru-RU" altLang="ru-RU" sz="28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6456" y="4581128"/>
            <a:ext cx="9786325" cy="129614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По итогам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работы Комиссия определяет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категорию объекта (территории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), определяет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перечень необходимых мероприятий по обеспечению антитеррористической защищенности объекта (территории) с учетом категории объекта (территории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) и сроки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осуществления необходимых мероприятий по обеспечению антитеррористической защищенности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объекта,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с учетом объема планируемых работ и планирования финансирования мероприятий на 2 финансовых года, следующих за текущим финансовым годом.</a:t>
            </a:r>
          </a:p>
        </p:txBody>
      </p:sp>
    </p:spTree>
    <p:extLst>
      <p:ext uri="{BB962C8B-B14F-4D97-AF65-F5344CB8AC3E}">
        <p14:creationId xmlns:p14="http://schemas.microsoft.com/office/powerpoint/2010/main" val="11617979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6456" y="980728"/>
            <a:ext cx="9793088" cy="79208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>
            <a:normAutofit fontScale="92500" lnSpcReduction="10000"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Объекты первой категории</a:t>
            </a: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более 1100 человек и которые расположены в населенных пунктах с численностью населения более 10 тыс. человек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456" y="1844824"/>
            <a:ext cx="9793088" cy="1224136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>
            <a:normAutofit fontScale="92500" lnSpcReduction="10000"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Объекты </a:t>
            </a:r>
            <a:r>
              <a:rPr lang="ru-RU" sz="20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второй категории</a:t>
            </a:r>
            <a:endParaRPr lang="ru-RU" sz="20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более 1100 человек и которые расположены в населенных пунктах с численностью населения менее 10 тыс. человек;</a:t>
            </a: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совершения террористического акта на которых прогнозируемое количество пострадавших составляет от 801 до 1100 человек и которые расположены в населенных пунктах с численностью населения более 100 тыс. </a:t>
            </a: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человек</a:t>
            </a:r>
            <a:endParaRPr lang="ru-RU" sz="15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219" y="4797152"/>
            <a:ext cx="9786325" cy="165618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>
            <a:normAutofit fontScale="92500" lnSpcReduction="20000"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Объекты </a:t>
            </a:r>
            <a:r>
              <a:rPr lang="ru-RU" sz="20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четвертой категории</a:t>
            </a: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от 501 до 800 человек и которые расположены в населенных пунктах с численностью населения менее 10 тыс. </a:t>
            </a: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человек</a:t>
            </a:r>
            <a:endParaRPr lang="ru-RU" sz="15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от 100 до 500 человек и которые расположены в населенных пунктах с численностью населения менее 100 тыс. человек;</a:t>
            </a: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менее 100 человек в независимости от численности населения населенного пункта.</a:t>
            </a:r>
          </a:p>
        </p:txBody>
      </p:sp>
      <p:sp>
        <p:nvSpPr>
          <p:cNvPr id="33798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792831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КАТЕГОРИИ ОБЪЕКТОВ </a:t>
            </a:r>
            <a:r>
              <a:rPr lang="ru-RU" altLang="ru-RU" sz="2800" b="1" dirty="0">
                <a:solidFill>
                  <a:srgbClr val="FFFF00"/>
                </a:solidFill>
                <a:latin typeface="Liberation Serif" panose="02020603050405020304" pitchFamily="18" charset="0"/>
              </a:rPr>
              <a:t>(</a:t>
            </a:r>
            <a:r>
              <a:rPr lang="ru-RU" altLang="ru-RU" sz="28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ТЕРРИТОРИЙ)</a:t>
            </a:r>
            <a:endParaRPr lang="ru-RU" altLang="ru-RU" sz="28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7974" y="3140968"/>
            <a:ext cx="9786325" cy="154214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>
            <a:normAutofit fontScale="92500" lnSpcReduction="20000"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Объекты </a:t>
            </a:r>
            <a:r>
              <a:rPr lang="ru-RU" sz="20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третьей категории</a:t>
            </a:r>
            <a:endParaRPr lang="ru-RU" sz="20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от 801 до 1100 человек и которые расположены в населенных пунктах с численностью населения менее 100 тыс. </a:t>
            </a: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человек</a:t>
            </a:r>
            <a:endParaRPr lang="ru-RU" sz="15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от 501 до 800 человек и которые расположены в населенных пунктах с численностью населения более 10 тыс. человек;</a:t>
            </a:r>
          </a:p>
          <a:p>
            <a:pPr algn="ctr">
              <a:defRPr/>
            </a:pPr>
            <a:r>
              <a:rPr lang="ru-RU" sz="15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в </a:t>
            </a:r>
            <a:r>
              <a:rPr lang="ru-RU" sz="15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результате совершения террористического акта на которых прогнозируемое количество пострадавших составляет от 100 до 500 человек и которые расположены в населенных пунктах с численностью населения более 100 тыс. человек;</a:t>
            </a:r>
          </a:p>
        </p:txBody>
      </p:sp>
    </p:spTree>
    <p:extLst>
      <p:ext uri="{BB962C8B-B14F-4D97-AF65-F5344CB8AC3E}">
        <p14:creationId xmlns:p14="http://schemas.microsoft.com/office/powerpoint/2010/main" val="36165741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200472" y="2348880"/>
            <a:ext cx="4752528" cy="439186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Плановые проверки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в целях:</a:t>
            </a: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проверки выполнения на объектах (территориях) требований к их антитеррористической защищенности, а также разработанных в соответствии с ними организационно-распорядительных документов организации, являющейся правообладателем объекта (территорий);</a:t>
            </a: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оценки эффективности использования систем обеспечения антитеррористической защищенности объектов (территорий) и реализации требований к антитеррористической защищенности объектов (территорий);</a:t>
            </a: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выработки и реализации мер по устранению выявленных в ходе проведения проверок антитеррористической защищенности объектов (территорий) недостатков.</a:t>
            </a:r>
          </a:p>
        </p:txBody>
      </p:sp>
      <p:sp>
        <p:nvSpPr>
          <p:cNvPr id="61444" name="AutoShape 2"/>
          <p:cNvSpPr>
            <a:spLocks noChangeArrowheads="1"/>
          </p:cNvSpPr>
          <p:nvPr/>
        </p:nvSpPr>
        <p:spPr bwMode="auto">
          <a:xfrm>
            <a:off x="488950" y="115889"/>
            <a:ext cx="8928100" cy="864840"/>
          </a:xfrm>
          <a:prstGeom prst="downArrowCallout">
            <a:avLst>
              <a:gd name="adj1" fmla="val 98984"/>
              <a:gd name="adj2" fmla="val 98960"/>
              <a:gd name="adj3" fmla="val 16667"/>
              <a:gd name="adj4" fmla="val 66667"/>
            </a:avLst>
          </a:prstGeom>
          <a:solidFill>
            <a:schemeClr val="accent2"/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2400" b="1" dirty="0" smtClean="0">
                <a:solidFill>
                  <a:srgbClr val="FFFF00"/>
                </a:solidFill>
                <a:latin typeface="Liberation Serif" panose="02020603050405020304" pitchFamily="18" charset="0"/>
              </a:rPr>
              <a:t>КОНТРОЛЬ ЗА ВЫПОЛНЕНИЕМ ТРЕБОВАНИЙ</a:t>
            </a:r>
            <a:endParaRPr lang="ru-RU" altLang="ru-RU" sz="2400" b="1" dirty="0"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097016" y="2349500"/>
            <a:ext cx="4680519" cy="4391868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Плановые проверки в целях</a:t>
            </a:r>
            <a:r>
              <a:rPr lang="ru-RU" sz="20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:</a:t>
            </a:r>
          </a:p>
          <a:p>
            <a:pPr algn="just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–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несоблюдения на объектах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требований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к их антитеррористической защищенности, в том числе при поступлении от граждан жалоб на несоблюдение требований к антитеррористической защищенности объектов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и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(или) бездействие должностных лиц органов (организаций), являющихся правообладателями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объектов, </a:t>
            </a: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в отношении обеспечения антитеррористической защищенности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объектов;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при необходимости актуализации паспорта безопасности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объекта;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just">
              <a:defRPr/>
            </a:pPr>
            <a:r>
              <a:rPr lang="ru-RU" sz="16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– в целях осуществления контроля за устранением недостатков, выявленных в ходе проведения плановых проверок антитеррористической защищенности </a:t>
            </a:r>
            <a:r>
              <a:rPr lang="ru-RU" sz="16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объектов;</a:t>
            </a:r>
            <a:endParaRPr lang="ru-RU" sz="16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35312" y="1156877"/>
            <a:ext cx="6768752" cy="913159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3">
            <a:schemeClr val="dk2">
              <a:hueOff val="0"/>
              <a:satOff val="0"/>
              <a:lumOff val="0"/>
              <a:alphaOff val="0"/>
            </a:schemeClr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55315" tIns="155315" rIns="155315" bIns="155315" anchor="ctr"/>
          <a:lstStyle/>
          <a:p>
            <a:pPr algn="ctr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Орган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местного самоуправления, </a:t>
            </a:r>
            <a:endParaRPr lang="ru-RU" sz="1800" b="1" dirty="0" smtClean="0">
              <a:solidFill>
                <a:schemeClr val="tx1"/>
              </a:solidFill>
              <a:latin typeface="Liberation Serif" panose="02020603050405020304" pitchFamily="18" charset="0"/>
            </a:endParaRPr>
          </a:p>
          <a:p>
            <a:pPr algn="ctr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осуществляющий </a:t>
            </a:r>
            <a:r>
              <a:rPr lang="ru-RU" sz="1800" b="1" dirty="0">
                <a:solidFill>
                  <a:schemeClr val="tx1"/>
                </a:solidFill>
                <a:latin typeface="Liberation Serif" panose="02020603050405020304" pitchFamily="18" charset="0"/>
              </a:rPr>
              <a:t>управление в сфере </a:t>
            </a:r>
            <a:r>
              <a:rPr lang="ru-RU" sz="1800" b="1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образования, проводят</a:t>
            </a:r>
            <a:endParaRPr lang="ru-RU" sz="1800" b="1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8" descr="f4eed8336c7df11a7aa5e9f53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4" y="9121"/>
            <a:ext cx="9892825" cy="6848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16496" y="2348880"/>
            <a:ext cx="9072563" cy="4104282"/>
          </a:xfrm>
        </p:spPr>
        <p:txBody>
          <a:bodyPr/>
          <a:lstStyle/>
          <a:p>
            <a:pPr eaLnBrk="1" hangingPunct="1"/>
            <a:r>
              <a:rPr lang="ru-RU" altLang="ru-RU" sz="3600" b="1" kern="1200" cap="all" dirty="0">
                <a:solidFill>
                  <a:srgbClr val="FFFF00"/>
                </a:solidFill>
                <a:effectLst>
                  <a:reflection blurRad="12700" stA="48000" endA="300" endPos="55000" dir="5400000" sy="-90000" algn="bl" rotWithShape="0"/>
                </a:effectLst>
                <a:latin typeface="Liberation Serif" panose="02020603050405020304" pitchFamily="18" charset="0"/>
              </a:rPr>
              <a:t>Организация и проведение мероприятий по обеспечению антитеррористической защиты объектов (территорий) образования</a:t>
            </a:r>
            <a:endParaRPr lang="ru-RU" altLang="ru-RU" sz="3200" b="1" dirty="0" smtClean="0">
              <a:solidFill>
                <a:srgbClr val="FFFF00"/>
              </a:solidFill>
              <a:latin typeface="Liberation Serif" panose="02020603050405020304" pitchFamily="18" charset="0"/>
            </a:endParaRPr>
          </a:p>
        </p:txBody>
      </p:sp>
      <p:pic>
        <p:nvPicPr>
          <p:cNvPr id="5" name="Picture 37" descr="Coat_of_Arms_of_Sverdlovsk_oblast_(200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315913"/>
            <a:ext cx="3275013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82221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ыступление М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ыступление МС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31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Выступление МС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ыступление МС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тупление МС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6792</TotalTime>
  <Pages>14</Pages>
  <Words>869</Words>
  <Application>Microsoft Office PowerPoint</Application>
  <PresentationFormat>Лист A4 (210x297 мм)</PresentationFormat>
  <Paragraphs>45</Paragraphs>
  <Slides>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Liberation Serif</vt:lpstr>
      <vt:lpstr>Times New Roman</vt:lpstr>
      <vt:lpstr>Выступление МС</vt:lpstr>
      <vt:lpstr>Организация и проведение мероприятий по обеспечению антитеррористической защиты объектов (территорий) образования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Организация и проведение мероприятий по обеспечению антитеррористической защиты объектов (территорий) образования</vt:lpstr>
    </vt:vector>
  </TitlesOfParts>
  <Company>АФПС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Байрамов</dc:creator>
  <cp:lastModifiedBy>Румянцев Андрей Александрович</cp:lastModifiedBy>
  <cp:revision>705</cp:revision>
  <cp:lastPrinted>2001-06-18T10:16:52Z</cp:lastPrinted>
  <dcterms:created xsi:type="dcterms:W3CDTF">2002-04-07T09:06:54Z</dcterms:created>
  <dcterms:modified xsi:type="dcterms:W3CDTF">2022-10-21T07:10:27Z</dcterms:modified>
</cp:coreProperties>
</file>