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95" r:id="rId2"/>
    <p:sldId id="996" r:id="rId3"/>
    <p:sldId id="997" r:id="rId4"/>
    <p:sldId id="998" r:id="rId5"/>
    <p:sldId id="962" r:id="rId6"/>
    <p:sldId id="999" r:id="rId7"/>
  </p:sldIdLst>
  <p:sldSz cx="9906000" cy="6858000" type="A4"/>
  <p:notesSz cx="9748838" cy="6854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8">
          <p15:clr>
            <a:srgbClr val="A4A3A4"/>
          </p15:clr>
        </p15:guide>
        <p15:guide id="2" pos="30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BFFAA8"/>
    <a:srgbClr val="FF99FF"/>
    <a:srgbClr val="33CCCC"/>
    <a:srgbClr val="990000"/>
    <a:srgbClr val="FF66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70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948" y="126"/>
      </p:cViewPr>
      <p:guideLst>
        <p:guide orient="horz" pos="2304"/>
        <p:guide pos="3016"/>
      </p:guideLst>
    </p:cSldViewPr>
  </p:slideViewPr>
  <p:outlineViewPr>
    <p:cViewPr>
      <p:scale>
        <a:sx n="25" d="100"/>
        <a:sy n="25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570" y="-78"/>
      </p:cViewPr>
      <p:guideLst>
        <p:guide orient="horz" pos="2158"/>
        <p:guide pos="30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601663"/>
            <a:ext cx="3463925" cy="239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60725"/>
            <a:ext cx="7148512" cy="2700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Click to edit Master notes styles</a:t>
            </a:r>
          </a:p>
          <a:p>
            <a:pPr lvl="1"/>
            <a:r>
              <a:rPr lang="ru-RU" altLang="ru-RU" noProof="0" smtClean="0"/>
              <a:t>Second Level</a:t>
            </a:r>
          </a:p>
          <a:p>
            <a:pPr lvl="2"/>
            <a:r>
              <a:rPr lang="ru-RU" altLang="ru-RU" noProof="0" smtClean="0"/>
              <a:t>Third Level</a:t>
            </a:r>
          </a:p>
          <a:p>
            <a:pPr lvl="3"/>
            <a:r>
              <a:rPr lang="ru-RU" altLang="ru-RU" noProof="0" smtClean="0"/>
              <a:t>Fourth Level</a:t>
            </a:r>
          </a:p>
          <a:p>
            <a:pPr lvl="4"/>
            <a:r>
              <a:rPr lang="ru-RU" altLang="ru-RU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031504-2AAF-4E25-A222-B1FD81108BB7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388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5210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218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21860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6099BF-8521-44F1-9CAB-34188D5F1E42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49DC1-26B6-4394-9EC5-5D577A635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44767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4A975-62A7-4F3F-85BD-BF314D4217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464346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D677-3760-447C-A456-3BFFE4548D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5246123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EF136-9B35-42E8-9E0F-0062F8295F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794730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BD6D6-1573-4F4F-A641-961F10767E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680568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41153-C8E4-4209-82D5-B5813EED0E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2516546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7DCE1-EE8B-41C0-8F53-F46EBD2D11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37922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9FFD-1A85-4D35-8E78-29A4B3FDA4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0726025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9124-CC64-4BEA-AAD1-B7B6B1ACCD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8692386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1C1A-F64F-4B53-94CB-8323D8757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4909674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1702C-55D3-4CC4-A546-279D058048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7985051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02309-A981-4A44-8C8D-4092DADEBB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7434136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C658AF49-79FE-48C2-897A-8DA644783B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93" r:id="rId2"/>
    <p:sldLayoutId id="2147484494" r:id="rId3"/>
    <p:sldLayoutId id="2147484495" r:id="rId4"/>
    <p:sldLayoutId id="2147484496" r:id="rId5"/>
    <p:sldLayoutId id="2147484497" r:id="rId6"/>
    <p:sldLayoutId id="2147484498" r:id="rId7"/>
    <p:sldLayoutId id="2147484499" r:id="rId8"/>
    <p:sldLayoutId id="2147484500" r:id="rId9"/>
    <p:sldLayoutId id="2147484501" r:id="rId10"/>
    <p:sldLayoutId id="2147484502" r:id="rId11"/>
    <p:sldLayoutId id="2147484503" r:id="rId12"/>
  </p:sldLayoutIdLst>
  <p:transition spd="slow">
    <p:cut/>
  </p:transition>
  <p:txStyles>
    <p:titleStyle>
      <a:lvl1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5763" indent="-385763" algn="l" defTabSz="10302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87463" indent="-255588" algn="l" defTabSz="10302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04988" indent="-255588" algn="l" defTabSz="10302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19338" indent="-255588" algn="l" defTabSz="10302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781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353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925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497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82" y="-10301"/>
            <a:ext cx="9920881" cy="686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16496" y="2204864"/>
            <a:ext cx="9072563" cy="4104282"/>
          </a:xfrm>
        </p:spPr>
        <p:txBody>
          <a:bodyPr/>
          <a:lstStyle/>
          <a:p>
            <a:pPr eaLnBrk="1" hangingPunct="1"/>
            <a:r>
              <a:rPr lang="ru-RU" altLang="ru-RU" sz="36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защиты объектов (территорий) образования</a:t>
            </a:r>
            <a:endParaRPr lang="ru-RU" altLang="ru-RU" sz="3200" b="1" dirty="0" smtClean="0">
              <a:solidFill>
                <a:srgbClr val="FFFF00"/>
              </a:solidFill>
              <a:latin typeface="Liberation Serif" panose="02020603050405020304" pitchFamily="18" charset="0"/>
            </a:endParaRPr>
          </a:p>
        </p:txBody>
      </p:sp>
      <p:pic>
        <p:nvPicPr>
          <p:cNvPr id="5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FFFF00"/>
                </a:solidFill>
                <a:latin typeface="Liberation Serif" pitchFamily="18" charset="0"/>
              </a:rPr>
              <a:t>Правовые акты, методические документы по обеспечению антитеррористической защищенности объектов образования</a:t>
            </a:r>
            <a:endParaRPr lang="ru-RU" altLang="ru-RU" sz="23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344487" y="1340768"/>
            <a:ext cx="9210675" cy="1296987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630238" indent="-322263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287463" indent="-255588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804988" indent="-255588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319338" indent="-255588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7765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2337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6909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41481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Постановление Правительства </a:t>
            </a:r>
            <a:r>
              <a:rPr lang="ru-RU" altLang="ru-RU" sz="1600" b="1" dirty="0">
                <a:latin typeface="Liberation Serif" panose="02020603050405020304" pitchFamily="18" charset="0"/>
              </a:rPr>
              <a:t>Российской Федерации от 2 августа 2019 года № 1006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«</a:t>
            </a:r>
            <a:r>
              <a:rPr lang="ru-RU" altLang="ru-RU" sz="1600" b="1" dirty="0">
                <a:latin typeface="Liberation Serif" panose="02020603050405020304" pitchFamily="18" charset="0"/>
              </a:rPr>
              <a:t>Об утверждении требований к антитеррористической защищенности объектов (территорий) Министерства Просвещения Российской Федерации и объектов (территорий), относящихся к сфере деятельности министерства просвещения российской федерации, и формы паспорта безопасности этих объектов (территорий)»</a:t>
            </a:r>
            <a:endParaRPr lang="ru-RU" altLang="ru-RU" sz="1600" b="1" dirty="0" smtClean="0"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44488" y="2708920"/>
            <a:ext cx="9210676" cy="13684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Методические </a:t>
            </a:r>
            <a:r>
              <a:rPr lang="ru-RU" altLang="ru-RU" sz="1600" b="1" dirty="0">
                <a:latin typeface="Liberation Serif" panose="02020603050405020304" pitchFamily="18" charset="0"/>
              </a:rPr>
              <a:t>рекомендации «Организация деятельности по обеспечению антитеррористической защищенности объектов (территорий) Министерства просвещения Российской Федерации и объектов (территорий), относящихся к сфере деятельности Министерства просвещения Российской Федерации»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письмо Министерства Просвещения Российской Федерации от 24.02.2021 № 12-286</a:t>
            </a:r>
            <a:r>
              <a:rPr lang="ru-RU" altLang="ru-RU" sz="1600" b="1" dirty="0">
                <a:latin typeface="Liberation Serif" panose="02020603050405020304" pitchFamily="18" charset="0"/>
              </a:rPr>
              <a:t>.</a:t>
            </a:r>
            <a:endParaRPr lang="ru-RU" altLang="ru-RU" sz="1600" b="1" i="1" dirty="0">
              <a:latin typeface="Liberation Serif" pitchFamily="18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44488" y="4149080"/>
            <a:ext cx="9210674" cy="1008112"/>
          </a:xfrm>
          <a:prstGeom prst="roundRect">
            <a:avLst>
              <a:gd name="adj" fmla="val 16667"/>
            </a:avLst>
          </a:prstGeom>
          <a:solidFill>
            <a:srgbClr val="D1FAA8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latin typeface="Liberation Serif" panose="02020603050405020304" pitchFamily="18" charset="0"/>
              </a:rPr>
              <a:t>Типовая модель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«Действий </a:t>
            </a:r>
            <a:r>
              <a:rPr lang="ru-RU" altLang="ru-RU" sz="1600" b="1" dirty="0">
                <a:latin typeface="Liberation Serif" panose="02020603050405020304" pitchFamily="18" charset="0"/>
              </a:rPr>
              <a:t>нарушителя, совершающего на объекте образования преступление террористической направленности в формах вооруженного нападения, размещения взрывного устройства, захвата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заложников» письмо </a:t>
            </a:r>
            <a:r>
              <a:rPr lang="ru-RU" altLang="ru-RU" sz="1600" b="1" dirty="0">
                <a:latin typeface="Liberation Serif" panose="02020603050405020304" pitchFamily="18" charset="0"/>
              </a:rPr>
              <a:t>Министерства Просвещения Российской Федерации от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01.07.2022 № АК-863/1</a:t>
            </a:r>
            <a:endParaRPr lang="ru-RU" altLang="ru-RU" sz="1600" b="1" dirty="0">
              <a:latin typeface="Liberation Serif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44487" y="5229200"/>
            <a:ext cx="9210674" cy="1512168"/>
          </a:xfrm>
          <a:prstGeom prst="roundRect">
            <a:avLst>
              <a:gd name="adj" fmla="val 16667"/>
            </a:avLst>
          </a:prstGeom>
          <a:solidFill>
            <a:srgbClr val="D1FAA8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latin typeface="Liberation Serif" panose="02020603050405020304" pitchFamily="18" charset="0"/>
              </a:rPr>
              <a:t>Алгоритмы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«Действий </a:t>
            </a:r>
            <a:r>
              <a:rPr lang="ru-RU" altLang="ru-RU" sz="1600" b="1" dirty="0">
                <a:latin typeface="Liberation Serif" panose="02020603050405020304" pitchFamily="18" charset="0"/>
              </a:rPr>
              <a:t>персонала образовательной организации, работников частных охранных организаций и обучающихся при совершении (угрозе совершения) преступления в формах вооруженного нападения, размещения взрывного устройства, захвата заложников, а также информационного взаимодействия образовательных организаций с территориальными органами МВД России, </a:t>
            </a:r>
            <a:r>
              <a:rPr lang="ru-RU" altLang="ru-RU" sz="1600" b="1" dirty="0" err="1">
                <a:latin typeface="Liberation Serif" panose="02020603050405020304" pitchFamily="18" charset="0"/>
              </a:rPr>
              <a:t>Росгвардии</a:t>
            </a:r>
            <a:r>
              <a:rPr lang="ru-RU" altLang="ru-RU" sz="1600" b="1" dirty="0">
                <a:latin typeface="Liberation Serif" panose="02020603050405020304" pitchFamily="18" charset="0"/>
              </a:rPr>
              <a:t> и ФСБ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России» </a:t>
            </a:r>
            <a:r>
              <a:rPr lang="ru-RU" altLang="ru-RU" sz="1600" b="1" dirty="0">
                <a:latin typeface="Liberation Serif" panose="02020603050405020304" pitchFamily="18" charset="0"/>
              </a:rPr>
              <a:t>письмо Министерства Просвещения Российской Федерации от 01.07.2022 № АК-863/1</a:t>
            </a:r>
            <a:endParaRPr lang="ru-RU" altLang="ru-RU" sz="1600" b="1" i="1" dirty="0">
              <a:latin typeface="Liberation Serif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1772816"/>
            <a:ext cx="9793088" cy="108141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Руководитель организации создает и возглавляет комиссию по обследованию объекта (территории).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состав комиссии кроме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руководителя входят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: работники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организации, являющегося правообладателем объекта 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), 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также представители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Управления ФСБ, территориального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органа </a:t>
            </a:r>
            <a:r>
              <a:rPr lang="ru-RU" sz="1600" b="1" dirty="0" err="1">
                <a:solidFill>
                  <a:schemeClr val="tx1"/>
                </a:solidFill>
                <a:latin typeface="Liberation Serif" panose="02020603050405020304" pitchFamily="18" charset="0"/>
              </a:rPr>
              <a:t>Рогвардии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или подразделения вневедомственной </a:t>
            </a:r>
            <a:r>
              <a:rPr lang="ru-RU" sz="1600" b="1" dirty="0" err="1" smtClean="0">
                <a:solidFill>
                  <a:schemeClr val="tx1"/>
                </a:solidFill>
                <a:latin typeface="Liberation Serif" panose="02020603050405020304" pitchFamily="18" charset="0"/>
              </a:rPr>
              <a:t>Росгвардии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, территориального органа МЧС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2924944"/>
            <a:ext cx="9793088" cy="154526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Комиссия в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срок, не превышающий 30 рабочих дней со дня создания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обследует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 (территорию) </a:t>
            </a:r>
            <a:endParaRPr lang="ru-RU" sz="16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на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предмет состояния его антитеррористической защищенности, изучает конструктивные и технические характеристики объекта (территории), организацию его функционирования, действующие меры по обеспечению безопасного функционирования объекта (территории), определяет возможные последствия совершения </a:t>
            </a:r>
            <a:r>
              <a:rPr lang="ru-RU" sz="1600" b="1" dirty="0" err="1">
                <a:solidFill>
                  <a:schemeClr val="tx1"/>
                </a:solidFill>
                <a:latin typeface="Liberation Serif" panose="02020603050405020304" pitchFamily="18" charset="0"/>
              </a:rPr>
              <a:t>терракта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, выявляет потенциально опасные участки объекта (территории), и (или) уязвимые места и критические элементы объекта 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456" y="5979254"/>
            <a:ext cx="9786325" cy="69010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Результаты работы комиссии оформляются актом обследования и категорирования объекта (территории)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154730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КАТЕГОРИРОВАНИЕ</a:t>
            </a:r>
            <a:endParaRPr lang="ru-RU" altLang="ru-RU" sz="2800" b="1" dirty="0">
              <a:solidFill>
                <a:srgbClr val="FFFF00"/>
              </a:solidFill>
              <a:latin typeface="Liberation Serif" panose="02020603050405020304" pitchFamily="18" charset="0"/>
            </a:endParaRPr>
          </a:p>
          <a:p>
            <a:pPr algn="ctr"/>
            <a:r>
              <a:rPr lang="ru-RU" altLang="ru-RU" sz="2800" b="1" dirty="0">
                <a:solidFill>
                  <a:srgbClr val="FFFF00"/>
                </a:solidFill>
                <a:latin typeface="Liberation Serif" panose="02020603050405020304" pitchFamily="18" charset="0"/>
              </a:rPr>
              <a:t>ОБЪЕКТА (ТЕРРИТОРИИ) 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56" y="4581128"/>
            <a:ext cx="9786325" cy="129614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 итогам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работы Комиссия определяет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категорию объекта 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), определяет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перечень необходимых мероприятий по обеспечению антитеррористической защищенности объекта (территории) с учетом категории объекта 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 и сроки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осуществления необходимых мероприятий по обеспечению антитеррористической защищенности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объекта,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 учетом объема планируемых работ и планирования финансирования мероприятий на 2 финансовых года, следующих за текущим финансовым годом.</a:t>
            </a:r>
          </a:p>
        </p:txBody>
      </p:sp>
    </p:spTree>
    <p:extLst>
      <p:ext uri="{BB962C8B-B14F-4D97-AF65-F5344CB8AC3E}">
        <p14:creationId xmlns:p14="http://schemas.microsoft.com/office/powerpoint/2010/main" val="1161797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980728"/>
            <a:ext cx="9793088" cy="79208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10000"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первой категории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более 1100 человек и которые расположены в населенных пунктах с численностью населения более 10 тыс. человек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1844824"/>
            <a:ext cx="9793088" cy="1224136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10000"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второй категории</a:t>
            </a:r>
            <a:endParaRPr lang="ru-RU" sz="20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более 1100 человек и которые расположены в населенных пунктах с численностью населения менее 10 тыс. человек;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совершения террористического акта на которых прогнозируемое количество пострадавших составляет от 801 до 1100 человек и которые расположены в населенных пунктах с численностью населения более 100 тыс. </a:t>
            </a: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человек</a:t>
            </a:r>
            <a:endParaRPr lang="ru-RU" sz="15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219" y="4797152"/>
            <a:ext cx="9786325" cy="165618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четвертой категории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от 501 до 800 человек и которые расположены в населенных пунктах с численностью населения менее 10 тыс. </a:t>
            </a: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человек</a:t>
            </a:r>
            <a:endParaRPr lang="ru-RU" sz="15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от 100 до 500 человек и которые расположены в населенных пунктах с численностью населения менее 100 тыс. человек;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менее 100 человек в независимости от численности населения населенного пункта.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792831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КАТЕГОРИИ ОБЪЕКТОВ </a:t>
            </a:r>
            <a:r>
              <a:rPr lang="ru-RU" altLang="ru-RU" sz="2800" b="1" dirty="0">
                <a:solidFill>
                  <a:srgbClr val="FFFF00"/>
                </a:solidFill>
                <a:latin typeface="Liberation Serif" panose="02020603050405020304" pitchFamily="18" charset="0"/>
              </a:rPr>
              <a:t>(</a:t>
            </a:r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ТЕРРИТОРИЙ)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974" y="3140968"/>
            <a:ext cx="9786325" cy="154214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третьей категории</a:t>
            </a:r>
            <a:endParaRPr lang="ru-RU" sz="20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от 801 до 1100 человек и которые расположены в населенных пунктах с численностью населения менее 100 тыс. </a:t>
            </a: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человек</a:t>
            </a:r>
            <a:endParaRPr lang="ru-RU" sz="15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от 501 до 800 человек и которые расположены в населенных пунктах с численностью населения более 10 тыс. человек;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от 100 до 500 человек и которые расположены в населенных пунктах с численностью населения более 100 тыс. человек;</a:t>
            </a:r>
          </a:p>
        </p:txBody>
      </p:sp>
    </p:spTree>
    <p:extLst>
      <p:ext uri="{BB962C8B-B14F-4D97-AF65-F5344CB8AC3E}">
        <p14:creationId xmlns:p14="http://schemas.microsoft.com/office/powerpoint/2010/main" val="3616574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00472" y="2348880"/>
            <a:ext cx="4752528" cy="439186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Плановые проверки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 целях: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проверки выполнения на объектах (территориях) требований к их антитеррористической защищенности, а также разработанных в соответствии с ними организационно-распорядительных документов организации, являющейся правообладателем объекта (территорий);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оценки эффективности использования систем обеспечения антитеррористической защищенности объектов (территорий) и реализации требований к антитеррористической защищенности объектов (территорий);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выработки и реализации мер по устранению выявленных в ходе проведения проверок антитеррористической защищенности объектов (территорий) недостатков.</a:t>
            </a:r>
          </a:p>
        </p:txBody>
      </p:sp>
      <p:sp>
        <p:nvSpPr>
          <p:cNvPr id="61444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86484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КОНТРОЛЬ ЗА ВЫПОЛНЕНИЕМ ТРЕБОВАНИЙ</a:t>
            </a:r>
            <a:endParaRPr lang="ru-RU" altLang="ru-RU" sz="24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97016" y="2349500"/>
            <a:ext cx="4680519" cy="439186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Плановые проверки в целях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несоблюдения на объектах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требований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 их антитеррористической защищенности, в том числе при поступлении от граждан жалоб на несоблюдение требований к антитеррористической защищенности объектов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(или) бездействие должностных лиц органов (организаций), являющихся правообладателями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объектов,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 отношении обеспечения антитеррористической защищенности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при необходимости актуализации паспорта безопасности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объекта;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в целях осуществления контроля за устранением недостатков, выявленных в ходе проведения плановых проверок антитеррористической защищенности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35312" y="1156877"/>
            <a:ext cx="6768752" cy="913159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Орган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местного самоуправления, </a:t>
            </a:r>
            <a:endParaRPr lang="ru-RU" sz="18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осуществляющий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управление в сфере </a:t>
            </a: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образования, проводят</a:t>
            </a:r>
            <a:endParaRPr lang="ru-RU" sz="18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" y="9121"/>
            <a:ext cx="9892825" cy="684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16496" y="2348880"/>
            <a:ext cx="9072563" cy="4104282"/>
          </a:xfrm>
        </p:spPr>
        <p:txBody>
          <a:bodyPr/>
          <a:lstStyle/>
          <a:p>
            <a:pPr eaLnBrk="1" hangingPunct="1"/>
            <a:r>
              <a:rPr lang="ru-RU" altLang="ru-RU" sz="36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защиты объектов (территорий) образования</a:t>
            </a:r>
            <a:endParaRPr lang="ru-RU" altLang="ru-RU" sz="3200" b="1" dirty="0" smtClean="0">
              <a:solidFill>
                <a:srgbClr val="FFFF00"/>
              </a:solidFill>
              <a:latin typeface="Liberation Serif" panose="02020603050405020304" pitchFamily="18" charset="0"/>
            </a:endParaRPr>
          </a:p>
        </p:txBody>
      </p:sp>
      <p:pic>
        <p:nvPicPr>
          <p:cNvPr id="5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222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ыступление 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тупление М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тупление М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6792</TotalTime>
  <Pages>14</Pages>
  <Words>869</Words>
  <Application>Microsoft Office PowerPoint</Application>
  <PresentationFormat>Лист A4 (210x297 мм)</PresentationFormat>
  <Paragraphs>45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Liberation Serif</vt:lpstr>
      <vt:lpstr>Times New Roman</vt:lpstr>
      <vt:lpstr>Выступление МС</vt:lpstr>
      <vt:lpstr>Организация и проведение мероприятий по обеспечению антитеррористической защиты объектов (территорий)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и проведение мероприятий по обеспечению антитеррористической защиты объектов (территорий) образования</vt:lpstr>
    </vt:vector>
  </TitlesOfParts>
  <Company>АФПС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Байрамов</dc:creator>
  <cp:lastModifiedBy>Румянцев Андрей Александрович</cp:lastModifiedBy>
  <cp:revision>705</cp:revision>
  <cp:lastPrinted>2001-06-18T10:16:52Z</cp:lastPrinted>
  <dcterms:created xsi:type="dcterms:W3CDTF">2002-04-07T09:06:54Z</dcterms:created>
  <dcterms:modified xsi:type="dcterms:W3CDTF">2022-10-21T07:10:27Z</dcterms:modified>
</cp:coreProperties>
</file>