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8" r:id="rId3"/>
    <p:sldId id="271" r:id="rId4"/>
    <p:sldId id="272" r:id="rId5"/>
    <p:sldId id="273" r:id="rId6"/>
    <p:sldId id="274" r:id="rId7"/>
    <p:sldId id="275" r:id="rId8"/>
    <p:sldId id="276" r:id="rId9"/>
    <p:sldId id="270" r:id="rId10"/>
    <p:sldId id="269" r:id="rId11"/>
    <p:sldId id="279" r:id="rId12"/>
    <p:sldId id="281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47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29" userDrawn="1">
          <p15:clr>
            <a:srgbClr val="A4A3A4"/>
          </p15:clr>
        </p15:guide>
        <p15:guide id="4" pos="71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4193"/>
    <a:srgbClr val="23344E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4681"/>
  </p:normalViewPr>
  <p:slideViewPr>
    <p:cSldViewPr snapToGrid="0" showGuides="1">
      <p:cViewPr>
        <p:scale>
          <a:sx n="50" d="100"/>
          <a:sy n="50" d="100"/>
        </p:scale>
        <p:origin x="-1800" y="-408"/>
      </p:cViewPr>
      <p:guideLst>
        <p:guide orient="horz" pos="3475"/>
        <p:guide pos="3840"/>
        <p:guide pos="529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05BC8-AF9E-D340-B523-30CD061DF317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F433C-1DF6-3C49-94FC-94183E3863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930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F433C-1DF6-3C49-94FC-94183E3863B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813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280310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F433C-1DF6-3C49-94FC-94183E3863B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19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28AF3A-9759-80D6-EE5C-9F9530575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31682E-9AFC-4C28-73C3-7EF10C3FB6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5708204-0D89-FEEA-B9C8-5E4497AB2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A618A-2EDB-C145-8D75-DAD19417E1A7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1DC0FFB-DC7E-A7D2-25D0-2A3EE3641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1EC0E81-6E21-9D41-8553-A42511859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31073-E6FB-7B4C-9E5A-73E65C5A55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A1E07BF-C2D7-E4B0-855F-C99AC2508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30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46EDED-E255-AEC8-1647-7FD5631F8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60DCFA9-9E1F-6980-E6F6-0237369685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3F6539A-F962-8F4D-0176-380309C570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594E716-0BDD-3733-E78B-FC9976158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A618A-2EDB-C145-8D75-DAD19417E1A7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D623589-4502-EA8A-53DD-9DEE0815A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E490B14-D2FC-4726-C3CA-839209DCD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31073-E6FB-7B4C-9E5A-73E65C5A5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448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44221F-1184-7B0A-9A32-49EB3E3B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1BCC2A6-080A-084A-26BB-0E27D5EAD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B651D5-3BE7-D554-F93A-1451734AB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A618A-2EDB-C145-8D75-DAD19417E1A7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41BEBA5-0022-0529-7E30-B9F4A8B76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5061BC5-8CBB-C910-165F-95A225F87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31073-E6FB-7B4C-9E5A-73E65C5A5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826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02C4FF51-D2D3-FB61-C854-E6547B3DB6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6756C5D-F4BA-B340-E731-9E3BA8B87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F58828D-C20A-D85A-8409-6A5101CC6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A618A-2EDB-C145-8D75-DAD19417E1A7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0FDD49B-878B-1662-979D-0B28D5DC1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5A111B9-60C0-7C47-46F4-7A07552FA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31073-E6FB-7B4C-9E5A-73E65C5A5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533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26379B-6FF1-391B-4CEA-D97018F5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625"/>
            <a:ext cx="10515600" cy="815975"/>
          </a:xfrm>
        </p:spPr>
        <p:txBody>
          <a:bodyPr/>
          <a:lstStyle>
            <a:lvl1pPr>
              <a:defRPr b="0" i="0">
                <a:solidFill>
                  <a:srgbClr val="164193"/>
                </a:solidFill>
                <a:latin typeface="Montserrat Medium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273658E-32BF-44E1-6FC3-44F6B86EE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7778"/>
            <a:ext cx="10515600" cy="4351338"/>
          </a:xfrm>
        </p:spPr>
        <p:txBody>
          <a:bodyPr/>
          <a:lstStyle>
            <a:lvl1pPr marL="0" indent="0">
              <a:buNone/>
              <a:defRPr>
                <a:solidFill>
                  <a:srgbClr val="23344E"/>
                </a:solidFill>
                <a:latin typeface="Montserrat" pitchFamily="2" charset="0"/>
              </a:defRPr>
            </a:lvl1pPr>
            <a:lvl2pPr marL="457200" indent="0">
              <a:buNone/>
              <a:defRPr>
                <a:solidFill>
                  <a:srgbClr val="23344E"/>
                </a:solidFill>
                <a:latin typeface="Montserrat" pitchFamily="2" charset="0"/>
              </a:defRPr>
            </a:lvl2pPr>
            <a:lvl3pPr marL="914400" indent="0">
              <a:buNone/>
              <a:defRPr>
                <a:solidFill>
                  <a:srgbClr val="23344E"/>
                </a:solidFill>
                <a:latin typeface="Montserrat" pitchFamily="2" charset="0"/>
              </a:defRPr>
            </a:lvl3pPr>
            <a:lvl4pPr marL="1371600" indent="0">
              <a:buNone/>
              <a:defRPr>
                <a:solidFill>
                  <a:srgbClr val="23344E"/>
                </a:solidFill>
                <a:latin typeface="Montserrat" pitchFamily="2" charset="0"/>
              </a:defRPr>
            </a:lvl4pPr>
            <a:lvl5pPr marL="1828800" indent="0">
              <a:buNone/>
              <a:defRPr>
                <a:solidFill>
                  <a:srgbClr val="23344E"/>
                </a:solidFill>
                <a:latin typeface="Montserrat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84B50CB-F180-1D75-2FF8-C52139E13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A618A-2EDB-C145-8D75-DAD19417E1A7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C98384A-B21F-1402-23A4-D39EC544B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D1CB36C-D745-37CE-4D78-4DE2D2B63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31073-E6FB-7B4C-9E5A-73E65C5A55F0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 descr="Изображение выглядит как текст, силуэт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10433DA-6A64-E2F8-AF7A-9265949C9C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418" y="322766"/>
            <a:ext cx="244893" cy="2328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220D8D7-0F24-A115-5B6B-07CCA5DCCF57}"/>
              </a:ext>
            </a:extLst>
          </p:cNvPr>
          <p:cNvSpPr txBox="1"/>
          <p:nvPr userDrawn="1"/>
        </p:nvSpPr>
        <p:spPr>
          <a:xfrm rot="16200000">
            <a:off x="-2041808" y="3120656"/>
            <a:ext cx="49027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1100" b="0" i="0" dirty="0">
                <a:solidFill>
                  <a:srgbClr val="23344E"/>
                </a:solidFill>
                <a:latin typeface="Montserrat" pitchFamily="2" charset="0"/>
              </a:rPr>
              <a:t>Причины стресса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6FB4810-1227-96B2-7AB2-95A24C77BC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83680" y="5929116"/>
            <a:ext cx="5608320" cy="93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48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26379B-6FF1-391B-4CEA-D97018F5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625"/>
            <a:ext cx="10515600" cy="815975"/>
          </a:xfrm>
        </p:spPr>
        <p:txBody>
          <a:bodyPr/>
          <a:lstStyle>
            <a:lvl1pPr>
              <a:defRPr b="0" i="0">
                <a:solidFill>
                  <a:srgbClr val="164193"/>
                </a:solidFill>
                <a:latin typeface="Montserrat Medium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273658E-32BF-44E1-6FC3-44F6B86EE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7778"/>
            <a:ext cx="10515600" cy="4351338"/>
          </a:xfrm>
        </p:spPr>
        <p:txBody>
          <a:bodyPr/>
          <a:lstStyle>
            <a:lvl1pPr marL="0" indent="0">
              <a:buNone/>
              <a:defRPr>
                <a:solidFill>
                  <a:srgbClr val="23344E"/>
                </a:solidFill>
                <a:latin typeface="Montserrat" pitchFamily="2" charset="0"/>
              </a:defRPr>
            </a:lvl1pPr>
            <a:lvl2pPr marL="457200" indent="0">
              <a:buNone/>
              <a:defRPr>
                <a:solidFill>
                  <a:srgbClr val="23344E"/>
                </a:solidFill>
                <a:latin typeface="Montserrat" pitchFamily="2" charset="0"/>
              </a:defRPr>
            </a:lvl2pPr>
            <a:lvl3pPr marL="914400" indent="0">
              <a:buNone/>
              <a:defRPr>
                <a:solidFill>
                  <a:srgbClr val="23344E"/>
                </a:solidFill>
                <a:latin typeface="Montserrat" pitchFamily="2" charset="0"/>
              </a:defRPr>
            </a:lvl3pPr>
            <a:lvl4pPr marL="1371600" indent="0">
              <a:buNone/>
              <a:defRPr>
                <a:solidFill>
                  <a:srgbClr val="23344E"/>
                </a:solidFill>
                <a:latin typeface="Montserrat" pitchFamily="2" charset="0"/>
              </a:defRPr>
            </a:lvl4pPr>
            <a:lvl5pPr marL="1828800" indent="0">
              <a:buNone/>
              <a:defRPr>
                <a:solidFill>
                  <a:srgbClr val="23344E"/>
                </a:solidFill>
                <a:latin typeface="Montserrat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84B50CB-F180-1D75-2FF8-C52139E13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A618A-2EDB-C145-8D75-DAD19417E1A7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C98384A-B21F-1402-23A4-D39EC544B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D1CB36C-D745-37CE-4D78-4DE2D2B63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31073-E6FB-7B4C-9E5A-73E65C5A55F0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 descr="Изображение выглядит как текст, силуэт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10433DA-6A64-E2F8-AF7A-9265949C9C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418" y="322766"/>
            <a:ext cx="244893" cy="2328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220D8D7-0F24-A115-5B6B-07CCA5DCCF57}"/>
              </a:ext>
            </a:extLst>
          </p:cNvPr>
          <p:cNvSpPr txBox="1"/>
          <p:nvPr userDrawn="1"/>
        </p:nvSpPr>
        <p:spPr>
          <a:xfrm rot="16200000">
            <a:off x="-2041808" y="3120656"/>
            <a:ext cx="49027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1100" b="0" i="0" dirty="0">
                <a:solidFill>
                  <a:srgbClr val="23344E"/>
                </a:solidFill>
                <a:latin typeface="Montserrat" pitchFamily="2" charset="0"/>
              </a:rPr>
              <a:t>Причины стресса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6FB4810-1227-96B2-7AB2-95A24C77BC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8018335" y="2906467"/>
            <a:ext cx="6902332" cy="102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8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2FCE9D-D0F0-8BFF-6E87-40236E98A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D053ACE-D9D2-257B-A047-AF0FEBD5F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6EDA63C-6DBB-9146-756D-8D8EE4EF2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A618A-2EDB-C145-8D75-DAD19417E1A7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74451BC-D8DE-9D93-39C8-303AB71C0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EFD1E97-C8C9-8F14-18FB-02DB39920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31073-E6FB-7B4C-9E5A-73E65C5A5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90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76805E-3B92-2E3B-91F2-BB61E8EA4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D77E4EC-2FE7-B456-4D54-96634A42B0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C8B3C72-A2F3-D45B-995F-796CFF957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D4F4BB9-CDB1-3965-1EF7-10DB61020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A618A-2EDB-C145-8D75-DAD19417E1A7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7F76E03-6959-6BB5-1BAD-0B1554495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C93CE88-26AD-D710-9341-CACBA86F6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31073-E6FB-7B4C-9E5A-73E65C5A5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708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480B6A-F6BB-EA41-FC74-861C5D247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75344F2-129F-8F07-AC93-8046A867D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0955549-B380-8AA9-AD97-6227D405E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14324DC-2131-5DF5-FCDD-748D9367F3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3B17563-46FD-B757-B546-70F86DEFA3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4829C15-87B0-5D93-6307-9A78B56AD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A618A-2EDB-C145-8D75-DAD19417E1A7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A194392-EAFE-B804-7E61-6DE108D2C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A6CB676-7E0F-1580-EEA8-202596A1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31073-E6FB-7B4C-9E5A-73E65C5A5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019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DA35C9-0524-5321-A9B7-919D3E61D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A4B4213-B56E-8B1D-7A8B-D4F10239E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A618A-2EDB-C145-8D75-DAD19417E1A7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EF28CB1-7C53-F528-A667-FEB3C757B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1C17111-8C2C-80B4-1CF4-2D5DB2A30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31073-E6FB-7B4C-9E5A-73E65C5A5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52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6DABC32-7A0B-D45E-178D-72C643DD1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A618A-2EDB-C145-8D75-DAD19417E1A7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A3BE7E4-490A-3459-883D-63BEDBCC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12009C-2913-CB88-297D-E09C75238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31073-E6FB-7B4C-9E5A-73E65C5A5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51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BD2D46-58C2-BDC6-6B3C-F5CE4363C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99EF9BF-594A-567C-DC00-BE60D7F07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D0F4A95-4D5C-1342-4862-FFFBAB2E4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8222D9C-E20A-3F0F-F056-731314AB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A618A-2EDB-C145-8D75-DAD19417E1A7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B4EB4C3-96E6-69C2-EC85-EC4B3121A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C3A5EA7-A42B-82D4-4FBC-EE59DCE9B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31073-E6FB-7B4C-9E5A-73E65C5A5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805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C4191F-3C61-7CB1-3CFF-F4D14216E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D6C4867-2DE6-9375-5D20-7F68DCE3D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66BB43F-194B-B2A8-50E0-0AB3802742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A618A-2EDB-C145-8D75-DAD19417E1A7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4097AA4-A2D3-0818-FD5A-559071426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0E4A1BB-4896-9DD8-E61F-9728F2008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31073-E6FB-7B4C-9E5A-73E65C5A5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3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6AE9A4-F378-CCDB-A06D-C56D6E0DC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0017" y="1280626"/>
            <a:ext cx="10664308" cy="1827665"/>
          </a:xfrm>
        </p:spPr>
        <p:txBody>
          <a:bodyPr>
            <a:normAutofit/>
          </a:bodyPr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Montserrat" pitchFamily="2" charset="0"/>
              </a:rPr>
              <a:t>Футбольные </a:t>
            </a:r>
            <a:r>
              <a:rPr lang="ru-RU" sz="4400" dirty="0" smtClean="0">
                <a:solidFill>
                  <a:schemeClr val="bg1"/>
                </a:solidFill>
                <a:latin typeface="Montserrat" pitchFamily="2" charset="0"/>
              </a:rPr>
              <a:t>хулиганы</a:t>
            </a:r>
            <a:br>
              <a:rPr lang="ru-RU" sz="4400" dirty="0" smtClean="0">
                <a:solidFill>
                  <a:schemeClr val="bg1"/>
                </a:solidFill>
                <a:latin typeface="Montserrat" pitchFamily="2" charset="0"/>
              </a:rPr>
            </a:br>
            <a:r>
              <a:rPr lang="ru-RU" sz="4400" dirty="0" smtClean="0">
                <a:solidFill>
                  <a:schemeClr val="bg1"/>
                </a:solidFill>
                <a:latin typeface="Montserrat" pitchFamily="2" charset="0"/>
              </a:rPr>
              <a:t>как </a:t>
            </a:r>
            <a:r>
              <a:rPr lang="ru-RU" sz="4400" dirty="0">
                <a:solidFill>
                  <a:schemeClr val="bg1"/>
                </a:solidFill>
                <a:latin typeface="Montserrat" pitchFamily="2" charset="0"/>
              </a:rPr>
              <a:t>деструктивная субкультура</a:t>
            </a:r>
            <a:endParaRPr lang="ru-RU" sz="44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xmlns="" id="{9D9D5524-2ED7-EF4D-8BC7-5A470BB08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7176" y="4150409"/>
            <a:ext cx="10048777" cy="1531554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000" dirty="0" err="1">
                <a:solidFill>
                  <a:schemeClr val="bg1"/>
                </a:solidFill>
                <a:latin typeface="Montserrat" pitchFamily="2" charset="0"/>
                <a:ea typeface="Verdana" panose="020B0604030504040204" pitchFamily="34" charset="0"/>
                <a:cs typeface="Verdana" panose="020B0604030504040204" pitchFamily="34" charset="0"/>
              </a:rPr>
              <a:t>Дихорь</a:t>
            </a:r>
            <a:r>
              <a:rPr lang="en-US" sz="2000" dirty="0">
                <a:solidFill>
                  <a:schemeClr val="bg1"/>
                </a:solidFill>
                <a:latin typeface="Montserrat" pitchFamily="2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Montserrat" pitchFamily="2" charset="0"/>
                <a:ea typeface="Verdana" panose="020B0604030504040204" pitchFamily="34" charset="0"/>
                <a:cs typeface="Verdana" panose="020B0604030504040204" pitchFamily="34" charset="0"/>
              </a:rPr>
              <a:t>Виктория Александровна</a:t>
            </a:r>
            <a:endParaRPr lang="ru-RU" sz="2000" dirty="0">
              <a:solidFill>
                <a:schemeClr val="bg1"/>
              </a:solidFill>
              <a:latin typeface="Montserrat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ru-RU" sz="2000" dirty="0" smtClean="0">
                <a:solidFill>
                  <a:schemeClr val="bg1"/>
                </a:solidFill>
                <a:latin typeface="Montserrat" pitchFamily="2" charset="0"/>
                <a:ea typeface="Verdana" panose="020B0604030504040204" pitchFamily="34" charset="0"/>
                <a:cs typeface="Verdana" panose="020B0604030504040204" pitchFamily="34" charset="0"/>
              </a:rPr>
              <a:t>Спортивный психолог,</a:t>
            </a:r>
          </a:p>
          <a:p>
            <a:pPr algn="l"/>
            <a:r>
              <a:rPr lang="ru-RU" sz="2000" dirty="0">
                <a:solidFill>
                  <a:schemeClr val="bg1"/>
                </a:solidFill>
                <a:latin typeface="Montserrat" pitchFamily="2" charset="0"/>
                <a:ea typeface="Verdana" panose="020B0604030504040204" pitchFamily="34" charset="0"/>
                <a:cs typeface="Verdana" panose="020B0604030504040204" pitchFamily="34" charset="0"/>
              </a:rPr>
              <a:t>А</a:t>
            </a:r>
            <a:r>
              <a:rPr lang="ru-RU" sz="2000" dirty="0" smtClean="0">
                <a:solidFill>
                  <a:schemeClr val="bg1"/>
                </a:solidFill>
                <a:latin typeface="Montserrat" pitchFamily="2" charset="0"/>
                <a:ea typeface="Verdana" panose="020B0604030504040204" pitchFamily="34" charset="0"/>
                <a:cs typeface="Verdana" panose="020B0604030504040204" pitchFamily="34" charset="0"/>
              </a:rPr>
              <a:t>втор первого в России пособия и курса по психологии футбольных фанатов</a:t>
            </a:r>
          </a:p>
          <a:p>
            <a:pPr algn="l"/>
            <a:r>
              <a:rPr lang="ru-RU" sz="2000" dirty="0">
                <a:solidFill>
                  <a:schemeClr val="bg1"/>
                </a:solidFill>
                <a:latin typeface="Montserrat" pitchFamily="2" charset="0"/>
                <a:ea typeface="Verdana" panose="020B0604030504040204" pitchFamily="34" charset="0"/>
                <a:cs typeface="Verdana" panose="020B0604030504040204" pitchFamily="34" charset="0"/>
              </a:rPr>
              <a:t>С</a:t>
            </a:r>
            <a:r>
              <a:rPr lang="ru-RU" sz="2000" dirty="0" smtClean="0">
                <a:solidFill>
                  <a:schemeClr val="bg1"/>
                </a:solidFill>
                <a:latin typeface="Montserrat" pitchFamily="2" charset="0"/>
                <a:ea typeface="Verdana" panose="020B0604030504040204" pitchFamily="34" charset="0"/>
                <a:cs typeface="Verdana" panose="020B0604030504040204" pitchFamily="34" charset="0"/>
              </a:rPr>
              <a:t>тарший преподаватель Института физической культуры </a:t>
            </a:r>
            <a:r>
              <a:rPr lang="ru-RU" sz="2000" dirty="0" err="1" smtClean="0">
                <a:solidFill>
                  <a:schemeClr val="bg1"/>
                </a:solidFill>
                <a:latin typeface="Montserrat" pitchFamily="2" charset="0"/>
                <a:ea typeface="Verdana" panose="020B0604030504040204" pitchFamily="34" charset="0"/>
                <a:cs typeface="Verdana" panose="020B0604030504040204" pitchFamily="34" charset="0"/>
              </a:rPr>
              <a:t>УрФУ</a:t>
            </a:r>
            <a:endParaRPr lang="ru-RU" sz="2000" dirty="0">
              <a:solidFill>
                <a:schemeClr val="bg1"/>
              </a:solidFill>
              <a:latin typeface="Montserrat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Рисунок 10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9815B9D1-1713-2396-5737-57F0914616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39" t="1749" r="21768" b="11440"/>
          <a:stretch/>
        </p:blipFill>
        <p:spPr>
          <a:xfrm>
            <a:off x="870017" y="4040531"/>
            <a:ext cx="1280061" cy="1270881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9E5856C0-2D32-41D6-A1FE-33E2AFF14518}"/>
              </a:ext>
            </a:extLst>
          </p:cNvPr>
          <p:cNvCxnSpPr>
            <a:cxnSpLocks/>
          </p:cNvCxnSpPr>
          <p:nvPr/>
        </p:nvCxnSpPr>
        <p:spPr>
          <a:xfrm>
            <a:off x="2526812" y="651939"/>
            <a:ext cx="0" cy="62868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919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2A961C-3428-38FA-1AD3-10C5DB0CA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Структура фирмы: Моб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2DC157-96B8-3EB7-0D2C-4FDF4AC9A566}"/>
              </a:ext>
            </a:extLst>
          </p:cNvPr>
          <p:cNvSpPr txBox="1"/>
          <p:nvPr/>
        </p:nvSpPr>
        <p:spPr>
          <a:xfrm>
            <a:off x="2179169" y="5018729"/>
            <a:ext cx="663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3344E"/>
                </a:solidFill>
                <a:latin typeface="Montserrat Medium" pitchFamily="2" charset="0"/>
              </a:rPr>
              <a:t>Моб</a:t>
            </a:r>
            <a:endParaRPr lang="ru-RU" sz="2000" dirty="0">
              <a:solidFill>
                <a:srgbClr val="23344E"/>
              </a:solidFill>
              <a:latin typeface="Montserrat Medium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0CA47E8-7A79-4EE6-2C62-415BB8977D40}"/>
              </a:ext>
            </a:extLst>
          </p:cNvPr>
          <p:cNvSpPr txBox="1"/>
          <p:nvPr/>
        </p:nvSpPr>
        <p:spPr>
          <a:xfrm>
            <a:off x="8722760" y="1533498"/>
            <a:ext cx="325969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3344E"/>
                </a:solidFill>
                <a:latin typeface="Montserrat Medium" pitchFamily="2" charset="0"/>
              </a:rPr>
              <a:t>Основная </a:t>
            </a:r>
            <a:r>
              <a:rPr lang="ru-RU" sz="2000" dirty="0">
                <a:solidFill>
                  <a:srgbClr val="23344E"/>
                </a:solidFill>
                <a:latin typeface="Montserrat Medium" pitchFamily="2" charset="0"/>
              </a:rPr>
              <a:t>сила футбольной фирмы. Обычно любая крупная фирма состоит из нескольких мобов. Мобы делятся на два типа: «карлики» – те, кто недавно пришел движение и еще не заслужил доверия; «бойцы» – опора фирмы, они дисциплинированы, выносливы и всегда готовы к бою. </a:t>
            </a:r>
            <a:endParaRPr lang="ru-RU" sz="2000" dirty="0" smtClean="0">
              <a:solidFill>
                <a:srgbClr val="23344E"/>
              </a:solidFill>
              <a:latin typeface="Montserrat Medium" pitchFamily="2" charset="0"/>
            </a:endParaRPr>
          </a:p>
          <a:p>
            <a:pPr algn="ctr"/>
            <a:endParaRPr lang="ru-RU" sz="2000" dirty="0" smtClean="0">
              <a:solidFill>
                <a:srgbClr val="23344E"/>
              </a:solidFill>
              <a:latin typeface="Montserrat Medium" pitchFamily="2" charset="0"/>
            </a:endParaRPr>
          </a:p>
          <a:p>
            <a:pPr algn="ctr"/>
            <a:endParaRPr lang="ru-RU" sz="2000" dirty="0">
              <a:solidFill>
                <a:srgbClr val="23344E"/>
              </a:solidFill>
              <a:latin typeface="Montserrat Medium" pitchFamily="2" charset="0"/>
            </a:endParaRPr>
          </a:p>
          <a:p>
            <a:pPr algn="ctr"/>
            <a:endParaRPr lang="ru-RU" sz="2000" dirty="0" smtClean="0">
              <a:solidFill>
                <a:srgbClr val="23344E"/>
              </a:solidFill>
              <a:latin typeface="Montserrat Medium" pitchFamily="2" charset="0"/>
            </a:endParaRPr>
          </a:p>
          <a:p>
            <a:pPr algn="ctr"/>
            <a:endParaRPr lang="ru-RU" sz="2000" dirty="0">
              <a:solidFill>
                <a:srgbClr val="23344E"/>
              </a:solidFill>
              <a:latin typeface="Montserrat Medium" pitchFamily="2" charset="0"/>
            </a:endParaRPr>
          </a:p>
          <a:p>
            <a:pPr algn="ctr"/>
            <a:endParaRPr lang="ru-RU" sz="2000" dirty="0">
              <a:solidFill>
                <a:srgbClr val="23344E"/>
              </a:solidFill>
              <a:latin typeface="Montserrat Medium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04427F1-6458-B155-7FEF-8CB7F9655F8A}"/>
              </a:ext>
            </a:extLst>
          </p:cNvPr>
          <p:cNvSpPr txBox="1"/>
          <p:nvPr/>
        </p:nvSpPr>
        <p:spPr>
          <a:xfrm rot="16200000">
            <a:off x="-273782" y="1271888"/>
            <a:ext cx="1383713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164193"/>
                </a:solidFill>
                <a:latin typeface="Montserrat Medium" pitchFamily="2" charset="0"/>
              </a:rPr>
              <a:t>                      </a:t>
            </a:r>
            <a:endParaRPr lang="ru-RU" sz="2800" dirty="0">
              <a:solidFill>
                <a:srgbClr val="164193"/>
              </a:solidFill>
              <a:latin typeface="Montserrat Medium" pitchFamily="2" charset="0"/>
            </a:endParaRPr>
          </a:p>
        </p:txBody>
      </p:sp>
      <p:pic>
        <p:nvPicPr>
          <p:cNvPr id="8194" name="Picture 2" descr="C:\Users\Виктория\Desktop\Работа в Институте физической культуры и спорта\Основы работы с болельщиками\Обучение\Мо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85" y="1533498"/>
            <a:ext cx="7359416" cy="490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808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2A961C-3428-38FA-1AD3-10C5DB0CA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Структура фирмы: Скауты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0CA47E8-7A79-4EE6-2C62-415BB8977D40}"/>
              </a:ext>
            </a:extLst>
          </p:cNvPr>
          <p:cNvSpPr txBox="1"/>
          <p:nvPr/>
        </p:nvSpPr>
        <p:spPr>
          <a:xfrm>
            <a:off x="8722760" y="1533498"/>
            <a:ext cx="32596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3344E"/>
                </a:solidFill>
                <a:latin typeface="Montserrat Medium" pitchFamily="2" charset="0"/>
              </a:rPr>
              <a:t>Высматривают </a:t>
            </a:r>
            <a:r>
              <a:rPr lang="ru-RU" sz="2000" dirty="0">
                <a:solidFill>
                  <a:srgbClr val="23344E"/>
                </a:solidFill>
                <a:latin typeface="Montserrat Medium" pitchFamily="2" charset="0"/>
              </a:rPr>
              <a:t>и оценивают противников для будущих битв, выбирают  и только сформировавшиеся или уже серьезные фирмы, но не маленькие группки неорганизованных болельщиков. </a:t>
            </a:r>
            <a:endParaRPr lang="ru-RU" sz="2000" dirty="0" smtClean="0">
              <a:solidFill>
                <a:srgbClr val="23344E"/>
              </a:solidFill>
              <a:latin typeface="Montserrat Medium" pitchFamily="2" charset="0"/>
            </a:endParaRPr>
          </a:p>
          <a:p>
            <a:pPr algn="ctr"/>
            <a:r>
              <a:rPr lang="ru-RU" sz="2000" dirty="0" smtClean="0">
                <a:solidFill>
                  <a:srgbClr val="23344E"/>
                </a:solidFill>
                <a:latin typeface="Montserrat Medium" pitchFamily="2" charset="0"/>
              </a:rPr>
              <a:t>Стремятся завербовать новых участников в фирму</a:t>
            </a:r>
          </a:p>
          <a:p>
            <a:pPr algn="ctr"/>
            <a:endParaRPr lang="ru-RU" sz="2000" dirty="0">
              <a:solidFill>
                <a:srgbClr val="23344E"/>
              </a:solidFill>
              <a:latin typeface="Montserrat Medium" pitchFamily="2" charset="0"/>
            </a:endParaRPr>
          </a:p>
          <a:p>
            <a:pPr algn="ctr"/>
            <a:endParaRPr lang="ru-RU" sz="2000" dirty="0" smtClean="0">
              <a:solidFill>
                <a:srgbClr val="23344E"/>
              </a:solidFill>
              <a:latin typeface="Montserrat Medium" pitchFamily="2" charset="0"/>
            </a:endParaRPr>
          </a:p>
          <a:p>
            <a:pPr algn="ctr"/>
            <a:endParaRPr lang="ru-RU" sz="2000" dirty="0">
              <a:solidFill>
                <a:srgbClr val="23344E"/>
              </a:solidFill>
              <a:latin typeface="Montserrat Medium" pitchFamily="2" charset="0"/>
            </a:endParaRPr>
          </a:p>
          <a:p>
            <a:pPr algn="ctr"/>
            <a:endParaRPr lang="ru-RU" sz="2000" dirty="0">
              <a:solidFill>
                <a:srgbClr val="23344E"/>
              </a:solidFill>
              <a:latin typeface="Montserrat Medium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04427F1-6458-B155-7FEF-8CB7F9655F8A}"/>
              </a:ext>
            </a:extLst>
          </p:cNvPr>
          <p:cNvSpPr txBox="1"/>
          <p:nvPr/>
        </p:nvSpPr>
        <p:spPr>
          <a:xfrm rot="16200000">
            <a:off x="-273782" y="1271888"/>
            <a:ext cx="1383713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164193"/>
                </a:solidFill>
                <a:latin typeface="Montserrat Medium" pitchFamily="2" charset="0"/>
              </a:rPr>
              <a:t>                      </a:t>
            </a:r>
            <a:endParaRPr lang="ru-RU" sz="2800" dirty="0">
              <a:solidFill>
                <a:srgbClr val="164193"/>
              </a:solidFill>
              <a:latin typeface="Montserrat Medium" pitchFamily="2" charset="0"/>
            </a:endParaRPr>
          </a:p>
        </p:txBody>
      </p:sp>
      <p:pic>
        <p:nvPicPr>
          <p:cNvPr id="9218" name="Picture 2" descr="C:\Users\Виктория\Desktop\Работа в Институте физической культуры и спорта\Основы работы с болельщиками\Обучение\Скаут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488" y="1314450"/>
            <a:ext cx="5736011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995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2A961C-3428-38FA-1AD3-10C5DB0CA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Структура фирмы: Фанаты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0CA47E8-7A79-4EE6-2C62-415BB8977D40}"/>
              </a:ext>
            </a:extLst>
          </p:cNvPr>
          <p:cNvSpPr txBox="1"/>
          <p:nvPr/>
        </p:nvSpPr>
        <p:spPr>
          <a:xfrm>
            <a:off x="8722760" y="1533498"/>
            <a:ext cx="325969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3344E"/>
                </a:solidFill>
                <a:latin typeface="Montserrat Medium" pitchFamily="2" charset="0"/>
              </a:rPr>
              <a:t>Творческий </a:t>
            </a:r>
            <a:r>
              <a:rPr lang="ru-RU" sz="2000" dirty="0">
                <a:solidFill>
                  <a:srgbClr val="23344E"/>
                </a:solidFill>
                <a:latin typeface="Montserrat Medium" pitchFamily="2" charset="0"/>
              </a:rPr>
              <a:t>актив фирмы. Они готовят заранее баннеры и прочее сопровождение, чтобы   устраивать яркие представления на матчах, одеваются в атрибутику клуба и поют подбадривающие песни. Они редко участвуют в драках и потасовках, обычно после матча уединяются и обсуждают результаты игры.</a:t>
            </a:r>
          </a:p>
          <a:p>
            <a:pPr algn="ctr"/>
            <a:endParaRPr lang="ru-RU" sz="2000" dirty="0" smtClean="0">
              <a:solidFill>
                <a:srgbClr val="23344E"/>
              </a:solidFill>
              <a:latin typeface="Montserrat Medium" pitchFamily="2" charset="0"/>
            </a:endParaRPr>
          </a:p>
          <a:p>
            <a:pPr algn="ctr"/>
            <a:endParaRPr lang="ru-RU" sz="2000" dirty="0">
              <a:solidFill>
                <a:srgbClr val="23344E"/>
              </a:solidFill>
              <a:latin typeface="Montserrat Medium" pitchFamily="2" charset="0"/>
            </a:endParaRPr>
          </a:p>
          <a:p>
            <a:pPr algn="ctr"/>
            <a:endParaRPr lang="ru-RU" sz="2000" dirty="0">
              <a:solidFill>
                <a:srgbClr val="23344E"/>
              </a:solidFill>
              <a:latin typeface="Montserrat Medium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04427F1-6458-B155-7FEF-8CB7F9655F8A}"/>
              </a:ext>
            </a:extLst>
          </p:cNvPr>
          <p:cNvSpPr txBox="1"/>
          <p:nvPr/>
        </p:nvSpPr>
        <p:spPr>
          <a:xfrm rot="16200000">
            <a:off x="-273782" y="1271888"/>
            <a:ext cx="1383713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164193"/>
                </a:solidFill>
                <a:latin typeface="Montserrat Medium" pitchFamily="2" charset="0"/>
              </a:rPr>
              <a:t>                      </a:t>
            </a:r>
            <a:endParaRPr lang="ru-RU" sz="2800" dirty="0">
              <a:solidFill>
                <a:srgbClr val="164193"/>
              </a:solidFill>
              <a:latin typeface="Montserrat Medium" pitchFamily="2" charset="0"/>
            </a:endParaRPr>
          </a:p>
        </p:txBody>
      </p:sp>
      <p:pic>
        <p:nvPicPr>
          <p:cNvPr id="10242" name="Picture 2" descr="C:\Users\Виктория\Desktop\Работа в Институте физической культуры и спорта\Основы работы с болельщиками\Обучение\Фанат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85" y="1510324"/>
            <a:ext cx="7562850" cy="503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019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D581AB-DF07-8249-7AA9-C56FA17DF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Зритель, болельщик и фанат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04427F1-6458-B155-7FEF-8CB7F9655F8A}"/>
              </a:ext>
            </a:extLst>
          </p:cNvPr>
          <p:cNvSpPr txBox="1"/>
          <p:nvPr/>
        </p:nvSpPr>
        <p:spPr>
          <a:xfrm rot="16200000">
            <a:off x="-273782" y="1271888"/>
            <a:ext cx="1383713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164193"/>
                </a:solidFill>
                <a:latin typeface="Montserrat Medium" pitchFamily="2" charset="0"/>
              </a:rPr>
              <a:t>                      </a:t>
            </a:r>
            <a:endParaRPr lang="ru-RU" sz="2800" dirty="0">
              <a:solidFill>
                <a:srgbClr val="164193"/>
              </a:solidFill>
              <a:latin typeface="Montserrat Medium" pitchFamily="2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557965"/>
              </p:ext>
            </p:extLst>
          </p:nvPr>
        </p:nvGraphicFramePr>
        <p:xfrm>
          <a:off x="976392" y="1479082"/>
          <a:ext cx="10879811" cy="42182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72655"/>
                <a:gridCol w="1905807"/>
                <a:gridCol w="3325675"/>
                <a:gridCol w="2975674"/>
              </a:tblGrid>
              <a:tr h="53941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Критерий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Зритель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Болельщик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Фанат</a:t>
                      </a:r>
                      <a:endParaRPr lang="ru-RU" sz="2800" dirty="0"/>
                    </a:p>
                  </a:txBody>
                  <a:tcPr/>
                </a:tc>
              </a:tr>
              <a:tr h="53941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Заинтересованность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baseline="0" dirty="0" smtClean="0"/>
                        <a:t> – 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+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++</a:t>
                      </a:r>
                      <a:endParaRPr lang="ru-RU" sz="3200" b="1" dirty="0"/>
                    </a:p>
                  </a:txBody>
                  <a:tcPr/>
                </a:tc>
              </a:tr>
              <a:tr h="53941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Реакция на результат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Минимальная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Зависит от значимости матча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Максимальная</a:t>
                      </a:r>
                      <a:endParaRPr lang="ru-RU" dirty="0"/>
                    </a:p>
                  </a:txBody>
                  <a:tcPr/>
                </a:tc>
              </a:tr>
              <a:tr h="53941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Подготовка к матчу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Отсутствует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Иногда </a:t>
                      </a:r>
                      <a:r>
                        <a:rPr lang="ru-RU" dirty="0" err="1" smtClean="0"/>
                        <a:t>кричалки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Баннеры,</a:t>
                      </a:r>
                      <a:r>
                        <a:rPr lang="ru-RU" baseline="0" dirty="0" smtClean="0"/>
                        <a:t> заряды, активная поддержка </a:t>
                      </a:r>
                      <a:endParaRPr lang="ru-RU" dirty="0"/>
                    </a:p>
                  </a:txBody>
                  <a:tcPr/>
                </a:tc>
              </a:tr>
              <a:tr h="53941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Посещение выездных матчей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 посещают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Редко посещают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Регулярно</a:t>
                      </a:r>
                      <a:r>
                        <a:rPr lang="ru-RU" baseline="0" dirty="0" smtClean="0"/>
                        <a:t> посещают</a:t>
                      </a:r>
                      <a:endParaRPr lang="ru-RU" dirty="0"/>
                    </a:p>
                  </a:txBody>
                  <a:tcPr/>
                </a:tc>
              </a:tr>
              <a:tr h="53941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Наличие субкультуры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Отсутствует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Лишь  нестабильная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группа единомышленников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Есть </a:t>
                      </a:r>
                      <a:endParaRPr lang="ru-RU" dirty="0"/>
                    </a:p>
                  </a:txBody>
                  <a:tcPr/>
                </a:tc>
              </a:tr>
              <a:tr h="53941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Агрессивность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Отсутствует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Редкие проявления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Легко провоцируемые</a:t>
                      </a:r>
                      <a:r>
                        <a:rPr lang="ru-RU" baseline="0" dirty="0" smtClean="0"/>
                        <a:t> на агрессию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2450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D581AB-DF07-8249-7AA9-C56FA17DF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Телевизионные болельщики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991A7F-799C-D0DE-825A-10C3ABF12932}"/>
              </a:ext>
            </a:extLst>
          </p:cNvPr>
          <p:cNvSpPr txBox="1"/>
          <p:nvPr/>
        </p:nvSpPr>
        <p:spPr>
          <a:xfrm>
            <a:off x="7945966" y="1680074"/>
            <a:ext cx="40342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164193"/>
                </a:solidFill>
                <a:latin typeface="Montserrat Medium" pitchFamily="2" charset="0"/>
              </a:rPr>
              <a:t>КТО ЭТО?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164193"/>
                </a:solidFill>
                <a:latin typeface="Montserrat Medium" pitchFamily="2" charset="0"/>
              </a:rPr>
              <a:t>с</a:t>
            </a:r>
            <a:r>
              <a:rPr lang="ru-RU" sz="2800" dirty="0" smtClean="0">
                <a:solidFill>
                  <a:srgbClr val="164193"/>
                </a:solidFill>
                <a:latin typeface="Montserrat Medium" pitchFamily="2" charset="0"/>
              </a:rPr>
              <a:t>амый </a:t>
            </a:r>
            <a:r>
              <a:rPr lang="ru-RU" sz="2800" dirty="0">
                <a:solidFill>
                  <a:srgbClr val="164193"/>
                </a:solidFill>
                <a:latin typeface="Montserrat Medium" pitchFamily="2" charset="0"/>
              </a:rPr>
              <a:t>большой по численности </a:t>
            </a:r>
            <a:r>
              <a:rPr lang="ru-RU" sz="2800" dirty="0" smtClean="0">
                <a:solidFill>
                  <a:srgbClr val="164193"/>
                </a:solidFill>
                <a:latin typeface="Montserrat Medium" pitchFamily="2" charset="0"/>
              </a:rPr>
              <a:t>тип;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164193"/>
                </a:solidFill>
                <a:latin typeface="Montserrat Medium" pitchFamily="2" charset="0"/>
              </a:rPr>
              <a:t>планируют просмотр футбольного </a:t>
            </a:r>
            <a:r>
              <a:rPr lang="ru-RU" sz="2800" dirty="0" smtClean="0">
                <a:solidFill>
                  <a:srgbClr val="164193"/>
                </a:solidFill>
                <a:latin typeface="Montserrat Medium" pitchFamily="2" charset="0"/>
              </a:rPr>
              <a:t>матча;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 smtClean="0">
                <a:solidFill>
                  <a:srgbClr val="164193"/>
                </a:solidFill>
                <a:latin typeface="Montserrat Medium" pitchFamily="2" charset="0"/>
              </a:rPr>
              <a:t>редко посещают стадионы.</a:t>
            </a:r>
            <a:endParaRPr lang="ru-RU" sz="2800" dirty="0">
              <a:solidFill>
                <a:srgbClr val="164193"/>
              </a:solidFill>
              <a:latin typeface="Montserrat Medium" pitchFamily="2" charset="0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ru-RU" sz="2800" dirty="0" smtClean="0">
              <a:solidFill>
                <a:srgbClr val="164193"/>
              </a:solidFill>
              <a:latin typeface="Montserrat Medium" pitchFamily="2" charset="0"/>
            </a:endParaRPr>
          </a:p>
          <a:p>
            <a:endParaRPr lang="ru-RU" sz="2800" dirty="0">
              <a:solidFill>
                <a:srgbClr val="164193"/>
              </a:solidFill>
              <a:latin typeface="Montserrat Medium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04427F1-6458-B155-7FEF-8CB7F9655F8A}"/>
              </a:ext>
            </a:extLst>
          </p:cNvPr>
          <p:cNvSpPr txBox="1"/>
          <p:nvPr/>
        </p:nvSpPr>
        <p:spPr>
          <a:xfrm rot="16200000">
            <a:off x="-273782" y="1271888"/>
            <a:ext cx="1383713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164193"/>
                </a:solidFill>
                <a:latin typeface="Montserrat Medium" pitchFamily="2" charset="0"/>
              </a:rPr>
              <a:t>                      </a:t>
            </a:r>
            <a:endParaRPr lang="ru-RU" sz="2800" dirty="0">
              <a:solidFill>
                <a:srgbClr val="164193"/>
              </a:solidFill>
              <a:latin typeface="Montserrat Medium" pitchFamily="2" charset="0"/>
            </a:endParaRPr>
          </a:p>
        </p:txBody>
      </p:sp>
      <p:pic>
        <p:nvPicPr>
          <p:cNvPr id="1026" name="Picture 2" descr="C:\Users\Виктория\Desktop\Работа в Институте физической культуры и спорта\Методичка\Методичка про фанатов\Иллюстрации\Рис.1 Телевизонные болельщи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98" y="1680074"/>
            <a:ext cx="5842670" cy="389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357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D581AB-DF07-8249-7AA9-C56FA17DF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Кузьмичи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991A7F-799C-D0DE-825A-10C3ABF12932}"/>
              </a:ext>
            </a:extLst>
          </p:cNvPr>
          <p:cNvSpPr txBox="1"/>
          <p:nvPr/>
        </p:nvSpPr>
        <p:spPr>
          <a:xfrm>
            <a:off x="7945966" y="1680074"/>
            <a:ext cx="403422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164193"/>
                </a:solidFill>
                <a:latin typeface="Montserrat Medium" pitchFamily="2" charset="0"/>
              </a:rPr>
              <a:t>КТО ЭТО?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164193"/>
                </a:solidFill>
                <a:latin typeface="Montserrat Medium" pitchFamily="2" charset="0"/>
              </a:rPr>
              <a:t>многолетние обладатели абонементов;</a:t>
            </a:r>
            <a:endParaRPr lang="ru-RU" sz="2800" dirty="0" smtClean="0">
              <a:solidFill>
                <a:srgbClr val="164193"/>
              </a:solidFill>
              <a:latin typeface="Montserrat Medium" pitchFamily="2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164193"/>
                </a:solidFill>
                <a:latin typeface="Montserrat Medium" pitchFamily="2" charset="0"/>
              </a:rPr>
              <a:t>взрослые состоявшиеся люди в возрасте от 35 лет;</a:t>
            </a:r>
            <a:endParaRPr lang="ru-RU" sz="2800" dirty="0" smtClean="0">
              <a:solidFill>
                <a:srgbClr val="164193"/>
              </a:solidFill>
              <a:latin typeface="Montserrat Medium" pitchFamily="2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164193"/>
                </a:solidFill>
                <a:latin typeface="Montserrat Medium" pitchFamily="2" charset="0"/>
              </a:rPr>
              <a:t>основная и самая многочисленная группа зрителей на стадионах.</a:t>
            </a:r>
          </a:p>
          <a:p>
            <a:pPr marL="457200" indent="-457200">
              <a:buFont typeface="Wingdings" pitchFamily="2" charset="2"/>
              <a:buChar char="ü"/>
            </a:pPr>
            <a:endParaRPr lang="ru-RU" sz="2800" dirty="0" smtClean="0">
              <a:solidFill>
                <a:srgbClr val="164193"/>
              </a:solidFill>
              <a:latin typeface="Montserrat Medium" pitchFamily="2" charset="0"/>
            </a:endParaRPr>
          </a:p>
          <a:p>
            <a:endParaRPr lang="ru-RU" sz="2800" dirty="0">
              <a:solidFill>
                <a:srgbClr val="164193"/>
              </a:solidFill>
              <a:latin typeface="Montserrat Medium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04427F1-6458-B155-7FEF-8CB7F9655F8A}"/>
              </a:ext>
            </a:extLst>
          </p:cNvPr>
          <p:cNvSpPr txBox="1"/>
          <p:nvPr/>
        </p:nvSpPr>
        <p:spPr>
          <a:xfrm rot="16200000">
            <a:off x="-273782" y="1271888"/>
            <a:ext cx="1383713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164193"/>
                </a:solidFill>
                <a:latin typeface="Montserrat Medium" pitchFamily="2" charset="0"/>
              </a:rPr>
              <a:t>                      </a:t>
            </a:r>
            <a:endParaRPr lang="ru-RU" sz="2800" dirty="0">
              <a:solidFill>
                <a:srgbClr val="164193"/>
              </a:solidFill>
              <a:latin typeface="Montserrat Medium" pitchFamily="2" charset="0"/>
            </a:endParaRPr>
          </a:p>
        </p:txBody>
      </p:sp>
      <p:pic>
        <p:nvPicPr>
          <p:cNvPr id="2050" name="Picture 2" descr="C:\Users\Виктория\Desktop\Работа в Институте физической культуры и спорта\Методичка\Методичка про фанатов\Иллюстрации\Рис.2 Кузьмич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72" y="1680074"/>
            <a:ext cx="6390327" cy="425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316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D581AB-DF07-8249-7AA9-C56FA17DF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Карланы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991A7F-799C-D0DE-825A-10C3ABF12932}"/>
              </a:ext>
            </a:extLst>
          </p:cNvPr>
          <p:cNvSpPr txBox="1"/>
          <p:nvPr/>
        </p:nvSpPr>
        <p:spPr>
          <a:xfrm>
            <a:off x="7315200" y="1592409"/>
            <a:ext cx="466499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164193"/>
                </a:solidFill>
                <a:latin typeface="Montserrat Medium" pitchFamily="2" charset="0"/>
              </a:rPr>
              <a:t>КТО ЭТО?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164193"/>
                </a:solidFill>
                <a:latin typeface="Montserrat Medium" pitchFamily="2" charset="0"/>
              </a:rPr>
              <a:t>молодые люди, обычно до 30 лет;</a:t>
            </a:r>
            <a:endParaRPr lang="ru-RU" sz="2800" dirty="0" smtClean="0">
              <a:solidFill>
                <a:srgbClr val="164193"/>
              </a:solidFill>
              <a:latin typeface="Montserrat Medium" pitchFamily="2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164193"/>
                </a:solidFill>
                <a:latin typeface="Montserrat Medium" pitchFamily="2" charset="0"/>
              </a:rPr>
              <a:t>нередко бывают в подвыпившем состоянии и ходят большими группами;</a:t>
            </a:r>
            <a:endParaRPr lang="ru-RU" sz="2800" dirty="0" smtClean="0">
              <a:solidFill>
                <a:srgbClr val="164193"/>
              </a:solidFill>
              <a:latin typeface="Montserrat Medium" pitchFamily="2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164193"/>
                </a:solidFill>
                <a:latin typeface="Montserrat Medium" pitchFamily="2" charset="0"/>
              </a:rPr>
              <a:t>молодые и эмоциональные, поэтому легко поддаются на провокации.</a:t>
            </a:r>
          </a:p>
          <a:p>
            <a:pPr marL="457200" indent="-457200">
              <a:buFont typeface="Wingdings" pitchFamily="2" charset="2"/>
              <a:buChar char="ü"/>
            </a:pPr>
            <a:endParaRPr lang="ru-RU" sz="2800" dirty="0" smtClean="0">
              <a:solidFill>
                <a:srgbClr val="164193"/>
              </a:solidFill>
              <a:latin typeface="Montserrat Medium" pitchFamily="2" charset="0"/>
            </a:endParaRPr>
          </a:p>
          <a:p>
            <a:endParaRPr lang="ru-RU" sz="2800" dirty="0">
              <a:solidFill>
                <a:srgbClr val="164193"/>
              </a:solidFill>
              <a:latin typeface="Montserrat Medium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04427F1-6458-B155-7FEF-8CB7F9655F8A}"/>
              </a:ext>
            </a:extLst>
          </p:cNvPr>
          <p:cNvSpPr txBox="1"/>
          <p:nvPr/>
        </p:nvSpPr>
        <p:spPr>
          <a:xfrm rot="16200000">
            <a:off x="-273782" y="1271888"/>
            <a:ext cx="1383713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164193"/>
                </a:solidFill>
                <a:latin typeface="Montserrat Medium" pitchFamily="2" charset="0"/>
              </a:rPr>
              <a:t>                      </a:t>
            </a:r>
            <a:endParaRPr lang="ru-RU" sz="2800" dirty="0">
              <a:solidFill>
                <a:srgbClr val="164193"/>
              </a:solidFill>
              <a:latin typeface="Montserrat Medium" pitchFamily="2" charset="0"/>
            </a:endParaRPr>
          </a:p>
        </p:txBody>
      </p:sp>
      <p:pic>
        <p:nvPicPr>
          <p:cNvPr id="3074" name="Picture 2" descr="C:\Users\Виктория\Desktop\Работа в Институте физической культуры и спорта\Методичка\Методичка про фанатов\Иллюстрации\рис.3 Карла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33" y="1592409"/>
            <a:ext cx="6274567" cy="43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88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D581AB-DF07-8249-7AA9-C56FA17DF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Скарферы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991A7F-799C-D0DE-825A-10C3ABF12932}"/>
              </a:ext>
            </a:extLst>
          </p:cNvPr>
          <p:cNvSpPr txBox="1"/>
          <p:nvPr/>
        </p:nvSpPr>
        <p:spPr>
          <a:xfrm>
            <a:off x="7315200" y="1592409"/>
            <a:ext cx="46649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164193"/>
                </a:solidFill>
                <a:latin typeface="Montserrat Medium" pitchFamily="2" charset="0"/>
              </a:rPr>
              <a:t>КТО ЭТО?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164193"/>
                </a:solidFill>
                <a:latin typeface="Montserrat Medium" pitchFamily="2" charset="0"/>
              </a:rPr>
              <a:t>важнее атмосфера, чем результат матча;</a:t>
            </a:r>
            <a:endParaRPr lang="ru-RU" sz="2800" dirty="0" smtClean="0">
              <a:solidFill>
                <a:srgbClr val="164193"/>
              </a:solidFill>
              <a:latin typeface="Montserrat Medium" pitchFamily="2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164193"/>
                </a:solidFill>
                <a:latin typeface="Montserrat Medium" pitchFamily="2" charset="0"/>
              </a:rPr>
              <a:t>и</a:t>
            </a:r>
            <a:r>
              <a:rPr lang="ru-RU" sz="2800" dirty="0" smtClean="0">
                <a:solidFill>
                  <a:srgbClr val="164193"/>
                </a:solidFill>
                <a:latin typeface="Montserrat Medium" pitchFamily="2" charset="0"/>
              </a:rPr>
              <a:t>спользуют максимум атрибутики;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 smtClean="0">
                <a:solidFill>
                  <a:srgbClr val="164193"/>
                </a:solidFill>
                <a:latin typeface="Montserrat Medium" pitchFamily="2" charset="0"/>
              </a:rPr>
              <a:t>стремятся найти единомышленников и «запомнить» эмоции.</a:t>
            </a:r>
            <a:endParaRPr lang="ru-RU" sz="2800" dirty="0">
              <a:solidFill>
                <a:srgbClr val="164193"/>
              </a:solidFill>
              <a:latin typeface="Montserrat Medium" pitchFamily="2" charset="0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ru-RU" sz="2800" dirty="0" smtClean="0">
              <a:solidFill>
                <a:srgbClr val="164193"/>
              </a:solidFill>
              <a:latin typeface="Montserrat Medium" pitchFamily="2" charset="0"/>
            </a:endParaRPr>
          </a:p>
          <a:p>
            <a:endParaRPr lang="ru-RU" sz="2800" dirty="0">
              <a:solidFill>
                <a:srgbClr val="164193"/>
              </a:solidFill>
              <a:latin typeface="Montserrat Medium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04427F1-6458-B155-7FEF-8CB7F9655F8A}"/>
              </a:ext>
            </a:extLst>
          </p:cNvPr>
          <p:cNvSpPr txBox="1"/>
          <p:nvPr/>
        </p:nvSpPr>
        <p:spPr>
          <a:xfrm rot="16200000">
            <a:off x="-273782" y="1271888"/>
            <a:ext cx="1383713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164193"/>
                </a:solidFill>
                <a:latin typeface="Montserrat Medium" pitchFamily="2" charset="0"/>
              </a:rPr>
              <a:t>                      </a:t>
            </a:r>
            <a:endParaRPr lang="ru-RU" sz="2800" dirty="0">
              <a:solidFill>
                <a:srgbClr val="164193"/>
              </a:solidFill>
              <a:latin typeface="Montserrat Medium" pitchFamily="2" charset="0"/>
            </a:endParaRPr>
          </a:p>
        </p:txBody>
      </p:sp>
      <p:pic>
        <p:nvPicPr>
          <p:cNvPr id="4098" name="Picture 2" descr="C:\Users\Виктория\Desktop\Работа в Институте физической культуры и спорта\Методичка\Методичка про фанатов\Иллюстрации\рис.4 Скарфер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84" y="1366397"/>
            <a:ext cx="6635515" cy="442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575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D581AB-DF07-8249-7AA9-C56FA17DF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Ультрас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991A7F-799C-D0DE-825A-10C3ABF12932}"/>
              </a:ext>
            </a:extLst>
          </p:cNvPr>
          <p:cNvSpPr txBox="1"/>
          <p:nvPr/>
        </p:nvSpPr>
        <p:spPr>
          <a:xfrm>
            <a:off x="7315200" y="1592409"/>
            <a:ext cx="466499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164193"/>
                </a:solidFill>
                <a:latin typeface="Montserrat Medium" pitchFamily="2" charset="0"/>
              </a:rPr>
              <a:t>КТО ЭТО?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 smtClean="0">
                <a:solidFill>
                  <a:srgbClr val="164193"/>
                </a:solidFill>
                <a:latin typeface="Montserrat Medium" pitchFamily="2" charset="0"/>
              </a:rPr>
              <a:t>активисты </a:t>
            </a:r>
            <a:r>
              <a:rPr lang="ru-RU" sz="2800" dirty="0">
                <a:solidFill>
                  <a:srgbClr val="164193"/>
                </a:solidFill>
                <a:latin typeface="Montserrat Medium" pitchFamily="2" charset="0"/>
              </a:rPr>
              <a:t>футбольного движения;</a:t>
            </a:r>
            <a:endParaRPr lang="ru-RU" sz="2800" dirty="0" smtClean="0">
              <a:solidFill>
                <a:srgbClr val="164193"/>
              </a:solidFill>
              <a:latin typeface="Montserrat Medium" pitchFamily="2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164193"/>
                </a:solidFill>
                <a:latin typeface="Montserrat Medium" pitchFamily="2" charset="0"/>
              </a:rPr>
              <a:t>структурированная </a:t>
            </a:r>
            <a:r>
              <a:rPr lang="ru-RU" sz="2800" dirty="0" smtClean="0">
                <a:solidFill>
                  <a:srgbClr val="164193"/>
                </a:solidFill>
                <a:latin typeface="Montserrat Medium" pitchFamily="2" charset="0"/>
              </a:rPr>
              <a:t>группа фанатов, </a:t>
            </a:r>
            <a:r>
              <a:rPr lang="ru-RU" sz="2800" dirty="0">
                <a:solidFill>
                  <a:srgbClr val="164193"/>
                </a:solidFill>
                <a:latin typeface="Montserrat Medium" pitchFamily="2" charset="0"/>
              </a:rPr>
              <a:t>в которой есть четкая иерархия, свод законов и строгая дисциплина;</a:t>
            </a:r>
            <a:endParaRPr lang="ru-RU" sz="2800" dirty="0" smtClean="0">
              <a:solidFill>
                <a:srgbClr val="164193"/>
              </a:solidFill>
              <a:latin typeface="Montserrat Medium" pitchFamily="2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164193"/>
                </a:solidFill>
                <a:latin typeface="Montserrat Medium" pitchFamily="2" charset="0"/>
              </a:rPr>
              <a:t>хорошо общаются с представителями клуба.</a:t>
            </a:r>
          </a:p>
          <a:p>
            <a:pPr marL="457200" indent="-457200">
              <a:buFont typeface="Wingdings" pitchFamily="2" charset="2"/>
              <a:buChar char="ü"/>
            </a:pPr>
            <a:endParaRPr lang="ru-RU" sz="2800" dirty="0" smtClean="0">
              <a:solidFill>
                <a:srgbClr val="164193"/>
              </a:solidFill>
              <a:latin typeface="Montserrat Medium" pitchFamily="2" charset="0"/>
            </a:endParaRPr>
          </a:p>
          <a:p>
            <a:endParaRPr lang="ru-RU" sz="2800" dirty="0">
              <a:solidFill>
                <a:srgbClr val="164193"/>
              </a:solidFill>
              <a:latin typeface="Montserrat Medium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04427F1-6458-B155-7FEF-8CB7F9655F8A}"/>
              </a:ext>
            </a:extLst>
          </p:cNvPr>
          <p:cNvSpPr txBox="1"/>
          <p:nvPr/>
        </p:nvSpPr>
        <p:spPr>
          <a:xfrm rot="16200000">
            <a:off x="-273782" y="1271888"/>
            <a:ext cx="1383713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164193"/>
                </a:solidFill>
                <a:latin typeface="Montserrat Medium" pitchFamily="2" charset="0"/>
              </a:rPr>
              <a:t>                      </a:t>
            </a:r>
            <a:endParaRPr lang="ru-RU" sz="2800" dirty="0">
              <a:solidFill>
                <a:srgbClr val="164193"/>
              </a:solidFill>
              <a:latin typeface="Montserrat Medium" pitchFamily="2" charset="0"/>
            </a:endParaRPr>
          </a:p>
        </p:txBody>
      </p:sp>
      <p:pic>
        <p:nvPicPr>
          <p:cNvPr id="5122" name="Picture 2" descr="C:\Users\Виктория\Desktop\Работа в Институте физической культуры и спорта\Методичка\Методичка про фанатов\Иллюстрации\рис.5 Ультрас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05" y="1742507"/>
            <a:ext cx="6314395" cy="39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683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D581AB-DF07-8249-7AA9-C56FA17DF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Хулс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991A7F-799C-D0DE-825A-10C3ABF12932}"/>
              </a:ext>
            </a:extLst>
          </p:cNvPr>
          <p:cNvSpPr txBox="1"/>
          <p:nvPr/>
        </p:nvSpPr>
        <p:spPr>
          <a:xfrm>
            <a:off x="7315200" y="1592409"/>
            <a:ext cx="46649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164193"/>
                </a:solidFill>
                <a:latin typeface="Montserrat Medium" pitchFamily="2" charset="0"/>
              </a:rPr>
              <a:t>КТО ЭТО?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164193"/>
                </a:solidFill>
                <a:latin typeface="Montserrat Medium" pitchFamily="2" charset="0"/>
              </a:rPr>
              <a:t>футбольные хулиганы ;</a:t>
            </a:r>
            <a:endParaRPr lang="ru-RU" sz="2800" dirty="0" smtClean="0">
              <a:solidFill>
                <a:srgbClr val="164193"/>
              </a:solidFill>
              <a:latin typeface="Montserrat Medium" pitchFamily="2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164193"/>
                </a:solidFill>
                <a:latin typeface="Montserrat Medium" pitchFamily="2" charset="0"/>
              </a:rPr>
              <a:t>никогда не носят клубных </a:t>
            </a:r>
            <a:r>
              <a:rPr lang="ru-RU" sz="2800" dirty="0" smtClean="0">
                <a:solidFill>
                  <a:srgbClr val="164193"/>
                </a:solidFill>
                <a:latin typeface="Montserrat Medium" pitchFamily="2" charset="0"/>
              </a:rPr>
              <a:t>цветов (максимум </a:t>
            </a:r>
            <a:r>
              <a:rPr lang="ru-RU" sz="2800" dirty="0">
                <a:solidFill>
                  <a:srgbClr val="164193"/>
                </a:solidFill>
                <a:latin typeface="Montserrat Medium" pitchFamily="2" charset="0"/>
              </a:rPr>
              <a:t>– футболка-поло в цветах эмблемы </a:t>
            </a:r>
            <a:r>
              <a:rPr lang="ru-RU" sz="2800" dirty="0" smtClean="0">
                <a:solidFill>
                  <a:srgbClr val="164193"/>
                </a:solidFill>
                <a:latin typeface="Montserrat Medium" pitchFamily="2" charset="0"/>
              </a:rPr>
              <a:t>клуба);</a:t>
            </a:r>
            <a:endParaRPr lang="ru-RU" sz="2800" dirty="0">
              <a:solidFill>
                <a:srgbClr val="164193"/>
              </a:solidFill>
              <a:latin typeface="Montserrat Medium" pitchFamily="2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dirty="0" smtClean="0">
                <a:solidFill>
                  <a:srgbClr val="164193"/>
                </a:solidFill>
                <a:latin typeface="Montserrat Medium" pitchFamily="2" charset="0"/>
              </a:rPr>
              <a:t>участвуют в потасовках после матчей.</a:t>
            </a:r>
            <a:endParaRPr lang="ru-RU" sz="2800" dirty="0">
              <a:solidFill>
                <a:srgbClr val="164193"/>
              </a:solidFill>
              <a:latin typeface="Montserrat Medium" pitchFamily="2" charset="0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ru-RU" sz="2800" dirty="0" smtClean="0">
              <a:solidFill>
                <a:srgbClr val="164193"/>
              </a:solidFill>
              <a:latin typeface="Montserrat Medium" pitchFamily="2" charset="0"/>
            </a:endParaRPr>
          </a:p>
          <a:p>
            <a:endParaRPr lang="ru-RU" sz="2800" dirty="0">
              <a:solidFill>
                <a:srgbClr val="164193"/>
              </a:solidFill>
              <a:latin typeface="Montserrat Medium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04427F1-6458-B155-7FEF-8CB7F9655F8A}"/>
              </a:ext>
            </a:extLst>
          </p:cNvPr>
          <p:cNvSpPr txBox="1"/>
          <p:nvPr/>
        </p:nvSpPr>
        <p:spPr>
          <a:xfrm rot="16200000">
            <a:off x="-273782" y="1271888"/>
            <a:ext cx="1383713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164193"/>
                </a:solidFill>
                <a:latin typeface="Montserrat Medium" pitchFamily="2" charset="0"/>
              </a:rPr>
              <a:t>                      </a:t>
            </a:r>
            <a:endParaRPr lang="ru-RU" sz="2800" dirty="0">
              <a:solidFill>
                <a:srgbClr val="164193"/>
              </a:solidFill>
              <a:latin typeface="Montserrat Medium" pitchFamily="2" charset="0"/>
            </a:endParaRPr>
          </a:p>
        </p:txBody>
      </p:sp>
      <p:pic>
        <p:nvPicPr>
          <p:cNvPr id="6146" name="Picture 2" descr="C:\Users\Виктория\Desktop\Работа в Институте физической культуры и спорта\Методичка\Методичка про фанатов\Иллюстрации\Рис. 6 Хул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74" y="1592409"/>
            <a:ext cx="6300226" cy="420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582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16C6D0C-8F1F-98D9-B249-8163DF00C118}"/>
              </a:ext>
            </a:extLst>
          </p:cNvPr>
          <p:cNvSpPr txBox="1"/>
          <p:nvPr/>
        </p:nvSpPr>
        <p:spPr>
          <a:xfrm>
            <a:off x="6987654" y="1533497"/>
            <a:ext cx="474942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долговременная организованная  группировка футбольных фанатов, приверженных определенному футбольному клубу и принимающих участие не только в сопровождении и поддержки  своих команд во время игр, но и принимающих активное участие в драках («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межклубных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столкновениях») и за пределами стадионов</a:t>
            </a:r>
            <a:endParaRPr lang="ru-RU" sz="2000" dirty="0">
              <a:solidFill>
                <a:schemeClr val="accent5">
                  <a:lumMod val="75000"/>
                </a:schemeClr>
              </a:solidFill>
              <a:latin typeface="Montserrat Medium" pitchFamily="2" charset="0"/>
            </a:endParaRPr>
          </a:p>
          <a:p>
            <a:pPr algn="ctr"/>
            <a:endParaRPr lang="ru-RU" sz="2000" dirty="0" smtClean="0">
              <a:solidFill>
                <a:srgbClr val="23344E"/>
              </a:solidFill>
              <a:latin typeface="Montserrat Medium" pitchFamily="2" charset="0"/>
            </a:endParaRPr>
          </a:p>
          <a:p>
            <a:pPr algn="ctr"/>
            <a:endParaRPr lang="ru-RU" sz="2000" dirty="0">
              <a:solidFill>
                <a:srgbClr val="23344E"/>
              </a:solidFill>
              <a:latin typeface="Montserrat Medium" pitchFamily="2" charset="0"/>
            </a:endParaRPr>
          </a:p>
          <a:p>
            <a:pPr algn="ctr"/>
            <a:endParaRPr lang="ru-RU" sz="2000" dirty="0" smtClean="0">
              <a:solidFill>
                <a:srgbClr val="23344E"/>
              </a:solidFill>
              <a:latin typeface="Montserrat Medium" pitchFamily="2" charset="0"/>
            </a:endParaRPr>
          </a:p>
          <a:p>
            <a:pPr algn="ctr"/>
            <a:endParaRPr lang="ru-RU" sz="2000" dirty="0">
              <a:solidFill>
                <a:srgbClr val="23344E"/>
              </a:solidFill>
              <a:latin typeface="Montserrat Medium" pitchFamily="2" charset="0"/>
            </a:endParaRPr>
          </a:p>
          <a:p>
            <a:pPr algn="ctr"/>
            <a:endParaRPr lang="ru-RU" sz="2000" dirty="0" smtClean="0">
              <a:solidFill>
                <a:srgbClr val="23344E"/>
              </a:solidFill>
              <a:latin typeface="Montserrat Medium" pitchFamily="2" charset="0"/>
            </a:endParaRPr>
          </a:p>
          <a:p>
            <a:pPr algn="ctr"/>
            <a:r>
              <a:rPr lang="ru-RU" sz="2000" dirty="0" smtClean="0">
                <a:solidFill>
                  <a:srgbClr val="23344E"/>
                </a:solidFill>
                <a:latin typeface="Montserrat Medium" pitchFamily="2" charset="0"/>
              </a:rPr>
              <a:t> </a:t>
            </a:r>
            <a:endParaRPr lang="ru-RU" sz="2000" dirty="0">
              <a:solidFill>
                <a:srgbClr val="23344E"/>
              </a:solidFill>
              <a:latin typeface="Montserrat Medium" pitchFamily="2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BEB3379B-67C9-0257-6AB0-D2FC2D435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Фанатская фирма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04427F1-6458-B155-7FEF-8CB7F9655F8A}"/>
              </a:ext>
            </a:extLst>
          </p:cNvPr>
          <p:cNvSpPr txBox="1"/>
          <p:nvPr/>
        </p:nvSpPr>
        <p:spPr>
          <a:xfrm rot="16200000">
            <a:off x="-273782" y="1271888"/>
            <a:ext cx="1383713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164193"/>
                </a:solidFill>
                <a:latin typeface="Montserrat Medium" pitchFamily="2" charset="0"/>
              </a:rPr>
              <a:t>                      </a:t>
            </a:r>
            <a:endParaRPr lang="ru-RU" sz="2800" dirty="0">
              <a:solidFill>
                <a:srgbClr val="164193"/>
              </a:solidFill>
              <a:latin typeface="Montserrat Medium" pitchFamily="2" charset="0"/>
            </a:endParaRPr>
          </a:p>
        </p:txBody>
      </p:sp>
      <p:pic>
        <p:nvPicPr>
          <p:cNvPr id="7170" name="Picture 2" descr="C:\Users\Виктория\Desktop\Работа в Институте физической культуры и спорта\Основы работы с болельщиками\Обучение\Фир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63" y="1533498"/>
            <a:ext cx="6694713" cy="446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7055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</TotalTime>
  <Words>442</Words>
  <Application>Microsoft Office PowerPoint</Application>
  <PresentationFormat>Произвольный</PresentationFormat>
  <Paragraphs>100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Футбольные хулиганы как деструктивная субкультура</vt:lpstr>
      <vt:lpstr>Зритель, болельщик и фанат</vt:lpstr>
      <vt:lpstr>Телевизионные болельщики</vt:lpstr>
      <vt:lpstr>Кузьмичи</vt:lpstr>
      <vt:lpstr>Карланы</vt:lpstr>
      <vt:lpstr>Скарферы</vt:lpstr>
      <vt:lpstr>Ультрас</vt:lpstr>
      <vt:lpstr>Хулс</vt:lpstr>
      <vt:lpstr>Фанатская фирма</vt:lpstr>
      <vt:lpstr>Структура фирмы: Моб</vt:lpstr>
      <vt:lpstr>Структура фирмы: Скауты</vt:lpstr>
      <vt:lpstr>Структура фирмы: Фанаты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Гори, но не сгорай:  как найти оптимум мотивации! </dc:title>
  <dc:creator>Возисова Ольга Сергеевна</dc:creator>
  <cp:lastModifiedBy>Виктория</cp:lastModifiedBy>
  <cp:revision>33</cp:revision>
  <dcterms:created xsi:type="dcterms:W3CDTF">2022-08-04T08:28:04Z</dcterms:created>
  <dcterms:modified xsi:type="dcterms:W3CDTF">2022-10-26T08:55:12Z</dcterms:modified>
</cp:coreProperties>
</file>