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6" r:id="rId11"/>
    <p:sldId id="268" r:id="rId12"/>
    <p:sldId id="269" r:id="rId13"/>
    <p:sldId id="270" r:id="rId14"/>
    <p:sldId id="271" r:id="rId15"/>
    <p:sldId id="272" r:id="rId16"/>
    <p:sldId id="279" r:id="rId17"/>
    <p:sldId id="280" r:id="rId18"/>
    <p:sldId id="312" r:id="rId19"/>
    <p:sldId id="301" r:id="rId20"/>
    <p:sldId id="305" r:id="rId21"/>
    <p:sldId id="307" r:id="rId22"/>
    <p:sldId id="308" r:id="rId23"/>
    <p:sldId id="31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6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2B80-5E8C-4D8C-AC71-C8752F89EB3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375D-5AA5-4F1C-9C98-CA870487D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BD915-6A63-42EF-8001-80A6F66718C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42A66C-700E-45F6-B485-8AEB7617E64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C7500-3229-4DA6-8D22-7641761BED8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1E6647-1BE8-4FA9-B4E0-9B16DFD29C8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Что Это?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9BEFB-2CD1-4833-B2A6-D52CF2682DC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06519-081B-4DCA-AA91-B4B8CCFA46C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Магистрант А.Соколов – директор студенческого бала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0DA59-AB9A-43C4-96F6-A87FCC50325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BC5F63-5D49-407A-AE16-2BE0DD3FA5A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4D3D0D-8B76-4264-B47D-8534AB68815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E62F4-7F2B-4651-991D-96FD9DB26C9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1448BD-98C9-4217-9702-12AB78AD9D2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86B1DF-BA47-40B5-A2A6-1F7FEAE1F9B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754D57-F794-422B-A23A-3474107EC3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F42F7F-CB9B-4D38-8A9B-B97847E2B4F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CF58E-CA24-4A96-980E-D05F98D384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A07AC-CFB1-4D25-B469-4DA65611CE3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BD756F-3C93-41AB-95EF-B960CA6E691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ABAE40-BB8E-43B9-BF10-B19DD479EB3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84CAF-0396-475D-B8A6-D264BD7D2CB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15797-4489-412A-9741-1A270F2F132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Руководитель программы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FDF29-BDF1-46AC-92B1-CFA8E57C281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C978E-B2CB-4A82-9C16-1D3B5F60F6B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Verdana" pitchFamily="34" charset="0"/>
              </a:rPr>
              <a:t>Кафедра</a:t>
            </a:r>
            <a:br>
              <a:rPr lang="ru-RU" altLang="ru-RU" b="1" dirty="0" smtClean="0">
                <a:latin typeface="Verdana" pitchFamily="34" charset="0"/>
              </a:rPr>
            </a:br>
            <a:r>
              <a:rPr lang="ru-RU" altLang="ru-RU" b="1" dirty="0" smtClean="0">
                <a:latin typeface="Verdana" pitchFamily="34" charset="0"/>
              </a:rPr>
              <a:t> «Организации работы</a:t>
            </a:r>
            <a:br>
              <a:rPr lang="ru-RU" altLang="ru-RU" b="1" dirty="0" smtClean="0">
                <a:latin typeface="Verdana" pitchFamily="34" charset="0"/>
              </a:rPr>
            </a:br>
            <a:r>
              <a:rPr lang="ru-RU" altLang="ru-RU" b="1" dirty="0" smtClean="0">
                <a:latin typeface="Verdana" pitchFamily="34" charset="0"/>
              </a:rPr>
              <a:t> с молодежью»</a:t>
            </a:r>
            <a:endParaRPr lang="ru-RU" altLang="ru-RU" b="1" dirty="0">
              <a:latin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941168"/>
            <a:ext cx="7488832" cy="936104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b="1" dirty="0" smtClean="0">
                <a:latin typeface="Verdana" pitchFamily="34" charset="0"/>
              </a:rPr>
              <a:t>МАГИСТЕРСКИЕ ПРОГРАММЫ </a:t>
            </a:r>
          </a:p>
          <a:p>
            <a:r>
              <a:rPr lang="en-US" altLang="ru-RU" b="1" dirty="0" smtClean="0">
                <a:latin typeface="Verdana" pitchFamily="34" charset="0"/>
              </a:rPr>
              <a:t>http://magister.urfu.ru/instituty/ifk/</a:t>
            </a:r>
            <a:endParaRPr lang="ru-RU" altLang="ru-RU" b="1" dirty="0" smtClean="0">
              <a:latin typeface="Verdana" pitchFamily="34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763713" y="158750"/>
            <a:ext cx="73453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Verdana" pitchFamily="34" charset="0"/>
              </a:rPr>
              <a:t>Управление социальной активностью </a:t>
            </a:r>
          </a:p>
          <a:p>
            <a:pPr algn="r"/>
            <a:r>
              <a:rPr lang="ru-RU" altLang="ru-RU" sz="1400" b="1" dirty="0">
                <a:latin typeface="Verdana" pitchFamily="34" charset="0"/>
              </a:rPr>
              <a:t>и профессиональной карьерой молодежи </a:t>
            </a:r>
            <a:r>
              <a:rPr lang="ru-RU" altLang="ru-RU" sz="1400" b="1" dirty="0" smtClean="0">
                <a:latin typeface="Verdana" pitchFamily="34" charset="0"/>
              </a:rPr>
              <a:t> </a:t>
            </a:r>
            <a:r>
              <a:rPr lang="ru-RU" altLang="ru-RU" sz="1400" dirty="0">
                <a:latin typeface="Verdana" pitchFamily="34" charset="0"/>
              </a:rPr>
              <a:t>	</a:t>
            </a:r>
            <a:r>
              <a:rPr lang="ru-RU" altLang="ru-RU" sz="1400" b="1" dirty="0">
                <a:latin typeface="Verdana" pitchFamily="34" charset="0"/>
              </a:rPr>
              <a:t>	</a:t>
            </a:r>
          </a:p>
          <a:p>
            <a:pPr algn="r"/>
            <a:r>
              <a:rPr lang="ru-RU" altLang="ru-RU" sz="1400" dirty="0">
                <a:latin typeface="Verdana" pitchFamily="34" charset="0"/>
              </a:rPr>
              <a:t>	</a:t>
            </a:r>
            <a:r>
              <a:rPr lang="ru-RU" altLang="ru-RU" sz="1400" b="1" dirty="0">
                <a:latin typeface="Verdana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82625"/>
            <a:ext cx="8713093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cs typeface="Arial" pitchFamily="34" charset="0"/>
              </a:rPr>
              <a:t>Изучение программы </a:t>
            </a:r>
          </a:p>
          <a:p>
            <a:pPr>
              <a:defRPr/>
            </a:pPr>
            <a:r>
              <a:rPr lang="ru-RU" sz="2800" b="1" dirty="0">
                <a:cs typeface="Arial" pitchFamily="34" charset="0"/>
              </a:rPr>
              <a:t>позволит на высоком профессиональном уровне:</a:t>
            </a:r>
          </a:p>
          <a:p>
            <a:pPr>
              <a:defRPr/>
            </a:pPr>
            <a:endParaRPr lang="ru-RU" sz="2500" b="1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Arial" pitchFamily="34" charset="0"/>
              </a:rPr>
              <a:t>осуществлять организационно-управленческую деятельность в сфере молодежной </a:t>
            </a:r>
            <a:r>
              <a:rPr lang="ru-RU" sz="2000" dirty="0" smtClean="0">
                <a:cs typeface="Arial" pitchFamily="34" charset="0"/>
              </a:rPr>
              <a:t>политики, анализ </a:t>
            </a:r>
            <a:r>
              <a:rPr lang="ru-RU" sz="2000" dirty="0">
                <a:cs typeface="Arial" pitchFamily="34" charset="0"/>
              </a:rPr>
              <a:t>причин снижения качества человеческого капитала в стране, регионах, конкретных организациях и предлагать варианты их устранения;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cs typeface="Arial" pitchFamily="34" charset="0"/>
              </a:rPr>
              <a:t>разрабатывать </a:t>
            </a:r>
            <a:r>
              <a:rPr lang="ru-RU" sz="2000" dirty="0">
                <a:cs typeface="Arial" pitchFamily="34" charset="0"/>
              </a:rPr>
              <a:t>и реализовывать эффективную систему мотивации человеческих ресурсов  </a:t>
            </a:r>
            <a:r>
              <a:rPr lang="ru-RU" sz="2000" dirty="0" smtClean="0">
                <a:cs typeface="Arial" pitchFamily="34" charset="0"/>
              </a:rPr>
              <a:t>организации, систему </a:t>
            </a:r>
            <a:r>
              <a:rPr lang="ru-RU" sz="2000" dirty="0">
                <a:cs typeface="Arial" pitchFamily="34" charset="0"/>
              </a:rPr>
              <a:t>управления карьерой молодых работников предприятия;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cs typeface="Arial" pitchFamily="34" charset="0"/>
              </a:rPr>
              <a:t>разрабатывать </a:t>
            </a:r>
            <a:r>
              <a:rPr lang="ru-RU" sz="2000" dirty="0">
                <a:cs typeface="Arial" pitchFamily="34" charset="0"/>
              </a:rPr>
              <a:t>технологии управления человеческим капиталом организации сферы государственной молодежной политики;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cs typeface="Arial" pitchFamily="34" charset="0"/>
              </a:rPr>
              <a:t>оптимизировать </a:t>
            </a:r>
            <a:r>
              <a:rPr lang="ru-RU" sz="2000" dirty="0">
                <a:cs typeface="Arial" pitchFamily="34" charset="0"/>
              </a:rPr>
              <a:t>использование интеллектуальные активы организации сферы государственной молодежной политики;</a:t>
            </a:r>
          </a:p>
          <a:p>
            <a:pPr>
              <a:defRPr/>
            </a:pPr>
            <a:endParaRPr lang="ru-RU" sz="2400" dirty="0" smtClean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400" dirty="0">
              <a:cs typeface="Arial" pitchFamily="34" charset="0"/>
            </a:endParaRPr>
          </a:p>
          <a:p>
            <a:pPr>
              <a:defRPr/>
            </a:pPr>
            <a:endParaRPr lang="ru-RU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763713" y="158750"/>
            <a:ext cx="73453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Verdana" pitchFamily="34" charset="0"/>
              </a:rPr>
              <a:t>Управление социальной активностью </a:t>
            </a:r>
          </a:p>
          <a:p>
            <a:pPr algn="r"/>
            <a:r>
              <a:rPr lang="ru-RU" altLang="ru-RU" sz="1400" b="1" dirty="0">
                <a:latin typeface="Verdana" pitchFamily="34" charset="0"/>
              </a:rPr>
              <a:t>и профессиональной карьерой молодежи 	</a:t>
            </a:r>
          </a:p>
          <a:p>
            <a:pPr algn="r"/>
            <a:r>
              <a:rPr lang="ru-RU" altLang="ru-RU" sz="1400" dirty="0">
                <a:latin typeface="Verdana" pitchFamily="34" charset="0"/>
              </a:rPr>
              <a:t>	</a:t>
            </a:r>
            <a:r>
              <a:rPr lang="ru-RU" altLang="ru-RU" sz="1400" b="1" dirty="0">
                <a:latin typeface="Verdana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682625"/>
            <a:ext cx="8496300" cy="57400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cs typeface="Arial" pitchFamily="34" charset="0"/>
              </a:rPr>
              <a:t>Изучение программы </a:t>
            </a:r>
          </a:p>
          <a:p>
            <a:pPr>
              <a:defRPr/>
            </a:pPr>
            <a:r>
              <a:rPr lang="ru-RU" sz="2800" b="1" dirty="0">
                <a:cs typeface="Arial" pitchFamily="34" charset="0"/>
              </a:rPr>
              <a:t>позволит на высоком профессиональном уровне:</a:t>
            </a:r>
          </a:p>
          <a:p>
            <a:pPr>
              <a:defRPr/>
            </a:pPr>
            <a:endParaRPr lang="ru-RU" sz="2800" b="1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cs typeface="Arial" pitchFamily="34" charset="0"/>
              </a:rPr>
              <a:t>осуществлять организационно-управленческую деятельность в сфере молодежной политики генерировать новые идеи, проявлять оригинальность в их применении;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оптимизировать </a:t>
            </a:r>
            <a:r>
              <a:rPr lang="ru-RU" dirty="0">
                <a:cs typeface="Arial" pitchFamily="34" charset="0"/>
              </a:rPr>
              <a:t>свой человеческий, профессионально-трудовой капитал;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самостоятельно </a:t>
            </a:r>
            <a:r>
              <a:rPr lang="ru-RU" dirty="0">
                <a:cs typeface="Arial" pitchFamily="34" charset="0"/>
              </a:rPr>
              <a:t>изменять научный и научно-производственный профиль своей деятельности проводить научные исследования и аналитическую работу по проблемам </a:t>
            </a:r>
            <a:r>
              <a:rPr lang="ru-RU" dirty="0" smtClean="0">
                <a:cs typeface="Arial" pitchFamily="34" charset="0"/>
              </a:rPr>
              <a:t>молодежи;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формировать </a:t>
            </a:r>
            <a:r>
              <a:rPr lang="ru-RU" dirty="0">
                <a:cs typeface="Arial" pitchFamily="34" charset="0"/>
              </a:rPr>
              <a:t>ресурсы для реализации направлений </a:t>
            </a:r>
            <a:r>
              <a:rPr lang="ru-RU" dirty="0" smtClean="0">
                <a:cs typeface="Arial" pitchFamily="34" charset="0"/>
              </a:rPr>
              <a:t>социальной активностью </a:t>
            </a:r>
            <a:r>
              <a:rPr lang="ru-RU" dirty="0">
                <a:cs typeface="Arial" pitchFamily="34" charset="0"/>
              </a:rPr>
              <a:t>и государственной молодежной политики</a:t>
            </a:r>
            <a:r>
              <a:rPr lang="ru-RU" dirty="0" smtClean="0">
                <a:cs typeface="Arial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участвовать </a:t>
            </a:r>
            <a:r>
              <a:rPr lang="ru-RU" dirty="0">
                <a:cs typeface="Arial" pitchFamily="34" charset="0"/>
              </a:rPr>
              <a:t>в реализации молодежных проектов различного уровня, в том числе международного</a:t>
            </a:r>
            <a:r>
              <a:rPr lang="ru-RU" dirty="0" smtClean="0">
                <a:cs typeface="Arial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cs typeface="Arial" pitchFamily="34" charset="0"/>
              </a:rPr>
              <a:t>проводить </a:t>
            </a:r>
            <a:r>
              <a:rPr lang="ru-RU" dirty="0">
                <a:cs typeface="Arial" pitchFamily="34" charset="0"/>
              </a:rPr>
              <a:t>всероссийские и международные научные исследования по актуальным темам работы с молодежью</a:t>
            </a:r>
          </a:p>
          <a:p>
            <a:pPr>
              <a:defRPr/>
            </a:pPr>
            <a:endParaRPr lang="ru-RU" sz="21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763713" y="158750"/>
            <a:ext cx="7345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Verdana" pitchFamily="34" charset="0"/>
              </a:rPr>
              <a:t>Управление социальной активностью </a:t>
            </a:r>
          </a:p>
          <a:p>
            <a:pPr algn="r"/>
            <a:r>
              <a:rPr lang="ru-RU" altLang="ru-RU" sz="1400" b="1" dirty="0">
                <a:latin typeface="Verdana" pitchFamily="34" charset="0"/>
              </a:rPr>
              <a:t>и профессиональной карьерой молодежи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838200"/>
            <a:ext cx="8208963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cs typeface="Arial" pitchFamily="34" charset="0"/>
              </a:rPr>
              <a:t>ИЗУЧАЕМЫЕ СПЕЦИАЛЬНЫЕ ДИСЦИПЛИНЫ:</a:t>
            </a:r>
          </a:p>
          <a:p>
            <a:pPr>
              <a:defRPr/>
            </a:pPr>
            <a:endParaRPr lang="ru-RU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Современные методы стимулирования и </a:t>
            </a:r>
            <a:r>
              <a:rPr lang="ru-RU" sz="2400" dirty="0" smtClean="0">
                <a:cs typeface="Arial" pitchFamily="34" charset="0"/>
              </a:rPr>
              <a:t>мотивации молодежи на предприятиях;</a:t>
            </a:r>
            <a:endParaRPr lang="ru-RU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Стратегический менеджмент;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Профилактика девиации молодежи;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Основы проектного управления в молодежной среде;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Управленческие решения;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>
                <a:cs typeface="Arial" pitchFamily="34" charset="0"/>
              </a:rPr>
              <a:t>Психотехнологии</a:t>
            </a:r>
            <a:r>
              <a:rPr lang="ru-RU" sz="2400" dirty="0" smtClean="0">
                <a:cs typeface="Arial" pitchFamily="34" charset="0"/>
              </a:rPr>
              <a:t> работы с молодежью;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Тайм – менеджмент;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Социальные теории и социальное развитие в современном мире;</a:t>
            </a:r>
            <a:endParaRPr lang="ru-RU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Лидерство </a:t>
            </a:r>
            <a:r>
              <a:rPr lang="ru-RU" sz="2400" dirty="0">
                <a:cs typeface="Arial" pitchFamily="34" charset="0"/>
              </a:rPr>
              <a:t>в молодежной среде;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Воспитательный </a:t>
            </a:r>
            <a:r>
              <a:rPr lang="ru-RU" sz="2400" dirty="0">
                <a:cs typeface="Arial" pitchFamily="34" charset="0"/>
              </a:rPr>
              <a:t>потенциал студенческого </a:t>
            </a:r>
            <a:r>
              <a:rPr lang="ru-RU" sz="2400" dirty="0" smtClean="0">
                <a:cs typeface="Arial" pitchFamily="34" charset="0"/>
              </a:rPr>
              <a:t>самоуправления.</a:t>
            </a:r>
          </a:p>
          <a:p>
            <a:pPr>
              <a:defRPr/>
            </a:pPr>
            <a:endParaRPr lang="ru-RU" sz="16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763713" y="158750"/>
            <a:ext cx="73453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Verdana" pitchFamily="34" charset="0"/>
              </a:rPr>
              <a:t>Управление социальной активностью </a:t>
            </a:r>
          </a:p>
          <a:p>
            <a:pPr algn="r"/>
            <a:r>
              <a:rPr lang="ru-RU" altLang="ru-RU" sz="1400" b="1" dirty="0">
                <a:latin typeface="Verdana" pitchFamily="34" charset="0"/>
              </a:rPr>
              <a:t>и профессиональной карьерой молодежи</a:t>
            </a:r>
          </a:p>
          <a:p>
            <a:pPr algn="r"/>
            <a:r>
              <a:rPr lang="ru-RU" altLang="ru-RU" sz="1400" b="1" dirty="0">
                <a:latin typeface="Verdana" pitchFamily="34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838200"/>
            <a:ext cx="8208963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200" dirty="0"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cs typeface="Arial" pitchFamily="34" charset="0"/>
              </a:rPr>
              <a:t>Выпускники программы работают:</a:t>
            </a:r>
          </a:p>
          <a:p>
            <a:pPr>
              <a:defRPr/>
            </a:pPr>
            <a:endParaRPr lang="ru-RU" sz="2400" b="1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cs typeface="Arial" pitchFamily="34" charset="0"/>
              </a:rPr>
              <a:t>  </a:t>
            </a:r>
            <a:r>
              <a:rPr lang="ru-RU" sz="2400" dirty="0">
                <a:cs typeface="Arial" pitchFamily="34" charset="0"/>
              </a:rPr>
              <a:t>начальниками и заместителями руководителей подразделений по персоналу;</a:t>
            </a:r>
          </a:p>
          <a:p>
            <a:pPr>
              <a:defRPr/>
            </a:pPr>
            <a:endParaRPr lang="ru-RU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 ведущими специалистами в сфере управления персоналом на промышленных предприятиях;</a:t>
            </a:r>
          </a:p>
          <a:p>
            <a:pPr>
              <a:defRPr/>
            </a:pPr>
            <a:endParaRPr lang="ru-RU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лидерами общественных организаций;</a:t>
            </a:r>
          </a:p>
          <a:p>
            <a:pPr>
              <a:defRPr/>
            </a:pPr>
            <a:endParaRPr lang="ru-RU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специалистами органов по делам </a:t>
            </a:r>
            <a:r>
              <a:rPr lang="ru-RU" sz="2400" dirty="0" smtClean="0">
                <a:cs typeface="Arial" pitchFamily="34" charset="0"/>
              </a:rPr>
              <a:t>молодежи;</a:t>
            </a:r>
          </a:p>
          <a:p>
            <a:pPr>
              <a:defRPr/>
            </a:pPr>
            <a:endParaRPr lang="ru-RU" sz="2400" dirty="0" smtClean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Arial" pitchFamily="34" charset="0"/>
              </a:rPr>
              <a:t>с</a:t>
            </a:r>
            <a:r>
              <a:rPr lang="ru-RU" sz="2400" dirty="0" smtClean="0">
                <a:cs typeface="Arial" pitchFamily="34" charset="0"/>
              </a:rPr>
              <a:t>пециалистами сферы </a:t>
            </a:r>
            <a:r>
              <a:rPr lang="ru-RU" sz="2400" dirty="0">
                <a:cs typeface="Arial" pitchFamily="34" charset="0"/>
              </a:rPr>
              <a:t>государственной молодежной </a:t>
            </a:r>
            <a:r>
              <a:rPr lang="ru-RU" sz="2400" dirty="0" smtClean="0">
                <a:cs typeface="Arial" pitchFamily="34" charset="0"/>
              </a:rPr>
              <a:t>политики.</a:t>
            </a:r>
            <a:endParaRPr lang="ru-RU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2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763713" y="158750"/>
            <a:ext cx="73453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 smtClean="0">
                <a:latin typeface="Verdana" pitchFamily="34" charset="0"/>
              </a:rPr>
              <a:t>Управление </a:t>
            </a:r>
            <a:r>
              <a:rPr lang="ru-RU" altLang="ru-RU" sz="1400" b="1" dirty="0">
                <a:latin typeface="Verdana" pitchFamily="34" charset="0"/>
              </a:rPr>
              <a:t>социальной активностью </a:t>
            </a:r>
          </a:p>
          <a:p>
            <a:pPr algn="r"/>
            <a:r>
              <a:rPr lang="ru-RU" altLang="ru-RU" sz="1400" b="1" dirty="0">
                <a:latin typeface="Verdana" pitchFamily="34" charset="0"/>
              </a:rPr>
              <a:t>и профессиональной карьерой молодежи</a:t>
            </a:r>
          </a:p>
          <a:p>
            <a:pPr algn="r"/>
            <a:r>
              <a:rPr lang="ru-RU" altLang="ru-RU" sz="1400" b="1" dirty="0">
                <a:latin typeface="Verdana" pitchFamily="34" charset="0"/>
              </a:rPr>
              <a:t>	</a:t>
            </a:r>
          </a:p>
        </p:txBody>
      </p:sp>
      <p:pic>
        <p:nvPicPr>
          <p:cNvPr id="20484" name="Picture 10" descr="C:\Users\1\AppData\Local\Temp\Temp1_09-04-2014_21-50-08.zip\IMG_0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765175"/>
            <a:ext cx="8628063" cy="568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Текст 3"/>
          <p:cNvSpPr>
            <a:spLocks noGrp="1"/>
          </p:cNvSpPr>
          <p:nvPr>
            <p:ph type="body" sz="half" idx="2"/>
          </p:nvPr>
        </p:nvSpPr>
        <p:spPr>
          <a:xfrm>
            <a:off x="720725" y="6092825"/>
            <a:ext cx="7596188" cy="431800"/>
          </a:xfrm>
        </p:spPr>
        <p:txBody>
          <a:bodyPr/>
          <a:lstStyle/>
          <a:p>
            <a:r>
              <a:rPr lang="ru-RU" altLang="ru-RU" smtClean="0"/>
              <a:t>Конкурс молодых руководителей предприятий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763713" y="158750"/>
            <a:ext cx="73453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latin typeface="Verdana" pitchFamily="34" charset="0"/>
              </a:rPr>
              <a:t>Управление социальной активностью </a:t>
            </a:r>
          </a:p>
          <a:p>
            <a:pPr algn="r"/>
            <a:r>
              <a:rPr lang="ru-RU" altLang="ru-RU" sz="1400" b="1" dirty="0">
                <a:latin typeface="Verdana" pitchFamily="34" charset="0"/>
              </a:rPr>
              <a:t>и профессиональной карьерой молодежи</a:t>
            </a:r>
          </a:p>
          <a:p>
            <a:pPr algn="r"/>
            <a:r>
              <a:rPr lang="ru-RU" altLang="ru-RU" sz="1400" b="1" dirty="0">
                <a:latin typeface="Verdana" pitchFamily="34" charset="0"/>
              </a:rPr>
              <a:t>	</a:t>
            </a:r>
          </a:p>
        </p:txBody>
      </p:sp>
      <p:pic>
        <p:nvPicPr>
          <p:cNvPr id="21508" name="Picture 8" descr="C:\Users\1\AppData\Local\Temp\Temp1_files.zip\IMG_44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052513"/>
            <a:ext cx="76327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Текст 3"/>
          <p:cNvSpPr>
            <a:spLocks noGrp="1"/>
          </p:cNvSpPr>
          <p:nvPr>
            <p:ph type="body" sz="half" idx="2"/>
          </p:nvPr>
        </p:nvSpPr>
        <p:spPr>
          <a:xfrm>
            <a:off x="755650" y="6308725"/>
            <a:ext cx="6911975" cy="360363"/>
          </a:xfrm>
        </p:spPr>
        <p:txBody>
          <a:bodyPr/>
          <a:lstStyle/>
          <a:p>
            <a:r>
              <a:rPr lang="ru-RU" altLang="ru-RU" smtClean="0"/>
              <a:t>Стратегическая сессия профсоюзных  лидеров работающих на предприятиях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6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763713" y="158750"/>
            <a:ext cx="734536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Verdana" pitchFamily="34" charset="0"/>
              </a:rPr>
              <a:t>Управление социальной активностью </a:t>
            </a:r>
            <a:endParaRPr lang="ru-RU" altLang="ru-RU" sz="1200" b="1" dirty="0" smtClean="0">
              <a:latin typeface="Verdana" pitchFamily="34" charset="0"/>
            </a:endParaRPr>
          </a:p>
          <a:p>
            <a:r>
              <a:rPr lang="ru-RU" altLang="ru-RU" sz="1200" b="1" dirty="0" smtClean="0">
                <a:latin typeface="Verdana" pitchFamily="34" charset="0"/>
              </a:rPr>
              <a:t>                        и </a:t>
            </a:r>
            <a:r>
              <a:rPr lang="ru-RU" altLang="ru-RU" sz="1200" b="1" dirty="0">
                <a:latin typeface="Verdana" pitchFamily="34" charset="0"/>
              </a:rPr>
              <a:t>профессиональной карьерой молодежи</a:t>
            </a:r>
          </a:p>
          <a:p>
            <a:pPr algn="r"/>
            <a:r>
              <a:rPr lang="ru-RU" altLang="ru-RU" sz="1300" b="1" dirty="0">
                <a:latin typeface="Verdana" pitchFamily="34" charset="0"/>
              </a:rPr>
              <a:t>			</a:t>
            </a:r>
          </a:p>
        </p:txBody>
      </p:sp>
      <p:sp>
        <p:nvSpPr>
          <p:cNvPr id="28676" name="Прямоугольник 8"/>
          <p:cNvSpPr>
            <a:spLocks noChangeArrowheads="1"/>
          </p:cNvSpPr>
          <p:nvPr/>
        </p:nvSpPr>
        <p:spPr bwMode="auto">
          <a:xfrm>
            <a:off x="179512" y="4256830"/>
            <a:ext cx="23042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400" b="1" dirty="0"/>
              <a:t>Магистрант А. Алешкин – </a:t>
            </a:r>
            <a:r>
              <a:rPr lang="ru-RU" altLang="ru-RU" sz="1400" dirty="0"/>
              <a:t>специалист по молодежной политике УрФУ </a:t>
            </a:r>
          </a:p>
        </p:txBody>
      </p:sp>
      <p:pic>
        <p:nvPicPr>
          <p:cNvPr id="28679" name="Picture 2" descr="F:\СОХРАНИТЬ\users\Елена\ЦРПВ1\Бел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026" y="919163"/>
            <a:ext cx="3066107" cy="229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3" y="854646"/>
            <a:ext cx="1440160" cy="271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cs628521.vk.me/v628521407/2b2a/7qRsUSe9Ym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34358"/>
            <a:ext cx="3672409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40152" y="2922233"/>
            <a:ext cx="3024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ru-RU" sz="1600" b="1" dirty="0">
                <a:solidFill>
                  <a:prstClr val="black"/>
                </a:solidFill>
              </a:rPr>
              <a:t>Магистрант А. Белов  </a:t>
            </a:r>
            <a:r>
              <a:rPr lang="ru-RU" altLang="ru-RU" sz="1600" dirty="0">
                <a:solidFill>
                  <a:prstClr val="black"/>
                </a:solidFill>
              </a:rPr>
              <a:t>– заместитель директора Центра воспитательной работы УрФУ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949283" y="6092716"/>
            <a:ext cx="3983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ru-RU" sz="1600" b="1" dirty="0">
                <a:solidFill>
                  <a:prstClr val="black"/>
                </a:solidFill>
              </a:rPr>
              <a:t>Магистрант </a:t>
            </a:r>
            <a:r>
              <a:rPr lang="ru-RU" altLang="ru-RU" sz="1600" b="1" dirty="0" smtClean="0">
                <a:solidFill>
                  <a:prstClr val="black"/>
                </a:solidFill>
              </a:rPr>
              <a:t>кафедры ОРМ </a:t>
            </a:r>
            <a:r>
              <a:rPr lang="ru-RU" altLang="ru-RU" sz="1600" b="1" err="1" smtClean="0">
                <a:solidFill>
                  <a:prstClr val="black"/>
                </a:solidFill>
              </a:rPr>
              <a:t>В</a:t>
            </a:r>
            <a:r>
              <a:rPr lang="ru-RU" altLang="ru-RU" sz="1600" b="1" smtClean="0">
                <a:solidFill>
                  <a:prstClr val="black"/>
                </a:solidFill>
              </a:rPr>
              <a:t>. Димитрова </a:t>
            </a:r>
            <a:endParaRPr lang="ru-RU" altLang="ru-RU" sz="1600" b="1" dirty="0" smtClean="0">
              <a:solidFill>
                <a:prstClr val="black"/>
              </a:solidFill>
            </a:endParaRPr>
          </a:p>
          <a:p>
            <a:pPr lvl="0" algn="r"/>
            <a:r>
              <a:rPr lang="ru-RU" altLang="ru-RU" sz="1600" dirty="0" smtClean="0">
                <a:solidFill>
                  <a:prstClr val="black"/>
                </a:solidFill>
              </a:rPr>
              <a:t>(</a:t>
            </a:r>
            <a:r>
              <a:rPr lang="ru-RU" altLang="ru-RU" sz="1600" dirty="0" err="1" smtClean="0">
                <a:solidFill>
                  <a:prstClr val="black"/>
                </a:solidFill>
              </a:rPr>
              <a:t>г.Варна</a:t>
            </a:r>
            <a:r>
              <a:rPr lang="ru-RU" altLang="ru-RU" sz="1600" dirty="0" smtClean="0">
                <a:solidFill>
                  <a:prstClr val="black"/>
                </a:solidFill>
              </a:rPr>
              <a:t>, Болгария) 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14" y="919163"/>
            <a:ext cx="1584474" cy="20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4256830"/>
            <a:ext cx="2664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400" b="1" dirty="0"/>
              <a:t>Магистрант </a:t>
            </a:r>
            <a:r>
              <a:rPr lang="ru-RU" altLang="ru-RU" sz="1400" b="1" dirty="0" smtClean="0"/>
              <a:t>О. Мочалов – </a:t>
            </a:r>
          </a:p>
          <a:p>
            <a:pPr algn="r"/>
            <a:r>
              <a:rPr lang="ru-RU" sz="1400" dirty="0"/>
              <a:t>руководитель Свердловского регионального отделения Всероссийской общественной организации «Молодая Гвардия Единой России»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763713" y="158750"/>
            <a:ext cx="734536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Verdana" pitchFamily="34" charset="0"/>
              </a:rPr>
              <a:t>Управление социальной активностью </a:t>
            </a:r>
            <a:endParaRPr lang="ru-RU" altLang="ru-RU" sz="1200" b="1" dirty="0" smtClean="0">
              <a:latin typeface="Verdana" pitchFamily="34" charset="0"/>
            </a:endParaRPr>
          </a:p>
          <a:p>
            <a:r>
              <a:rPr lang="ru-RU" altLang="ru-RU" sz="1200" b="1" dirty="0" smtClean="0">
                <a:latin typeface="Verdana" pitchFamily="34" charset="0"/>
              </a:rPr>
              <a:t>                                  и </a:t>
            </a:r>
            <a:r>
              <a:rPr lang="ru-RU" altLang="ru-RU" sz="1200" b="1" dirty="0">
                <a:latin typeface="Verdana" pitchFamily="34" charset="0"/>
              </a:rPr>
              <a:t>профессиональной карьерой молодежи</a:t>
            </a:r>
          </a:p>
          <a:p>
            <a:pPr algn="r"/>
            <a:r>
              <a:rPr lang="ru-RU" altLang="ru-RU" sz="1300" b="1" dirty="0">
                <a:latin typeface="Verdana" pitchFamily="34" charset="0"/>
              </a:rPr>
              <a:t>			</a:t>
            </a:r>
          </a:p>
        </p:txBody>
      </p:sp>
      <p:sp>
        <p:nvSpPr>
          <p:cNvPr id="29700" name="Прямоугольник 6"/>
          <p:cNvSpPr>
            <a:spLocks noChangeArrowheads="1"/>
          </p:cNvSpPr>
          <p:nvPr/>
        </p:nvSpPr>
        <p:spPr bwMode="auto">
          <a:xfrm>
            <a:off x="5238750" y="3524250"/>
            <a:ext cx="37973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/>
              <a:t>Магистр О. Миляева  </a:t>
            </a:r>
            <a:r>
              <a:rPr lang="ru-RU" altLang="ru-RU"/>
              <a:t>– </a:t>
            </a:r>
          </a:p>
          <a:p>
            <a:pPr algn="r"/>
            <a:r>
              <a:rPr lang="ru-RU" altLang="ru-RU"/>
              <a:t>Ведущий специалист по организации мероприятий </a:t>
            </a:r>
          </a:p>
          <a:p>
            <a:pPr algn="r"/>
            <a:r>
              <a:rPr lang="ru-RU" altLang="ru-RU"/>
              <a:t>СКБ-Контур</a:t>
            </a:r>
          </a:p>
        </p:txBody>
      </p:sp>
      <p:sp>
        <p:nvSpPr>
          <p:cNvPr id="29701" name="Прямоугольник 8"/>
          <p:cNvSpPr>
            <a:spLocks noChangeArrowheads="1"/>
          </p:cNvSpPr>
          <p:nvPr/>
        </p:nvSpPr>
        <p:spPr bwMode="auto">
          <a:xfrm>
            <a:off x="250825" y="3524250"/>
            <a:ext cx="3025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Магистр Т. Карфидова</a:t>
            </a:r>
            <a:r>
              <a:rPr lang="ru-RU" altLang="ru-RU"/>
              <a:t>  </a:t>
            </a:r>
          </a:p>
          <a:p>
            <a:r>
              <a:rPr lang="ru-RU" altLang="ru-RU"/>
              <a:t>– зам. директора ИФКСиМП по воспитательной работе</a:t>
            </a:r>
          </a:p>
        </p:txBody>
      </p:sp>
      <p:pic>
        <p:nvPicPr>
          <p:cNvPr id="29702" name="Picture 8" descr="C:\Users\user\Download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766763"/>
            <a:ext cx="40640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6"/>
          <p:cNvSpPr>
            <a:spLocks noChangeArrowheads="1"/>
          </p:cNvSpPr>
          <p:nvPr/>
        </p:nvSpPr>
        <p:spPr bwMode="auto">
          <a:xfrm>
            <a:off x="6156325" y="5084763"/>
            <a:ext cx="29876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Магистр А. Соколов </a:t>
            </a:r>
            <a:r>
              <a:rPr lang="ru-RU" altLang="ru-RU"/>
              <a:t>– преподаватель танцевального клуба </a:t>
            </a:r>
            <a:r>
              <a:rPr lang="en-US" altLang="ru-RU"/>
              <a:t>Galla</a:t>
            </a:r>
            <a:r>
              <a:rPr lang="ru-RU" altLang="ru-RU"/>
              <a:t> </a:t>
            </a:r>
            <a:r>
              <a:rPr lang="en-US" altLang="ru-RU"/>
              <a:t>Dance</a:t>
            </a:r>
            <a:r>
              <a:rPr lang="ru-RU" altLang="ru-RU"/>
              <a:t>, организатор студенческого бала УрФУ</a:t>
            </a:r>
          </a:p>
        </p:txBody>
      </p:sp>
      <p:pic>
        <p:nvPicPr>
          <p:cNvPr id="29704" name="Picture 2" descr="https://pp.vk.me/c322119/v322119245/216f/ekYGKa3uxB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765175"/>
            <a:ext cx="414178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" descr="C:\Users\user\Downloads\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3425" y="2520950"/>
            <a:ext cx="28829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00063" y="2714625"/>
            <a:ext cx="784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 smtClean="0">
                <a:latin typeface="+mj-lt"/>
                <a:cs typeface="+mn-cs"/>
              </a:rPr>
              <a:t>«</a:t>
            </a:r>
            <a:r>
              <a:rPr lang="ru-RU" altLang="ru-RU" sz="3600" b="1" dirty="0">
                <a:latin typeface="+mj-lt"/>
                <a:cs typeface="Aharoni" pitchFamily="2" charset="-79"/>
              </a:rPr>
              <a:t>ПРОФИЛАКТИКА ЭКСТРЕМИЗМА В МОЛОДЕЖНОЙ СРЕДЕ»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9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195513" y="44450"/>
            <a:ext cx="6553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400" b="1" dirty="0" smtClean="0">
                <a:latin typeface="Verdana" pitchFamily="34" charset="0"/>
              </a:rPr>
              <a:t>Профилактика </a:t>
            </a:r>
            <a:r>
              <a:rPr lang="ru-RU" altLang="ru-RU" sz="1400" b="1" dirty="0">
                <a:latin typeface="Verdana" pitchFamily="34" charset="0"/>
              </a:rPr>
              <a:t>экстремизма в молодежной </a:t>
            </a:r>
            <a:r>
              <a:rPr lang="ru-RU" altLang="ru-RU" sz="1400" b="1" dirty="0" smtClean="0">
                <a:latin typeface="Verdana" pitchFamily="34" charset="0"/>
              </a:rPr>
              <a:t>среде</a:t>
            </a:r>
            <a:endParaRPr lang="ru-RU" altLang="ru-RU" sz="1400" b="1" dirty="0">
              <a:latin typeface="Verdana" pitchFamily="34" charset="0"/>
            </a:endParaRPr>
          </a:p>
        </p:txBody>
      </p:sp>
      <p:sp>
        <p:nvSpPr>
          <p:cNvPr id="18435" name="AutoShape 9" descr="https://apf.mail.ru/cgi-bin/readmsg/34.JPG?id=13971958680000000677%3B0%3B2&amp;mode=attachment&amp;channel&amp;bs=2663716&amp;bl=3881033&amp;ct=image%2Fjpeg&amp;cn=34.JPG&amp;cte=base64&amp;preview=1&amp;exif=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36" name="TextBox 13"/>
          <p:cNvSpPr txBox="1">
            <a:spLocks noChangeArrowheads="1"/>
          </p:cNvSpPr>
          <p:nvPr/>
        </p:nvSpPr>
        <p:spPr bwMode="auto">
          <a:xfrm>
            <a:off x="142875" y="1571625"/>
            <a:ext cx="3357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endParaRPr lang="ru-RU" dirty="0">
              <a:latin typeface="Calibri" pitchFamily="34" charset="0"/>
            </a:endParaRPr>
          </a:p>
        </p:txBody>
      </p:sp>
      <p:sp>
        <p:nvSpPr>
          <p:cNvPr id="18437" name="TextBox 14"/>
          <p:cNvSpPr txBox="1">
            <a:spLocks noChangeArrowheads="1"/>
          </p:cNvSpPr>
          <p:nvPr/>
        </p:nvSpPr>
        <p:spPr bwMode="auto">
          <a:xfrm>
            <a:off x="3275857" y="1428750"/>
            <a:ext cx="56538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ru-RU" sz="2200" dirty="0">
                <a:latin typeface="Calibri" pitchFamily="34" charset="0"/>
              </a:rPr>
              <a:t>Руководитель программы – </a:t>
            </a:r>
            <a:r>
              <a:rPr lang="ru-RU" sz="2200" b="1" dirty="0">
                <a:latin typeface="Calibri" pitchFamily="34" charset="0"/>
              </a:rPr>
              <a:t>Назаров Владимир Лазаревич</a:t>
            </a:r>
            <a:r>
              <a:rPr lang="ru-RU" sz="2200" dirty="0">
                <a:latin typeface="Calibri" pitchFamily="34" charset="0"/>
              </a:rPr>
              <a:t>, доктор педагогических наук, профессор кафедры ОРМ, «Отличник образования </a:t>
            </a:r>
            <a:r>
              <a:rPr lang="ru-RU" sz="2200" dirty="0" smtClean="0">
                <a:latin typeface="Calibri" pitchFamily="34" charset="0"/>
              </a:rPr>
              <a:t>РФ»</a:t>
            </a:r>
            <a:endParaRPr lang="en-US" sz="2200" dirty="0">
              <a:latin typeface="Calibri" pitchFamily="34" charset="0"/>
            </a:endParaRP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18438" name="Picture 2" descr="C:\Users\123\Desktop\Новая папка (2)\IMG_2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55682"/>
            <a:ext cx="2736304" cy="432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5"/>
          <p:cNvSpPr txBox="1">
            <a:spLocks noChangeArrowheads="1"/>
          </p:cNvSpPr>
          <p:nvPr/>
        </p:nvSpPr>
        <p:spPr bwMode="auto">
          <a:xfrm>
            <a:off x="642938" y="642938"/>
            <a:ext cx="821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Calibri" pitchFamily="34" charset="0"/>
              </a:rPr>
              <a:t>Авторский коллектив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68144" y="4672281"/>
            <a:ext cx="2990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Calibri" pitchFamily="34" charset="0"/>
              </a:rPr>
              <a:t>Начало реализации программы –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</a:rPr>
              <a:t>01.09.2016г. </a:t>
            </a: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39750" y="909638"/>
            <a:ext cx="82089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2400">
                <a:latin typeface="Verdana" pitchFamily="34" charset="0"/>
              </a:rPr>
              <a:t>Международная магистерская программа </a:t>
            </a:r>
            <a:r>
              <a:rPr lang="ru-RU" altLang="ru-RU" sz="2400" b="1">
                <a:latin typeface="Verdana" pitchFamily="34" charset="0"/>
              </a:rPr>
              <a:t>«</a:t>
            </a:r>
            <a:r>
              <a:rPr lang="ru-RU" altLang="ru-RU" sz="2800" b="1">
                <a:latin typeface="Verdana" pitchFamily="34" charset="0"/>
              </a:rPr>
              <a:t>Превентология в молодежной среде»</a:t>
            </a:r>
          </a:p>
        </p:txBody>
      </p:sp>
      <p:sp>
        <p:nvSpPr>
          <p:cNvPr id="7172" name="Объект 2"/>
          <p:cNvSpPr>
            <a:spLocks noGrp="1"/>
          </p:cNvSpPr>
          <p:nvPr>
            <p:ph sz="half" idx="1"/>
          </p:nvPr>
        </p:nvSpPr>
        <p:spPr>
          <a:xfrm rot="21395039">
            <a:off x="1187450" y="3522663"/>
            <a:ext cx="998538" cy="46037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7173" name="Объект 3"/>
          <p:cNvSpPr>
            <a:spLocks noGrp="1"/>
          </p:cNvSpPr>
          <p:nvPr>
            <p:ph sz="half" idx="2"/>
          </p:nvPr>
        </p:nvSpPr>
        <p:spPr>
          <a:xfrm>
            <a:off x="395288" y="1700213"/>
            <a:ext cx="8497887" cy="360635"/>
          </a:xfrm>
        </p:spPr>
        <p:txBody>
          <a:bodyPr>
            <a:noAutofit/>
          </a:bodyPr>
          <a:lstStyle/>
          <a:p>
            <a:pPr marL="0" indent="0" algn="just">
              <a:buFont typeface="Arial" charset="0"/>
              <a:buNone/>
            </a:pPr>
            <a:r>
              <a:rPr lang="ru-RU" altLang="ru-RU" sz="1100" dirty="0" smtClean="0"/>
              <a:t>Реализуется в соответствии с  соглашением между  Уральским федеральным университетом имени первого Президента России </a:t>
            </a:r>
            <a:r>
              <a:rPr lang="ru-RU" altLang="ru-RU" sz="1100" dirty="0" err="1" smtClean="0"/>
              <a:t>Б.Н.Ельцина</a:t>
            </a:r>
            <a:r>
              <a:rPr lang="ru-RU" altLang="ru-RU" sz="1100" dirty="0" smtClean="0"/>
              <a:t>  (УрФУ, Екатеринбург) и Казахским национальным университетом имени аль-Фараби (КазНУ, Алматы)</a:t>
            </a:r>
          </a:p>
        </p:txBody>
      </p:sp>
      <p:pic>
        <p:nvPicPr>
          <p:cNvPr id="7174" name="Picture 7" descr="E:\IMG_1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871788"/>
            <a:ext cx="604837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1"/>
          <p:cNvSpPr>
            <a:spLocks noChangeArrowheads="1"/>
          </p:cNvSpPr>
          <p:nvPr/>
        </p:nvSpPr>
        <p:spPr bwMode="auto">
          <a:xfrm>
            <a:off x="6804025" y="4076700"/>
            <a:ext cx="2089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/>
              <a:t>Ректор УрФУ Виктор Кокшаров и ректор КазНУ Галым Мутанов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051720" y="44450"/>
            <a:ext cx="66969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400" b="1" dirty="0" smtClean="0">
                <a:latin typeface="Verdana" pitchFamily="34" charset="0"/>
              </a:rPr>
              <a:t>Профилактика </a:t>
            </a:r>
            <a:r>
              <a:rPr lang="ru-RU" altLang="ru-RU" sz="1400" b="1" dirty="0">
                <a:latin typeface="Verdana" pitchFamily="34" charset="0"/>
              </a:rPr>
              <a:t>экстремизма в молодежной </a:t>
            </a:r>
            <a:r>
              <a:rPr lang="ru-RU" altLang="ru-RU" sz="1400" b="1" dirty="0" smtClean="0">
                <a:latin typeface="Verdana" pitchFamily="34" charset="0"/>
              </a:rPr>
              <a:t>среде </a:t>
            </a:r>
            <a:endParaRPr lang="ru-RU" altLang="ru-RU" sz="1400" b="1" dirty="0">
              <a:latin typeface="Verdana" pitchFamily="34" charset="0"/>
            </a:endParaRPr>
          </a:p>
        </p:txBody>
      </p:sp>
      <p:sp>
        <p:nvSpPr>
          <p:cNvPr id="26627" name="AutoShape 9" descr="https://apf.mail.ru/cgi-bin/readmsg/34.JPG?id=13971958680000000677%3B0%3B2&amp;mode=attachment&amp;channel&amp;bs=2663716&amp;bl=3881033&amp;ct=image%2Fjpeg&amp;cn=34.JPG&amp;cte=base64&amp;preview=1&amp;exif=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28625" y="642938"/>
            <a:ext cx="85010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Calibri" pitchFamily="34" charset="0"/>
              </a:rPr>
              <a:t>Учебные дисциплины программы</a:t>
            </a:r>
          </a:p>
          <a:p>
            <a:pPr algn="ctr"/>
            <a:endParaRPr lang="ru-RU" sz="2500" b="1">
              <a:latin typeface="Calibri" pitchFamily="34" charset="0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683568" y="1071563"/>
            <a:ext cx="8388995" cy="6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Геополитика</a:t>
            </a:r>
            <a:r>
              <a:rPr lang="en-US" dirty="0" smtClean="0">
                <a:latin typeface="Calibri" pitchFamily="34" charset="0"/>
              </a:rPr>
              <a:t>;</a:t>
            </a:r>
            <a:endParaRPr lang="ru-RU" dirty="0">
              <a:latin typeface="Calibri" pitchFamily="34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Социально-психологические </a:t>
            </a:r>
            <a:r>
              <a:rPr lang="ru-RU" dirty="0">
                <a:latin typeface="Calibri" pitchFamily="34" charset="0"/>
              </a:rPr>
              <a:t>аспекты профилактики экстремизма в </a:t>
            </a:r>
            <a:r>
              <a:rPr lang="ru-RU" dirty="0" smtClean="0">
                <a:latin typeface="Calibri" pitchFamily="34" charset="0"/>
              </a:rPr>
              <a:t>  молодежной </a:t>
            </a:r>
            <a:r>
              <a:rPr lang="ru-RU" dirty="0">
                <a:latin typeface="Calibri" pitchFamily="34" charset="0"/>
              </a:rPr>
              <a:t>среде</a:t>
            </a:r>
            <a:r>
              <a:rPr lang="en-US" dirty="0">
                <a:latin typeface="Calibri" pitchFamily="34" charset="0"/>
              </a:rPr>
              <a:t>;</a:t>
            </a:r>
            <a:endParaRPr lang="ru-RU" dirty="0">
              <a:latin typeface="Calibri" pitchFamily="34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Международный </a:t>
            </a:r>
            <a:r>
              <a:rPr lang="ru-RU" dirty="0">
                <a:latin typeface="Calibri" pitchFamily="34" charset="0"/>
              </a:rPr>
              <a:t>опыт противодействия терроризму</a:t>
            </a:r>
            <a:r>
              <a:rPr lang="en-US" dirty="0">
                <a:latin typeface="Calibri" pitchFamily="34" charset="0"/>
              </a:rPr>
              <a:t>;</a:t>
            </a:r>
            <a:endParaRPr lang="ru-RU" dirty="0">
              <a:latin typeface="Calibri" pitchFamily="34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Международное </a:t>
            </a:r>
            <a:r>
              <a:rPr lang="ru-RU" dirty="0">
                <a:latin typeface="Calibri" pitchFamily="34" charset="0"/>
              </a:rPr>
              <a:t>сотрудничество в области борьбы с шовинизмом и ксенофобией</a:t>
            </a:r>
            <a:r>
              <a:rPr lang="en-US" dirty="0">
                <a:latin typeface="Calibri" pitchFamily="34" charset="0"/>
              </a:rPr>
              <a:t>;</a:t>
            </a:r>
            <a:endParaRPr lang="ru-RU" dirty="0">
              <a:latin typeface="Calibri" pitchFamily="34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Мониторинг </a:t>
            </a:r>
            <a:r>
              <a:rPr lang="ru-RU" dirty="0">
                <a:latin typeface="Calibri" pitchFamily="34" charset="0"/>
              </a:rPr>
              <a:t>экстремистских настроений в общественном сознании</a:t>
            </a:r>
            <a:r>
              <a:rPr lang="en-US" dirty="0">
                <a:latin typeface="Calibri" pitchFamily="34" charset="0"/>
              </a:rPr>
              <a:t>;</a:t>
            </a:r>
            <a:endParaRPr lang="ru-RU" dirty="0">
              <a:latin typeface="Calibri" pitchFamily="34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Специфика </a:t>
            </a:r>
            <a:r>
              <a:rPr lang="ru-RU" dirty="0">
                <a:latin typeface="Calibri" pitchFamily="34" charset="0"/>
              </a:rPr>
              <a:t>проявления политического и религиозного экстремизма</a:t>
            </a:r>
            <a:r>
              <a:rPr lang="en-US" dirty="0">
                <a:latin typeface="Calibri" pitchFamily="34" charset="0"/>
              </a:rPr>
              <a:t>;</a:t>
            </a:r>
            <a:endParaRPr lang="ru-RU" dirty="0">
              <a:latin typeface="Calibri" pitchFamily="34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Молодежные </a:t>
            </a:r>
            <a:r>
              <a:rPr lang="ru-RU" dirty="0">
                <a:latin typeface="Calibri" pitchFamily="34" charset="0"/>
              </a:rPr>
              <a:t>субкультуры экстремистской ориентации</a:t>
            </a:r>
            <a:r>
              <a:rPr lang="en-US" dirty="0" smtClean="0">
                <a:latin typeface="Calibri" pitchFamily="34" charset="0"/>
              </a:rPr>
              <a:t>;</a:t>
            </a:r>
            <a:endParaRPr lang="ru-RU" dirty="0" smtClean="0">
              <a:latin typeface="Calibri" pitchFamily="34" charset="0"/>
            </a:endParaRPr>
          </a:p>
          <a:p>
            <a:pPr marL="285750" indent="-285750" algn="just" fontAlgn="auto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Психология </a:t>
            </a:r>
            <a:r>
              <a:rPr lang="ru-RU" dirty="0"/>
              <a:t>экстремизма, шовинизма и ксенофобии</a:t>
            </a:r>
            <a:r>
              <a:rPr lang="en-US" dirty="0"/>
              <a:t>;</a:t>
            </a:r>
            <a:endParaRPr lang="ru-RU" dirty="0"/>
          </a:p>
          <a:p>
            <a:pPr marL="285750" indent="-285750" algn="just" fontAlgn="auto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Специфика </a:t>
            </a:r>
            <a:r>
              <a:rPr lang="ru-RU" dirty="0"/>
              <a:t>проявления политического и религиозного экстремизма</a:t>
            </a:r>
            <a:r>
              <a:rPr lang="en-US" dirty="0"/>
              <a:t>;</a:t>
            </a:r>
            <a:endParaRPr lang="ru-RU" dirty="0"/>
          </a:p>
          <a:p>
            <a:pPr marL="285750" indent="-285750" algn="just" fontAlgn="auto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Исламский </a:t>
            </a:r>
            <a:r>
              <a:rPr lang="ru-RU" dirty="0"/>
              <a:t>экстремизм и практика его профилактики в современном мире и России</a:t>
            </a:r>
            <a:r>
              <a:rPr lang="en-US" dirty="0"/>
              <a:t>;</a:t>
            </a:r>
          </a:p>
          <a:p>
            <a:pPr marL="285750" indent="-285750" algn="just" fontAlgn="auto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Экстремизм </a:t>
            </a:r>
            <a:r>
              <a:rPr lang="ru-RU" dirty="0"/>
              <a:t>в спорте;</a:t>
            </a:r>
          </a:p>
          <a:p>
            <a:pPr marL="285750" indent="-285750" algn="just" fontAlgn="auto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Экстремизм </a:t>
            </a:r>
            <a:r>
              <a:rPr lang="ru-RU" dirty="0"/>
              <a:t>в искусстве</a:t>
            </a:r>
            <a:r>
              <a:rPr lang="en-US" dirty="0"/>
              <a:t> </a:t>
            </a:r>
            <a:r>
              <a:rPr lang="ru-RU" dirty="0"/>
              <a:t>и другие.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latin typeface="Calibri" pitchFamily="34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Ø"/>
            </a:pPr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195513" y="44450"/>
            <a:ext cx="6553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400" b="1" dirty="0" smtClean="0">
                <a:latin typeface="Verdana" pitchFamily="34" charset="0"/>
              </a:rPr>
              <a:t>Профилактика </a:t>
            </a:r>
            <a:r>
              <a:rPr lang="ru-RU" altLang="ru-RU" sz="1400" b="1" dirty="0">
                <a:latin typeface="Verdana" pitchFamily="34" charset="0"/>
              </a:rPr>
              <a:t>экстремизма в молодежной </a:t>
            </a:r>
            <a:r>
              <a:rPr lang="ru-RU" altLang="ru-RU" sz="1400" b="1" dirty="0" smtClean="0">
                <a:latin typeface="Verdana" pitchFamily="34" charset="0"/>
              </a:rPr>
              <a:t>среде </a:t>
            </a:r>
            <a:endParaRPr lang="ru-RU" altLang="ru-RU" sz="1400" b="1" dirty="0">
              <a:latin typeface="Verdana" pitchFamily="34" charset="0"/>
            </a:endParaRPr>
          </a:p>
        </p:txBody>
      </p:sp>
      <p:sp>
        <p:nvSpPr>
          <p:cNvPr id="30723" name="AutoShape 9" descr="https://apf.mail.ru/cgi-bin/readmsg/34.JPG?id=13971958680000000677%3B0%3B2&amp;mode=attachment&amp;channel&amp;bs=2663716&amp;bl=3881033&amp;ct=image%2Fjpeg&amp;cn=34.JPG&amp;cte=base64&amp;preview=1&amp;exif=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5" y="785813"/>
            <a:ext cx="806489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Arial" pitchFamily="34" charset="0"/>
              </a:rPr>
              <a:t>Изучение программы </a:t>
            </a:r>
            <a:r>
              <a:rPr lang="ru-RU" sz="2200" b="1" dirty="0" smtClean="0">
                <a:latin typeface="+mn-lt"/>
                <a:cs typeface="Arial" pitchFamily="34" charset="0"/>
              </a:rPr>
              <a:t>позволит </a:t>
            </a:r>
            <a:r>
              <a:rPr lang="ru-RU" sz="2200" b="1" dirty="0">
                <a:latin typeface="+mn-lt"/>
                <a:cs typeface="Arial" pitchFamily="34" charset="0"/>
              </a:rPr>
              <a:t>выпускникам на высоком профессиональном уровне:</a:t>
            </a:r>
          </a:p>
          <a:p>
            <a:pPr algn="just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latin typeface="+mn-lt"/>
                <a:cs typeface="+mn-cs"/>
              </a:rPr>
              <a:t>Организовывать </a:t>
            </a:r>
            <a:r>
              <a:rPr lang="ru-RU" sz="2200" dirty="0">
                <a:latin typeface="+mn-lt"/>
                <a:cs typeface="+mn-cs"/>
              </a:rPr>
              <a:t>поиск и проводить анализ информации для подготовки и принятия управленческих решений и исследования научных  и практических проблем профилактики ксенофобии, шовинизма и экстремизма в молодежной </a:t>
            </a:r>
            <a:r>
              <a:rPr lang="ru-RU" sz="2200" dirty="0" smtClean="0">
                <a:latin typeface="+mn-lt"/>
                <a:cs typeface="+mn-cs"/>
              </a:rPr>
              <a:t>среде</a:t>
            </a:r>
          </a:p>
          <a:p>
            <a:pPr algn="just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  <a:cs typeface="+mn-cs"/>
              </a:rPr>
              <a:t>  </a:t>
            </a:r>
            <a:r>
              <a:rPr lang="ru-RU" sz="2200" dirty="0">
                <a:latin typeface="+mn-lt"/>
                <a:cs typeface="+mn-cs"/>
              </a:rPr>
              <a:t>Применять методы психолого-педагогического воздействия в профилактической </a:t>
            </a:r>
            <a:r>
              <a:rPr lang="ru-RU" sz="2200" dirty="0" smtClean="0">
                <a:latin typeface="+mn-lt"/>
                <a:cs typeface="+mn-cs"/>
              </a:rPr>
              <a:t>работе</a:t>
            </a:r>
          </a:p>
          <a:p>
            <a:pPr algn="just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+mn-lt"/>
                <a:cs typeface="+mn-cs"/>
              </a:rPr>
              <a:t>  </a:t>
            </a:r>
            <a:r>
              <a:rPr lang="ru-RU" sz="2200" dirty="0">
                <a:latin typeface="+mn-lt"/>
                <a:cs typeface="+mn-cs"/>
              </a:rPr>
              <a:t>Организовывать коммуникационные процессы с государственными органами, организациями и объединениями молодежной сферы, средствами массовой информации - по вопросам профилактики ксенофобии и экстремизма в молодежной политике на муниципальном  и региональном  уровне</a:t>
            </a:r>
            <a:endParaRPr lang="ru-RU" sz="22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2195513" y="188640"/>
            <a:ext cx="6553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400" b="1" dirty="0" smtClean="0">
                <a:latin typeface="Verdana" pitchFamily="34" charset="0"/>
              </a:rPr>
              <a:t>«</a:t>
            </a:r>
            <a:r>
              <a:rPr lang="ru-RU" altLang="ru-RU" sz="1400" b="1" dirty="0">
                <a:latin typeface="Verdana" pitchFamily="34" charset="0"/>
              </a:rPr>
              <a:t>Профилактика экстремизма в молодежной среде» </a:t>
            </a:r>
          </a:p>
        </p:txBody>
      </p:sp>
      <p:sp>
        <p:nvSpPr>
          <p:cNvPr id="32771" name="AutoShape 9" descr="https://apf.mail.ru/cgi-bin/readmsg/34.JPG?id=13971958680000000677%3B0%3B2&amp;mode=attachment&amp;channel&amp;bs=2663716&amp;bl=3881033&amp;ct=image%2Fjpeg&amp;cn=34.JPG&amp;cte=base64&amp;preview=1&amp;exif=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785813"/>
            <a:ext cx="8174112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200" b="1" dirty="0">
                <a:latin typeface="Calibri" pitchFamily="34" charset="0"/>
              </a:rPr>
              <a:t>Изучение программы </a:t>
            </a:r>
            <a:r>
              <a:rPr lang="ru-RU" sz="2200" b="1" dirty="0" smtClean="0">
                <a:latin typeface="Calibri" pitchFamily="34" charset="0"/>
              </a:rPr>
              <a:t>позволит </a:t>
            </a:r>
            <a:r>
              <a:rPr lang="ru-RU" sz="2200" b="1" dirty="0">
                <a:latin typeface="Calibri" pitchFamily="34" charset="0"/>
              </a:rPr>
              <a:t>выпускникам на высоком профессиональном уровне:</a:t>
            </a:r>
          </a:p>
          <a:p>
            <a:pPr indent="457200">
              <a:buFont typeface="Wingdings" pitchFamily="2" charset="2"/>
              <a:buChar char="Ø"/>
            </a:pPr>
            <a:endParaRPr lang="ru-RU" sz="2000" b="1" dirty="0">
              <a:latin typeface="Calibri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Разрабатывать и внедрять современные социальные технологии в молодежной сфере для профилактики экстремизма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  </a:t>
            </a:r>
            <a:r>
              <a:rPr lang="ru-RU" sz="2200" dirty="0">
                <a:latin typeface="Calibri" pitchFamily="34" charset="0"/>
              </a:rPr>
              <a:t>Разрабатывать, представлять и внедрять проекты профилактической направленности по предупреждению и предотвращению проявлений ксенофобии и экстремизма среди молодежи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  </a:t>
            </a:r>
            <a:r>
              <a:rPr lang="ru-RU" sz="2200" dirty="0">
                <a:latin typeface="Calibri" pitchFamily="34" charset="0"/>
              </a:rPr>
              <a:t>Организовывать и проводить мероприятия спортивно-досугового характера с большими группами молодежи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  </a:t>
            </a:r>
            <a:r>
              <a:rPr lang="ru-RU" sz="2200" dirty="0">
                <a:latin typeface="Calibri" pitchFamily="34" charset="0"/>
              </a:rPr>
              <a:t>Осуществлять педагогическую деятельность, обеспечивая методическую базу в образовательном процессе для специалистов сферы </a:t>
            </a:r>
            <a:r>
              <a:rPr lang="ru-RU" sz="2200" dirty="0"/>
              <a:t> молодежной политики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2198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195513" y="188640"/>
            <a:ext cx="6553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400" b="1" dirty="0" smtClean="0">
                <a:latin typeface="Verdana" pitchFamily="34" charset="0"/>
              </a:rPr>
              <a:t>«</a:t>
            </a:r>
            <a:r>
              <a:rPr lang="ru-RU" altLang="ru-RU" sz="1400" b="1" dirty="0">
                <a:latin typeface="Verdana" pitchFamily="34" charset="0"/>
              </a:rPr>
              <a:t>Профилактика экстремизма в молодежной среде» </a:t>
            </a:r>
          </a:p>
        </p:txBody>
      </p:sp>
      <p:sp>
        <p:nvSpPr>
          <p:cNvPr id="36867" name="AutoShape 9" descr="https://apf.mail.ru/cgi-bin/readmsg/34.JPG?id=13971958680000000677%3B0%3B2&amp;mode=attachment&amp;channel&amp;bs=2663716&amp;bl=3881033&amp;ct=image%2Fjpeg&amp;cn=34.JPG&amp;cte=base64&amp;preview=1&amp;exif=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592138" y="836613"/>
            <a:ext cx="7848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Calibri" pitchFamily="34" charset="0"/>
              </a:rPr>
              <a:t>Выпускники магистерской программы могут работать: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700213"/>
            <a:ext cx="8208912" cy="4809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cs typeface="Arial" pitchFamily="34" charset="0"/>
              </a:rPr>
              <a:t>в государственных и муниципальных органах управления, министерствах, департаментах, управлениях, комитетах образования, культуры, молодёжной и социальной политики, физической культуры и </a:t>
            </a:r>
            <a:r>
              <a:rPr lang="ru-RU" sz="2000" dirty="0" smtClean="0">
                <a:latin typeface="+mn-lt"/>
                <a:cs typeface="Arial" pitchFamily="34" charset="0"/>
              </a:rPr>
              <a:t>спорта;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  <a:cs typeface="Arial" pitchFamily="34" charset="0"/>
              </a:rPr>
              <a:t>в </a:t>
            </a:r>
            <a:r>
              <a:rPr lang="ru-RU" sz="2000" dirty="0">
                <a:latin typeface="+mn-lt"/>
                <a:cs typeface="Arial" pitchFamily="34" charset="0"/>
              </a:rPr>
              <a:t>образовательных учреждениях: муниципальных образовательных учреждениях и учреждениях дополнительного образования, учреждениях среднего профессионального образования и высших учебных заведениях</a:t>
            </a:r>
            <a:r>
              <a:rPr lang="ru-RU" sz="2000" dirty="0" smtClean="0">
                <a:latin typeface="+mn-lt"/>
                <a:cs typeface="Arial" pitchFamily="34" charset="0"/>
              </a:rPr>
              <a:t>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  <a:cs typeface="Arial" pitchFamily="34" charset="0"/>
              </a:rPr>
              <a:t> </a:t>
            </a:r>
            <a:r>
              <a:rPr lang="ru-RU" sz="2000" dirty="0">
                <a:latin typeface="+mn-lt"/>
                <a:cs typeface="Arial" pitchFamily="34" charset="0"/>
              </a:rPr>
              <a:t>в учреждениях социальной помощи семье и детям</a:t>
            </a:r>
            <a:r>
              <a:rPr lang="ru-RU" sz="2000" dirty="0" smtClean="0">
                <a:latin typeface="+mn-lt"/>
                <a:cs typeface="Arial" pitchFamily="34" charset="0"/>
              </a:rPr>
              <a:t>;</a:t>
            </a: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  <a:cs typeface="Arial" pitchFamily="34" charset="0"/>
              </a:rPr>
              <a:t> </a:t>
            </a:r>
            <a:r>
              <a:rPr lang="ru-RU" sz="2000" dirty="0">
                <a:latin typeface="+mn-lt"/>
                <a:cs typeface="Arial" pitchFamily="34" charset="0"/>
              </a:rPr>
              <a:t>в правоохранительных органах, организациях силовых структур и Федеральной миграционной службы России</a:t>
            </a:r>
            <a:r>
              <a:rPr lang="en-US" sz="2000" dirty="0" smtClean="0">
                <a:latin typeface="+mn-lt"/>
                <a:cs typeface="Arial" pitchFamily="34" charset="0"/>
              </a:rPr>
              <a:t>;</a:t>
            </a:r>
            <a:endParaRPr lang="ru-RU" sz="2000" dirty="0" smtClean="0">
              <a:latin typeface="+mn-lt"/>
              <a:cs typeface="Arial" pitchFamily="34" charset="0"/>
            </a:endParaRPr>
          </a:p>
          <a:p>
            <a:pPr marL="285750" indent="-285750" algn="just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n-lt"/>
                <a:cs typeface="Arial" pitchFamily="34" charset="0"/>
              </a:rPr>
              <a:t>в </a:t>
            </a:r>
            <a:r>
              <a:rPr lang="ru-RU" sz="2000" dirty="0">
                <a:latin typeface="+mn-lt"/>
                <a:cs typeface="Arial" pitchFamily="34" charset="0"/>
              </a:rPr>
              <a:t>общественных и некоммерческих организациях, работающих в  молодежной среде.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96863" y="2636838"/>
            <a:ext cx="794702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ru-RU" altLang="ru-RU" sz="1400" b="1">
                <a:latin typeface="Verdana" pitchFamily="34" charset="0"/>
              </a:rPr>
              <a:t> </a:t>
            </a:r>
          </a:p>
          <a:p>
            <a:pPr algn="just"/>
            <a:endParaRPr lang="ru-RU" altLang="ru-RU" sz="1400" b="1">
              <a:latin typeface="Verdana" pitchFamily="34" charset="0"/>
            </a:endParaRPr>
          </a:p>
          <a:p>
            <a:pPr algn="just"/>
            <a:r>
              <a:rPr lang="ru-RU" altLang="ru-RU" sz="2400" b="1"/>
              <a:t>Казахский национальный университет имени аль-Фараби </a:t>
            </a:r>
            <a:r>
              <a:rPr lang="ru-RU" altLang="ru-RU" sz="2400"/>
              <a:t>занимает высокое место в международном рейтинге университетов </a:t>
            </a:r>
            <a:r>
              <a:rPr lang="en-US" altLang="ru-RU" sz="2400"/>
              <a:t>QS</a:t>
            </a:r>
            <a:r>
              <a:rPr lang="ru-RU" altLang="ru-RU" sz="2400"/>
              <a:t> </a:t>
            </a:r>
            <a:r>
              <a:rPr lang="en-US" altLang="ru-RU" sz="2400"/>
              <a:t>World University Rankings 299 </a:t>
            </a:r>
            <a:r>
              <a:rPr lang="ru-RU" altLang="ru-RU" sz="2400"/>
              <a:t>место среди 800 самых успешных, всемирно признанных вузов и имеет международную аккредитацию, которая позволяет, в частности, в дальнейшем получить в этом университете степень </a:t>
            </a:r>
            <a:r>
              <a:rPr lang="en-US" altLang="ru-RU" sz="2400"/>
              <a:t>PhD</a:t>
            </a:r>
            <a:r>
              <a:rPr lang="ru-RU" altLang="ru-RU" sz="2400"/>
              <a:t>, и обеспечивает признание диплома многими странами без процедуры подтверждения. </a:t>
            </a:r>
            <a:endParaRPr lang="ru-RU" altLang="ru-RU" sz="2400">
              <a:latin typeface="Verdana" pitchFamily="34" charset="0"/>
            </a:endParaRPr>
          </a:p>
          <a:p>
            <a:pPr algn="just"/>
            <a:endParaRPr lang="ru-RU" altLang="ru-RU" sz="2400">
              <a:latin typeface="Verdana" pitchFamily="34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195513" y="44450"/>
            <a:ext cx="655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400">
                <a:latin typeface="Verdana" pitchFamily="34" charset="0"/>
              </a:rPr>
              <a:t>Международная магистерская программа </a:t>
            </a:r>
          </a:p>
          <a:p>
            <a:pPr algn="ctr"/>
            <a:r>
              <a:rPr lang="ru-RU" altLang="ru-RU" sz="1400" b="1">
                <a:latin typeface="Verdana" pitchFamily="34" charset="0"/>
              </a:rPr>
              <a:t>«Превентология в молодежной среде» </a:t>
            </a:r>
          </a:p>
        </p:txBody>
      </p:sp>
      <p:sp>
        <p:nvSpPr>
          <p:cNvPr id="8197" name="AutoShape 9" descr="https://apf.mail.ru/cgi-bin/readmsg/34.JPG?id=13971958680000000677%3B0%3B2&amp;mode=attachment&amp;channel&amp;bs=2663716&amp;bl=3881033&amp;ct=image%2Fjpeg&amp;cn=34.JPG&amp;cte=base64&amp;preview=1&amp;exif=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8198" name="Picture 7" descr="альфараб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7" y="753495"/>
            <a:ext cx="1843882" cy="18833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5976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altLang="ru-RU" sz="1400">
              <a:latin typeface="Verdana" pitchFamily="34" charset="0"/>
            </a:endParaRP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539750" y="1095375"/>
            <a:ext cx="8208963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2400" b="1" dirty="0"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sz="2400" b="1" i="1" dirty="0">
                <a:latin typeface="Verdana" pitchFamily="34" charset="0"/>
              </a:rPr>
              <a:t>Программа реализуется на английском </a:t>
            </a:r>
            <a:r>
              <a:rPr lang="ru-RU" altLang="ru-RU" sz="2400" b="1" i="1" dirty="0" smtClean="0">
                <a:latin typeface="Verdana" pitchFamily="34" charset="0"/>
              </a:rPr>
              <a:t>языке</a:t>
            </a:r>
          </a:p>
          <a:p>
            <a:pPr algn="just" eaLnBrk="1" hangingPunct="1">
              <a:defRPr/>
            </a:pPr>
            <a:r>
              <a:rPr lang="ru-RU" altLang="ru-RU" sz="2400" b="1" i="1" dirty="0" smtClean="0">
                <a:latin typeface="Verdana" pitchFamily="34" charset="0"/>
              </a:rPr>
              <a:t> </a:t>
            </a:r>
            <a:endParaRPr lang="ru-RU" altLang="ru-RU" sz="2400" b="1" i="1" dirty="0"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Verdana" pitchFamily="34" charset="0"/>
              </a:rPr>
              <a:t>Магистранты, получают два диплома государственного образца: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altLang="ru-RU" sz="2000" dirty="0" smtClean="0">
                <a:latin typeface="Verdana" pitchFamily="34" charset="0"/>
              </a:rPr>
              <a:t>Диплом о присвоении квалификации (степени) магистра по специальностям: «Социальная работа» или «Социальная педагогика и самопознание» выданный </a:t>
            </a:r>
            <a:r>
              <a:rPr lang="ru-RU" altLang="ru-RU" sz="2000" dirty="0" err="1" smtClean="0">
                <a:latin typeface="Verdana" pitchFamily="34" charset="0"/>
              </a:rPr>
              <a:t>КазНУ</a:t>
            </a:r>
            <a:r>
              <a:rPr lang="ru-RU" altLang="ru-RU" sz="2000" dirty="0" smtClean="0">
                <a:latin typeface="Verdana" pitchFamily="34" charset="0"/>
              </a:rPr>
              <a:t>;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altLang="ru-RU" sz="2000" dirty="0" smtClean="0">
                <a:latin typeface="Verdana" pitchFamily="34" charset="0"/>
              </a:rPr>
              <a:t>Диплом о присвоении квалификации (степени)магистра по направлению подготовки «Организация работы с молодежью» выданный УрФУ. </a:t>
            </a:r>
          </a:p>
          <a:p>
            <a:pPr algn="just" eaLnBrk="1" hangingPunct="1">
              <a:defRPr/>
            </a:pPr>
            <a:endParaRPr lang="en-US" altLang="ru-RU" sz="2000" dirty="0" smtClean="0"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Verdana" pitchFamily="34" charset="0"/>
              </a:rPr>
              <a:t>Специализация «Превентология в молодежной среде»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195513" y="44450"/>
            <a:ext cx="655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400">
                <a:latin typeface="Verdana" pitchFamily="34" charset="0"/>
              </a:rPr>
              <a:t>Международная магистерская программа </a:t>
            </a:r>
          </a:p>
          <a:p>
            <a:pPr algn="ctr"/>
            <a:r>
              <a:rPr lang="ru-RU" altLang="ru-RU" sz="1400" b="1">
                <a:latin typeface="Verdana" pitchFamily="34" charset="0"/>
              </a:rPr>
              <a:t>«Превентология в молодежной среде»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547813" y="620713"/>
            <a:ext cx="56165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500" dirty="0" smtClean="0">
              <a:latin typeface="Verdana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500" b="1" dirty="0" smtClean="0">
                <a:latin typeface="+mn-lt"/>
                <a:cs typeface="Arial" pitchFamily="34" charset="0"/>
              </a:rPr>
              <a:t>Руководители </a:t>
            </a:r>
            <a:r>
              <a:rPr lang="ru-RU" altLang="ru-RU" sz="2500" b="1" dirty="0" smtClean="0">
                <a:latin typeface="+mn-lt"/>
                <a:cs typeface="Arial" pitchFamily="34" charset="0"/>
              </a:rPr>
              <a:t>магистерской программы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500" dirty="0" smtClean="0">
              <a:latin typeface="Verdana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500" dirty="0" smtClean="0">
                <a:latin typeface="Verdana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1763688" y="1484783"/>
            <a:ext cx="53285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Крутько Инна Сергеевна, </a:t>
            </a:r>
            <a:endParaRPr lang="ru-RU" altLang="ru-RU" b="1" dirty="0" smtClean="0"/>
          </a:p>
          <a:p>
            <a:pPr algn="ctr"/>
            <a:r>
              <a:rPr lang="ru-RU" altLang="ru-RU" dirty="0" smtClean="0"/>
              <a:t>доктор </a:t>
            </a:r>
            <a:r>
              <a:rPr lang="ru-RU" altLang="ru-RU" dirty="0" smtClean="0"/>
              <a:t>психологических </a:t>
            </a:r>
            <a:r>
              <a:rPr lang="ru-RU" altLang="ru-RU" dirty="0"/>
              <a:t>наук, профессор кафедры «Организация работы с молодёжью</a:t>
            </a:r>
            <a:r>
              <a:rPr lang="ru-RU" altLang="ru-RU" dirty="0" smtClean="0"/>
              <a:t>» УрФУ</a:t>
            </a:r>
          </a:p>
          <a:p>
            <a:pPr algn="ctr"/>
            <a:r>
              <a:rPr lang="ru-RU" altLang="ru-RU" b="1" dirty="0" err="1" smtClean="0"/>
              <a:t>Кылышбаева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Бибигуль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Наурызовна</a:t>
            </a:r>
            <a:endParaRPr lang="ru-RU" altLang="ru-RU" b="1" dirty="0" smtClean="0"/>
          </a:p>
          <a:p>
            <a:pPr algn="ctr"/>
            <a:r>
              <a:rPr lang="ru-RU" altLang="ru-RU" dirty="0"/>
              <a:t>д</a:t>
            </a:r>
            <a:r>
              <a:rPr lang="ru-RU" altLang="ru-RU" dirty="0" smtClean="0"/>
              <a:t>октор социологических наук </a:t>
            </a:r>
            <a:r>
              <a:rPr lang="ru-RU" altLang="ru-RU" dirty="0" err="1" smtClean="0"/>
              <a:t>КазНУ</a:t>
            </a:r>
            <a:endParaRPr lang="ru-RU" altLang="ru-RU" dirty="0"/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2195513" y="44450"/>
            <a:ext cx="655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400">
                <a:latin typeface="Verdana" pitchFamily="34" charset="0"/>
              </a:rPr>
              <a:t>Международная магистерская программа </a:t>
            </a:r>
          </a:p>
          <a:p>
            <a:pPr algn="ctr"/>
            <a:r>
              <a:rPr lang="ru-RU" altLang="ru-RU" sz="1400" b="1">
                <a:latin typeface="Verdana" pitchFamily="34" charset="0"/>
              </a:rPr>
              <a:t>«Превентология в молодежной среде» </a:t>
            </a:r>
          </a:p>
        </p:txBody>
      </p:sp>
      <p:pic>
        <p:nvPicPr>
          <p:cNvPr id="1027" name="Picture 3" descr="C:\Users\Инна\Desktop\ПРЕВЕНТОЛОГИЯ\Алматы\IMG_40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36" y="3322638"/>
            <a:ext cx="57241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49263" y="1052513"/>
            <a:ext cx="85979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latin typeface="Verdana" pitchFamily="34" charset="0"/>
                <a:cs typeface="Arial" pitchFamily="34" charset="0"/>
              </a:rPr>
              <a:t>Формирование профессиональных компетенций происходит в процессе изучения специальных дисциплин: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b="1" dirty="0" smtClean="0">
              <a:latin typeface="Verdana" pitchFamily="34" charset="0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 err="1">
                <a:latin typeface="Verdana" pitchFamily="34" charset="0"/>
                <a:cs typeface="Arial" pitchFamily="34" charset="0"/>
              </a:rPr>
              <a:t>Геобрендинг</a:t>
            </a:r>
            <a:r>
              <a:rPr lang="ru-RU" altLang="ru-RU" sz="1400" dirty="0">
                <a:latin typeface="Verdana" pitchFamily="34" charset="0"/>
                <a:cs typeface="Arial" pitchFamily="34" charset="0"/>
              </a:rPr>
              <a:t> в молодежной политике;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400" dirty="0">
              <a:latin typeface="Verdana" pitchFamily="34" charset="0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Современные  основания и мониторинг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     девиации подростков  и молодежи;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400" dirty="0">
              <a:latin typeface="Verdana" pitchFamily="34" charset="0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Экстремальные  молодежные 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     субкультуры;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400" dirty="0">
              <a:latin typeface="Verdana" pitchFamily="34" charset="0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Менеджмент  в превентологии;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400" dirty="0">
              <a:latin typeface="Verdana" pitchFamily="34" charset="0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Социальное партнерство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     и диалог в социальной работе;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400" dirty="0">
              <a:latin typeface="Verdana" pitchFamily="34" charset="0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Современные проблемы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     гендерной политики;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400" dirty="0">
              <a:latin typeface="Verdana" pitchFamily="34" charset="0"/>
              <a:cs typeface="Arial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Совместные практики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400" dirty="0">
                <a:latin typeface="Verdana" pitchFamily="34" charset="0"/>
                <a:cs typeface="Arial" pitchFamily="34" charset="0"/>
              </a:rPr>
              <a:t>     в УрФУ и в </a:t>
            </a:r>
            <a:r>
              <a:rPr lang="ru-RU" altLang="ru-RU" sz="1400" dirty="0" err="1">
                <a:latin typeface="Verdana" pitchFamily="34" charset="0"/>
                <a:cs typeface="Arial" pitchFamily="34" charset="0"/>
              </a:rPr>
              <a:t>КазНУ</a:t>
            </a:r>
            <a:r>
              <a:rPr lang="ru-RU" altLang="ru-RU" sz="1400" dirty="0">
                <a:latin typeface="Verdana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400" dirty="0" smtClean="0">
              <a:latin typeface="Verdana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1268" name="AutoShape 9" descr="https://apf.mail.ru/cgi-bin/readmsg/34.JPG?id=13971958680000000677%3B0%3B2&amp;mode=attachment&amp;channel&amp;bs=2663716&amp;bl=3881033&amp;ct=image%2Fjpeg&amp;cn=34.JPG&amp;cte=base64&amp;preview=1&amp;exif=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2195513" y="44450"/>
            <a:ext cx="655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400">
                <a:latin typeface="Verdana" pitchFamily="34" charset="0"/>
              </a:rPr>
              <a:t>Международная магистерская программа </a:t>
            </a:r>
          </a:p>
          <a:p>
            <a:pPr algn="ctr"/>
            <a:r>
              <a:rPr lang="ru-RU" altLang="ru-RU" sz="1400" b="1">
                <a:latin typeface="Verdana" pitchFamily="34" charset="0"/>
              </a:rPr>
              <a:t>«Превентология в молодежной среде» </a:t>
            </a:r>
          </a:p>
        </p:txBody>
      </p:sp>
      <p:pic>
        <p:nvPicPr>
          <p:cNvPr id="2050" name="Picture 2" descr="C:\Users\Инна\Desktop\ПРЕВЕНТОЛОГИЯ\Алматы\вебинар\IMG_9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12" y="2780928"/>
            <a:ext cx="5112601" cy="340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23875" y="1268413"/>
            <a:ext cx="8355013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Verdana" pitchFamily="34" charset="0"/>
                <a:cs typeface="Arial" pitchFamily="34" charset="0"/>
              </a:rPr>
              <a:t> </a:t>
            </a:r>
            <a:r>
              <a:rPr lang="ru-RU" altLang="ru-RU" sz="1800" b="1" dirty="0" smtClean="0">
                <a:latin typeface="Verdana" pitchFamily="34" charset="0"/>
                <a:cs typeface="Arial" pitchFamily="34" charset="0"/>
              </a:rPr>
              <a:t>Выпускники программы могут работать</a:t>
            </a:r>
            <a:r>
              <a:rPr lang="ru-RU" altLang="ru-RU" sz="1400" b="1" dirty="0" smtClean="0">
                <a:latin typeface="Verdana" pitchFamily="34" charset="0"/>
                <a:cs typeface="Arial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ru-RU" sz="1800" dirty="0" smtClean="0">
                <a:latin typeface="+mn-lt"/>
                <a:cs typeface="Arial" pitchFamily="34" charset="0"/>
              </a:rPr>
              <a:t>на международном рынке труда (диплом </a:t>
            </a:r>
            <a:r>
              <a:rPr lang="ru-RU" sz="1800" dirty="0" err="1" smtClean="0">
                <a:latin typeface="+mn-lt"/>
                <a:cs typeface="Arial" pitchFamily="34" charset="0"/>
              </a:rPr>
              <a:t>КазНУ</a:t>
            </a:r>
            <a:r>
              <a:rPr lang="ru-RU" sz="1800" dirty="0" smtClean="0">
                <a:latin typeface="+mn-lt"/>
                <a:cs typeface="Arial" pitchFamily="34" charset="0"/>
              </a:rPr>
              <a:t> признается работодателями Китая, странами Средней Азии, Турции);</a:t>
            </a:r>
          </a:p>
          <a:p>
            <a:pPr>
              <a:defRPr/>
            </a:pPr>
            <a:r>
              <a:rPr lang="ru-RU" sz="1800" dirty="0" smtClean="0">
                <a:latin typeface="+mn-lt"/>
                <a:cs typeface="Arial" pitchFamily="34" charset="0"/>
              </a:rPr>
              <a:t>в государственных и муниципальных органах управления: антинаркотических комиссиях, министерствах, департаментах, управлениях, комитетах образования, молодёжной и социальной политики, физической культуры и спорта;</a:t>
            </a:r>
          </a:p>
          <a:p>
            <a:pPr>
              <a:defRPr/>
            </a:pPr>
            <a:r>
              <a:rPr lang="ru-RU" sz="1800" dirty="0" smtClean="0">
                <a:latin typeface="+mn-lt"/>
                <a:cs typeface="Arial" pitchFamily="34" charset="0"/>
              </a:rPr>
              <a:t>в образовательных учреждениях: муниципальных образовательных учреждениях и учреждениях дополнительного образования, учреждениях среднего профессионального образования и высших учебных заведениях;</a:t>
            </a:r>
          </a:p>
          <a:p>
            <a:pPr>
              <a:defRPr/>
            </a:pPr>
            <a:r>
              <a:rPr lang="ru-RU" sz="1800" dirty="0" smtClean="0">
                <a:latin typeface="+mn-lt"/>
                <a:cs typeface="Arial" pitchFamily="34" charset="0"/>
              </a:rPr>
              <a:t> в учреждениях социальной помощи семье и детям;</a:t>
            </a:r>
          </a:p>
          <a:p>
            <a:pPr>
              <a:defRPr/>
            </a:pPr>
            <a:r>
              <a:rPr lang="ru-RU" sz="1800" dirty="0" smtClean="0">
                <a:latin typeface="+mn-lt"/>
                <a:cs typeface="Arial" pitchFamily="34" charset="0"/>
              </a:rPr>
              <a:t> в правоохранительных органах России (ФСКН, МВД, ФСИН) и Казахстана;</a:t>
            </a:r>
          </a:p>
          <a:p>
            <a:pPr>
              <a:defRPr/>
            </a:pPr>
            <a:r>
              <a:rPr lang="ru-RU" sz="1800" dirty="0" smtClean="0">
                <a:latin typeface="+mn-lt"/>
                <a:cs typeface="Arial" pitchFamily="34" charset="0"/>
              </a:rPr>
              <a:t> в общественных и некоммерческих организациях.</a:t>
            </a:r>
          </a:p>
          <a:p>
            <a:pPr>
              <a:defRPr/>
            </a:pPr>
            <a:endParaRPr lang="ru-RU" sz="1800" dirty="0" smtClean="0">
              <a:latin typeface="+mn-lt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1400" dirty="0" smtClean="0">
              <a:latin typeface="Verdana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12292" name="AutoShape 9" descr="https://apf.mail.ru/cgi-bin/readmsg/34.JPG?id=13971958680000000677%3B0%3B2&amp;mode=attachment&amp;channel&amp;bs=2663716&amp;bl=3881033&amp;ct=image%2Fjpeg&amp;cn=34.JPG&amp;cte=base64&amp;preview=1&amp;exif=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2195513" y="44450"/>
            <a:ext cx="655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1400">
                <a:latin typeface="Verdana" pitchFamily="34" charset="0"/>
              </a:rPr>
              <a:t>Международная магистерская программа </a:t>
            </a:r>
          </a:p>
          <a:p>
            <a:pPr algn="ctr"/>
            <a:r>
              <a:rPr lang="ru-RU" altLang="ru-RU" sz="1400" b="1">
                <a:latin typeface="Verdana" pitchFamily="34" charset="0"/>
              </a:rPr>
              <a:t>«Превентология в молодежной среде»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611188" y="2708275"/>
            <a:ext cx="79930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altLang="ru-RU" sz="3200" b="1" dirty="0" smtClean="0">
                <a:latin typeface="Verdana" pitchFamily="34" charset="0"/>
              </a:rPr>
              <a:t>социальной активностью и профессиональной карьерой молодежи</a:t>
            </a:r>
            <a:endParaRPr lang="ru-RU" altLang="ru-RU" sz="32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763713" y="158750"/>
            <a:ext cx="734536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 dirty="0" smtClean="0">
                <a:latin typeface="Verdana" pitchFamily="34" charset="0"/>
              </a:rPr>
              <a:t> Управление социальной активностью </a:t>
            </a:r>
          </a:p>
          <a:p>
            <a:pPr algn="r"/>
            <a:r>
              <a:rPr lang="ru-RU" altLang="ru-RU" sz="1300" b="1" dirty="0" smtClean="0">
                <a:latin typeface="Verdana" pitchFamily="34" charset="0"/>
              </a:rPr>
              <a:t>              и профессиональной карьерой молодежи </a:t>
            </a:r>
            <a:r>
              <a:rPr lang="ru-RU" altLang="ru-RU" sz="1300" b="1" dirty="0">
                <a:latin typeface="Verdana" pitchFamily="34" charset="0"/>
              </a:rPr>
              <a:t>			</a:t>
            </a:r>
          </a:p>
        </p:txBody>
      </p:sp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3059113" y="836613"/>
            <a:ext cx="56896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/>
              <a:t>Руководитель программы</a:t>
            </a:r>
          </a:p>
          <a:p>
            <a:endParaRPr lang="ru-RU" altLang="ru-RU" sz="2200" i="1" dirty="0"/>
          </a:p>
          <a:p>
            <a:r>
              <a:rPr lang="ru-RU" altLang="ru-RU" sz="2200" b="1" i="1" dirty="0"/>
              <a:t>Пономарев Александр Владимирович</a:t>
            </a:r>
          </a:p>
          <a:p>
            <a:endParaRPr lang="ru-RU" altLang="ru-RU" sz="2200" i="1" dirty="0"/>
          </a:p>
          <a:p>
            <a:r>
              <a:rPr lang="ru-RU" altLang="ru-RU" sz="2200" dirty="0"/>
              <a:t>доктор педагогических наук, заведующий кафедрой «Организация работы с молодежью», лауреат премии Правительства Российской Федерации в области образования, заслуженный работник высшего профессионального образования Российской Федерации, Почетный работник сферы государственной молодежной политики, руководитель межрегионального научно-методического центра по работе с молодежью </a:t>
            </a:r>
            <a:r>
              <a:rPr lang="ru-RU" altLang="ru-RU" sz="2200" dirty="0" err="1"/>
              <a:t>УрФО</a:t>
            </a:r>
            <a:endParaRPr lang="ru-RU" altLang="ru-RU" sz="2200" dirty="0"/>
          </a:p>
          <a:p>
            <a:endParaRPr lang="ru-RU" altLang="ru-RU" sz="2200" dirty="0"/>
          </a:p>
        </p:txBody>
      </p:sp>
      <p:pic>
        <p:nvPicPr>
          <p:cNvPr id="23557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00213"/>
            <a:ext cx="22352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1288</Words>
  <Application>Microsoft Office PowerPoint</Application>
  <PresentationFormat>Экран (4:3)</PresentationFormat>
  <Paragraphs>220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Кафедра  «Организации работы  с молодежью»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Инна</cp:lastModifiedBy>
  <cp:revision>28</cp:revision>
  <dcterms:created xsi:type="dcterms:W3CDTF">2015-06-17T12:44:42Z</dcterms:created>
  <dcterms:modified xsi:type="dcterms:W3CDTF">2018-11-08T06:52:42Z</dcterms:modified>
</cp:coreProperties>
</file>