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3" r:id="rId9"/>
    <p:sldId id="274" r:id="rId10"/>
    <p:sldId id="266" r:id="rId11"/>
    <p:sldId id="268" r:id="rId12"/>
    <p:sldId id="269" r:id="rId13"/>
    <p:sldId id="270" r:id="rId14"/>
    <p:sldId id="271" r:id="rId15"/>
    <p:sldId id="272" r:id="rId16"/>
    <p:sldId id="279" r:id="rId17"/>
    <p:sldId id="280" r:id="rId18"/>
    <p:sldId id="312" r:id="rId19"/>
    <p:sldId id="301" r:id="rId20"/>
    <p:sldId id="305" r:id="rId21"/>
    <p:sldId id="307" r:id="rId22"/>
    <p:sldId id="308" r:id="rId23"/>
    <p:sldId id="31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476" y="4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F2B80-5E8C-4D8C-AC71-C8752F89EB32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DF375D-5AA5-4F1C-9C98-CA870487D8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13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56BD915-6A63-42EF-8001-80A6F66718C4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942A66C-700E-45F6-B485-8AEB7617E64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8C7500-3229-4DA6-8D22-7641761BED8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1E6647-1BE8-4FA9-B4E0-9B16DFD29C87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Что Это?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C9BEFB-2CD1-4833-B2A6-D52CF2682DCE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A06519-081B-4DCA-AA91-B4B8CCFA46CB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Магистрант А.Соколов – директор студенческого бала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C0DA59-AB9A-43C4-96F6-A87FCC50325F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CBC5F63-5D49-407A-AE16-2BE0DD3FA5AA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04D3D0D-8B76-4264-B47D-8534AB68815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1E62F4-7F2B-4651-991D-96FD9DB26C90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1448BD-98C9-4217-9702-12AB78AD9D2C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86B1DF-BA47-40B5-A2A6-1F7FEAE1F9B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754D57-F794-422B-A23A-3474107EC3C7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3379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1F42F7F-CB9B-4D38-8A9B-B97847E2B4F4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2CF58E-CA24-4A96-980E-D05F98D384FB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A2A07AC-CFB1-4D25-B469-4DA65611CE31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ABD756F-3C93-41AB-95EF-B960CA6E691A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CABAE40-BB8E-43B9-BF10-B19DD479EB3D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F84CAF-0396-475D-B8A6-D264BD7D2CB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CC15797-4489-412A-9741-1A270F2F132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Руководитель программы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BFDF29-BDF1-46AC-92B1-CFA8E57C281F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30C978E-B2CB-4A82-9C16-1D3B5F60F6B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36912"/>
            <a:ext cx="7772400" cy="1944216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>
                <a:latin typeface="Verdana" pitchFamily="34" charset="0"/>
              </a:rPr>
              <a:t>Кафедра</a:t>
            </a:r>
            <a:br>
              <a:rPr lang="ru-RU" altLang="ru-RU" b="1" dirty="0" smtClean="0">
                <a:latin typeface="Verdana" pitchFamily="34" charset="0"/>
              </a:rPr>
            </a:br>
            <a:r>
              <a:rPr lang="ru-RU" altLang="ru-RU" b="1" dirty="0" smtClean="0">
                <a:latin typeface="Verdana" pitchFamily="34" charset="0"/>
              </a:rPr>
              <a:t> «Организации работы</a:t>
            </a:r>
            <a:br>
              <a:rPr lang="ru-RU" altLang="ru-RU" b="1" dirty="0" smtClean="0">
                <a:latin typeface="Verdana" pitchFamily="34" charset="0"/>
              </a:rPr>
            </a:br>
            <a:r>
              <a:rPr lang="ru-RU" altLang="ru-RU" b="1" dirty="0" smtClean="0">
                <a:latin typeface="Verdana" pitchFamily="34" charset="0"/>
              </a:rPr>
              <a:t> с молодежью»</a:t>
            </a:r>
            <a:endParaRPr lang="ru-RU" altLang="ru-RU" b="1" dirty="0">
              <a:latin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941168"/>
            <a:ext cx="7488832" cy="936104"/>
          </a:xfrm>
        </p:spPr>
        <p:txBody>
          <a:bodyPr>
            <a:normAutofit fontScale="77500" lnSpcReduction="20000"/>
          </a:bodyPr>
          <a:lstStyle/>
          <a:p>
            <a:r>
              <a:rPr lang="ru-RU" altLang="ru-RU" b="1" dirty="0" smtClean="0">
                <a:latin typeface="Verdana" pitchFamily="34" charset="0"/>
              </a:rPr>
              <a:t>МАГИСТЕРСКИЕ ПРОГРАММЫ </a:t>
            </a:r>
          </a:p>
          <a:p>
            <a:r>
              <a:rPr lang="en-US" altLang="ru-RU" b="1" dirty="0" smtClean="0">
                <a:latin typeface="Verdana" pitchFamily="34" charset="0"/>
              </a:rPr>
              <a:t>http://magister.urfu.ru/instituty/ifk/</a:t>
            </a:r>
            <a:endParaRPr lang="ru-RU" altLang="ru-RU" b="1" dirty="0" smtClean="0">
              <a:latin typeface="Verdana" pitchFamily="34" charset="0"/>
            </a:endParaRP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263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1763713" y="158750"/>
            <a:ext cx="73453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Verdana" pitchFamily="34" charset="0"/>
              </a:rPr>
              <a:t>Управление социальной активностью 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и профессиональной карьерой молодежи </a:t>
            </a:r>
            <a:r>
              <a:rPr lang="ru-RU" altLang="ru-RU" sz="1400" b="1" dirty="0" smtClean="0">
                <a:latin typeface="Verdana" pitchFamily="34" charset="0"/>
              </a:rPr>
              <a:t> </a:t>
            </a:r>
            <a:r>
              <a:rPr lang="ru-RU" altLang="ru-RU" sz="1400" dirty="0">
                <a:latin typeface="Verdana" pitchFamily="34" charset="0"/>
              </a:rPr>
              <a:t>	</a:t>
            </a:r>
            <a:r>
              <a:rPr lang="ru-RU" altLang="ru-RU" sz="1400" b="1" dirty="0">
                <a:latin typeface="Verdana" pitchFamily="34" charset="0"/>
              </a:rPr>
              <a:t>	</a:t>
            </a:r>
          </a:p>
          <a:p>
            <a:pPr algn="r"/>
            <a:r>
              <a:rPr lang="ru-RU" altLang="ru-RU" sz="1400" dirty="0">
                <a:latin typeface="Verdana" pitchFamily="34" charset="0"/>
              </a:rPr>
              <a:t>	</a:t>
            </a:r>
            <a:r>
              <a:rPr lang="ru-RU" altLang="ru-RU" sz="1400" b="1" dirty="0">
                <a:latin typeface="Verdana" pitchFamily="34" charset="0"/>
              </a:rPr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682625"/>
            <a:ext cx="8713093" cy="6263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800" b="1" dirty="0">
              <a:cs typeface="Arial" pitchFamily="34" charset="0"/>
            </a:endParaRPr>
          </a:p>
          <a:p>
            <a:pPr>
              <a:defRPr/>
            </a:pPr>
            <a:r>
              <a:rPr lang="ru-RU" sz="2800" b="1" dirty="0">
                <a:cs typeface="Arial" pitchFamily="34" charset="0"/>
              </a:rPr>
              <a:t>Изучение программы </a:t>
            </a:r>
          </a:p>
          <a:p>
            <a:pPr>
              <a:defRPr/>
            </a:pPr>
            <a:r>
              <a:rPr lang="ru-RU" sz="2800" b="1" dirty="0">
                <a:cs typeface="Arial" pitchFamily="34" charset="0"/>
              </a:rPr>
              <a:t>позволит на высоком профессиональном уровне:</a:t>
            </a:r>
          </a:p>
          <a:p>
            <a:pPr>
              <a:defRPr/>
            </a:pPr>
            <a:endParaRPr lang="ru-RU" sz="2500" b="1" dirty="0"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>
                <a:cs typeface="Arial" pitchFamily="34" charset="0"/>
              </a:rPr>
              <a:t>осуществлять организационно-управленческую деятельность в сфере молодежной </a:t>
            </a:r>
            <a:r>
              <a:rPr lang="ru-RU" sz="2000" dirty="0" smtClean="0">
                <a:cs typeface="Arial" pitchFamily="34" charset="0"/>
              </a:rPr>
              <a:t>политики, анализ </a:t>
            </a:r>
            <a:r>
              <a:rPr lang="ru-RU" sz="2000" dirty="0">
                <a:cs typeface="Arial" pitchFamily="34" charset="0"/>
              </a:rPr>
              <a:t>причин снижения качества человеческого капитала в стране, регионах, конкретных организациях и предлагать варианты их устранения;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cs typeface="Arial" pitchFamily="34" charset="0"/>
              </a:rPr>
              <a:t>разрабатывать </a:t>
            </a:r>
            <a:r>
              <a:rPr lang="ru-RU" sz="2000" dirty="0">
                <a:cs typeface="Arial" pitchFamily="34" charset="0"/>
              </a:rPr>
              <a:t>и реализовывать эффективную систему мотивации человеческих ресурсов  </a:t>
            </a:r>
            <a:r>
              <a:rPr lang="ru-RU" sz="2000" dirty="0" smtClean="0">
                <a:cs typeface="Arial" pitchFamily="34" charset="0"/>
              </a:rPr>
              <a:t>организации, систему </a:t>
            </a:r>
            <a:r>
              <a:rPr lang="ru-RU" sz="2000" dirty="0">
                <a:cs typeface="Arial" pitchFamily="34" charset="0"/>
              </a:rPr>
              <a:t>управления карьерой молодых работников предприятия;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cs typeface="Arial" pitchFamily="34" charset="0"/>
              </a:rPr>
              <a:t>разрабатывать </a:t>
            </a:r>
            <a:r>
              <a:rPr lang="ru-RU" sz="2000" dirty="0">
                <a:cs typeface="Arial" pitchFamily="34" charset="0"/>
              </a:rPr>
              <a:t>технологии управления человеческим капиталом организации сферы государственной молодежной политики;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cs typeface="Arial" pitchFamily="34" charset="0"/>
              </a:rPr>
              <a:t>оптимизировать </a:t>
            </a:r>
            <a:r>
              <a:rPr lang="ru-RU" sz="2000" dirty="0">
                <a:cs typeface="Arial" pitchFamily="34" charset="0"/>
              </a:rPr>
              <a:t>использование интеллектуальные активы организации сферы государственной молодежной политики;</a:t>
            </a:r>
          </a:p>
          <a:p>
            <a:pPr>
              <a:defRPr/>
            </a:pPr>
            <a:endParaRPr lang="ru-RU" sz="2400" dirty="0" smtClean="0"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ru-RU" sz="2400" dirty="0">
              <a:cs typeface="Arial" pitchFamily="34" charset="0"/>
            </a:endParaRPr>
          </a:p>
          <a:p>
            <a:pPr>
              <a:defRPr/>
            </a:pPr>
            <a:endParaRPr lang="ru-RU" sz="24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2"/>
          <p:cNvSpPr txBox="1">
            <a:spLocks noChangeArrowheads="1"/>
          </p:cNvSpPr>
          <p:nvPr/>
        </p:nvSpPr>
        <p:spPr bwMode="auto">
          <a:xfrm>
            <a:off x="1763713" y="158750"/>
            <a:ext cx="73453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Verdana" pitchFamily="34" charset="0"/>
              </a:rPr>
              <a:t>Управление социальной активностью 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и профессиональной карьерой молодежи 	</a:t>
            </a:r>
          </a:p>
          <a:p>
            <a:pPr algn="r"/>
            <a:r>
              <a:rPr lang="ru-RU" altLang="ru-RU" sz="1400" dirty="0">
                <a:latin typeface="Verdana" pitchFamily="34" charset="0"/>
              </a:rPr>
              <a:t>	</a:t>
            </a:r>
            <a:r>
              <a:rPr lang="ru-RU" altLang="ru-RU" sz="1400" b="1" dirty="0">
                <a:latin typeface="Verdana" pitchFamily="34" charset="0"/>
              </a:rPr>
              <a:t>	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8313" y="682625"/>
            <a:ext cx="8496300" cy="574003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800" b="1" dirty="0">
              <a:cs typeface="Arial" pitchFamily="34" charset="0"/>
            </a:endParaRPr>
          </a:p>
          <a:p>
            <a:pPr>
              <a:defRPr/>
            </a:pPr>
            <a:r>
              <a:rPr lang="ru-RU" sz="2800" b="1" dirty="0">
                <a:cs typeface="Arial" pitchFamily="34" charset="0"/>
              </a:rPr>
              <a:t>Изучение программы </a:t>
            </a:r>
          </a:p>
          <a:p>
            <a:pPr>
              <a:defRPr/>
            </a:pPr>
            <a:r>
              <a:rPr lang="ru-RU" sz="2800" b="1" dirty="0">
                <a:cs typeface="Arial" pitchFamily="34" charset="0"/>
              </a:rPr>
              <a:t>позволит на высоком профессиональном уровне:</a:t>
            </a:r>
          </a:p>
          <a:p>
            <a:pPr>
              <a:defRPr/>
            </a:pPr>
            <a:endParaRPr lang="ru-RU" sz="2800" b="1" dirty="0"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>
                <a:cs typeface="Arial" pitchFamily="34" charset="0"/>
              </a:rPr>
              <a:t>осуществлять организационно-управленческую деятельность в сфере молодежной политики генерировать новые идеи, проявлять оригинальность в их применении;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cs typeface="Arial" pitchFamily="34" charset="0"/>
              </a:rPr>
              <a:t>оптимизировать </a:t>
            </a:r>
            <a:r>
              <a:rPr lang="ru-RU" dirty="0">
                <a:cs typeface="Arial" pitchFamily="34" charset="0"/>
              </a:rPr>
              <a:t>свой человеческий, профессионально-трудовой капитал;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cs typeface="Arial" pitchFamily="34" charset="0"/>
              </a:rPr>
              <a:t>самостоятельно </a:t>
            </a:r>
            <a:r>
              <a:rPr lang="ru-RU" dirty="0">
                <a:cs typeface="Arial" pitchFamily="34" charset="0"/>
              </a:rPr>
              <a:t>изменять научный и научно-производственный профиль своей деятельности проводить научные исследования и аналитическую работу по проблемам </a:t>
            </a:r>
            <a:r>
              <a:rPr lang="ru-RU" dirty="0" smtClean="0">
                <a:cs typeface="Arial" pitchFamily="34" charset="0"/>
              </a:rPr>
              <a:t>молодежи;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cs typeface="Arial" pitchFamily="34" charset="0"/>
              </a:rPr>
              <a:t>формировать </a:t>
            </a:r>
            <a:r>
              <a:rPr lang="ru-RU" dirty="0">
                <a:cs typeface="Arial" pitchFamily="34" charset="0"/>
              </a:rPr>
              <a:t>ресурсы для реализации направлений </a:t>
            </a:r>
            <a:r>
              <a:rPr lang="ru-RU" dirty="0" smtClean="0">
                <a:cs typeface="Arial" pitchFamily="34" charset="0"/>
              </a:rPr>
              <a:t>социальной активностью </a:t>
            </a:r>
            <a:r>
              <a:rPr lang="ru-RU" dirty="0">
                <a:cs typeface="Arial" pitchFamily="34" charset="0"/>
              </a:rPr>
              <a:t>и государственной молодежной политики</a:t>
            </a:r>
            <a:r>
              <a:rPr lang="ru-RU" dirty="0" smtClean="0">
                <a:cs typeface="Arial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cs typeface="Arial" pitchFamily="34" charset="0"/>
              </a:rPr>
              <a:t>участвовать </a:t>
            </a:r>
            <a:r>
              <a:rPr lang="ru-RU" dirty="0">
                <a:cs typeface="Arial" pitchFamily="34" charset="0"/>
              </a:rPr>
              <a:t>в реализации молодежных проектов различного уровня, в том числе международного</a:t>
            </a:r>
            <a:r>
              <a:rPr lang="ru-RU" dirty="0" smtClean="0">
                <a:cs typeface="Arial" pitchFamily="34" charset="0"/>
              </a:rPr>
              <a:t>;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cs typeface="Arial" pitchFamily="34" charset="0"/>
              </a:rPr>
              <a:t>проводить </a:t>
            </a:r>
            <a:r>
              <a:rPr lang="ru-RU" dirty="0">
                <a:cs typeface="Arial" pitchFamily="34" charset="0"/>
              </a:rPr>
              <a:t>всероссийские и международные научные исследования по актуальным темам работы с молодежью</a:t>
            </a:r>
          </a:p>
          <a:p>
            <a:pPr>
              <a:defRPr/>
            </a:pPr>
            <a:endParaRPr lang="ru-RU" sz="21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763713" y="158750"/>
            <a:ext cx="73453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Verdana" pitchFamily="34" charset="0"/>
              </a:rPr>
              <a:t>Управление социальной активностью 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и профессиональной карьерой молодежи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750" y="838200"/>
            <a:ext cx="8208963" cy="584775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cs typeface="Arial" pitchFamily="34" charset="0"/>
              </a:rPr>
              <a:t>ИЗУЧАЕМЫЕ СПЕЦИАЛЬНЫЕ ДИСЦИПЛИНЫ:</a:t>
            </a:r>
          </a:p>
          <a:p>
            <a:pPr>
              <a:defRPr/>
            </a:pPr>
            <a:endParaRPr lang="ru-RU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itchFamily="34" charset="0"/>
              </a:rPr>
              <a:t>Современные методы стимулирования и </a:t>
            </a:r>
            <a:r>
              <a:rPr lang="ru-RU" sz="2400" dirty="0" smtClean="0">
                <a:cs typeface="Arial" pitchFamily="34" charset="0"/>
              </a:rPr>
              <a:t>мотивации молодежи на предприятиях;</a:t>
            </a:r>
            <a:endParaRPr lang="ru-RU" sz="2400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Стратегический менеджмент;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Профилактика девиации молодежи;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Основы проектного управления в молодежной среде;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Управленческие решения;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err="1" smtClean="0">
                <a:cs typeface="Arial" pitchFamily="34" charset="0"/>
              </a:rPr>
              <a:t>Психотехнологии</a:t>
            </a:r>
            <a:r>
              <a:rPr lang="ru-RU" sz="2400" dirty="0" smtClean="0">
                <a:cs typeface="Arial" pitchFamily="34" charset="0"/>
              </a:rPr>
              <a:t> работы с молодежью;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Тайм – менеджмент;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Социальные теории и социальное развитие в современном мире;</a:t>
            </a:r>
            <a:endParaRPr lang="ru-RU" sz="2400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Лидерство </a:t>
            </a:r>
            <a:r>
              <a:rPr lang="ru-RU" sz="2400" dirty="0">
                <a:cs typeface="Arial" pitchFamily="34" charset="0"/>
              </a:rPr>
              <a:t>в молодежной среде;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 smtClean="0">
                <a:cs typeface="Arial" pitchFamily="34" charset="0"/>
              </a:rPr>
              <a:t>Воспитательный </a:t>
            </a:r>
            <a:r>
              <a:rPr lang="ru-RU" sz="2400" dirty="0">
                <a:cs typeface="Arial" pitchFamily="34" charset="0"/>
              </a:rPr>
              <a:t>потенциал студенческого </a:t>
            </a:r>
            <a:r>
              <a:rPr lang="ru-RU" sz="2400" dirty="0" smtClean="0">
                <a:cs typeface="Arial" pitchFamily="34" charset="0"/>
              </a:rPr>
              <a:t>самоуправления.</a:t>
            </a:r>
          </a:p>
          <a:p>
            <a:pPr>
              <a:defRPr/>
            </a:pPr>
            <a:endParaRPr lang="ru-RU" sz="16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1763713" y="158750"/>
            <a:ext cx="73453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Verdana" pitchFamily="34" charset="0"/>
              </a:rPr>
              <a:t>Управление социальной активностью 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и профессиональной карьерой молодежи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	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750" y="838200"/>
            <a:ext cx="8208963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endParaRPr lang="ru-RU" sz="2200" dirty="0">
              <a:cs typeface="Arial" pitchFamily="34" charset="0"/>
            </a:endParaRPr>
          </a:p>
          <a:p>
            <a:pPr>
              <a:defRPr/>
            </a:pPr>
            <a:r>
              <a:rPr lang="ru-RU" sz="2800" b="1" dirty="0">
                <a:cs typeface="Arial" pitchFamily="34" charset="0"/>
              </a:rPr>
              <a:t>Выпускники программы работают:</a:t>
            </a:r>
          </a:p>
          <a:p>
            <a:pPr>
              <a:defRPr/>
            </a:pPr>
            <a:endParaRPr lang="ru-RU" sz="2400" b="1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b="1" dirty="0">
                <a:cs typeface="Arial" pitchFamily="34" charset="0"/>
              </a:rPr>
              <a:t>  </a:t>
            </a:r>
            <a:r>
              <a:rPr lang="ru-RU" sz="2400" dirty="0">
                <a:cs typeface="Arial" pitchFamily="34" charset="0"/>
              </a:rPr>
              <a:t>начальниками и заместителями руководителей подразделений по персоналу;</a:t>
            </a:r>
          </a:p>
          <a:p>
            <a:pPr>
              <a:defRPr/>
            </a:pPr>
            <a:endParaRPr lang="ru-RU" sz="2400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itchFamily="34" charset="0"/>
              </a:rPr>
              <a:t> ведущими специалистами в сфере управления персоналом на промышленных предприятиях;</a:t>
            </a:r>
          </a:p>
          <a:p>
            <a:pPr>
              <a:defRPr/>
            </a:pPr>
            <a:endParaRPr lang="ru-RU" sz="2400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itchFamily="34" charset="0"/>
              </a:rPr>
              <a:t>лидерами общественных организаций;</a:t>
            </a:r>
          </a:p>
          <a:p>
            <a:pPr>
              <a:defRPr/>
            </a:pPr>
            <a:endParaRPr lang="ru-RU" sz="2400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itchFamily="34" charset="0"/>
              </a:rPr>
              <a:t>специалистами органов по делам </a:t>
            </a:r>
            <a:r>
              <a:rPr lang="ru-RU" sz="2400" dirty="0" smtClean="0">
                <a:cs typeface="Arial" pitchFamily="34" charset="0"/>
              </a:rPr>
              <a:t>молодежи;</a:t>
            </a:r>
          </a:p>
          <a:p>
            <a:pPr>
              <a:defRPr/>
            </a:pPr>
            <a:endParaRPr lang="ru-RU" sz="2400" dirty="0" smtClean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sz="2400" dirty="0">
                <a:cs typeface="Arial" pitchFamily="34" charset="0"/>
              </a:rPr>
              <a:t>с</a:t>
            </a:r>
            <a:r>
              <a:rPr lang="ru-RU" sz="2400" dirty="0" smtClean="0">
                <a:cs typeface="Arial" pitchFamily="34" charset="0"/>
              </a:rPr>
              <a:t>пециалистами сферы </a:t>
            </a:r>
            <a:r>
              <a:rPr lang="ru-RU" sz="2400" dirty="0">
                <a:cs typeface="Arial" pitchFamily="34" charset="0"/>
              </a:rPr>
              <a:t>государственной молодежной </a:t>
            </a:r>
            <a:r>
              <a:rPr lang="ru-RU" sz="2400" dirty="0" smtClean="0">
                <a:cs typeface="Arial" pitchFamily="34" charset="0"/>
              </a:rPr>
              <a:t>политики.</a:t>
            </a:r>
            <a:endParaRPr lang="ru-RU" sz="2400" dirty="0"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sz="22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763713" y="158750"/>
            <a:ext cx="73453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 smtClean="0">
                <a:latin typeface="Verdana" pitchFamily="34" charset="0"/>
              </a:rPr>
              <a:t>Управление </a:t>
            </a:r>
            <a:r>
              <a:rPr lang="ru-RU" altLang="ru-RU" sz="1400" b="1" dirty="0">
                <a:latin typeface="Verdana" pitchFamily="34" charset="0"/>
              </a:rPr>
              <a:t>социальной активностью 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и профессиональной карьерой молодежи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	</a:t>
            </a:r>
          </a:p>
        </p:txBody>
      </p:sp>
      <p:pic>
        <p:nvPicPr>
          <p:cNvPr id="20484" name="Picture 10" descr="C:\Users\1\AppData\Local\Temp\Temp1_09-04-2014_21-50-08.zip\IMG_01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765175"/>
            <a:ext cx="8628063" cy="5688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Текст 3"/>
          <p:cNvSpPr>
            <a:spLocks noGrp="1"/>
          </p:cNvSpPr>
          <p:nvPr>
            <p:ph type="body" sz="half" idx="2"/>
          </p:nvPr>
        </p:nvSpPr>
        <p:spPr>
          <a:xfrm>
            <a:off x="720725" y="6092825"/>
            <a:ext cx="7596188" cy="431800"/>
          </a:xfrm>
        </p:spPr>
        <p:txBody>
          <a:bodyPr/>
          <a:lstStyle/>
          <a:p>
            <a:r>
              <a:rPr lang="ru-RU" altLang="ru-RU" smtClean="0"/>
              <a:t>Конкурс молодых руководителей предприятий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6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1763713" y="158750"/>
            <a:ext cx="734536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400" b="1" dirty="0">
                <a:latin typeface="Verdana" pitchFamily="34" charset="0"/>
              </a:rPr>
              <a:t>Управление социальной активностью 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и профессиональной карьерой молодежи</a:t>
            </a:r>
          </a:p>
          <a:p>
            <a:pPr algn="r"/>
            <a:r>
              <a:rPr lang="ru-RU" altLang="ru-RU" sz="1400" b="1" dirty="0">
                <a:latin typeface="Verdana" pitchFamily="34" charset="0"/>
              </a:rPr>
              <a:t>	</a:t>
            </a:r>
          </a:p>
        </p:txBody>
      </p:sp>
      <p:pic>
        <p:nvPicPr>
          <p:cNvPr id="21508" name="Picture 8" descr="C:\Users\1\AppData\Local\Temp\Temp1_files.zip\IMG_440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1052513"/>
            <a:ext cx="7632700" cy="508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Текст 3"/>
          <p:cNvSpPr>
            <a:spLocks noGrp="1"/>
          </p:cNvSpPr>
          <p:nvPr>
            <p:ph type="body" sz="half" idx="2"/>
          </p:nvPr>
        </p:nvSpPr>
        <p:spPr>
          <a:xfrm>
            <a:off x="755650" y="6308725"/>
            <a:ext cx="6911975" cy="360363"/>
          </a:xfrm>
        </p:spPr>
        <p:txBody>
          <a:bodyPr/>
          <a:lstStyle/>
          <a:p>
            <a:r>
              <a:rPr lang="ru-RU" altLang="ru-RU" smtClean="0"/>
              <a:t>Стратегическая сессия профсоюзных  лидеров работающих на предприятиях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7690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1763713" y="158750"/>
            <a:ext cx="7345362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 b="1" dirty="0">
                <a:latin typeface="Verdana" pitchFamily="34" charset="0"/>
              </a:rPr>
              <a:t>Управление социальной активностью </a:t>
            </a:r>
            <a:endParaRPr lang="ru-RU" altLang="ru-RU" sz="1200" b="1" dirty="0" smtClean="0">
              <a:latin typeface="Verdana" pitchFamily="34" charset="0"/>
            </a:endParaRPr>
          </a:p>
          <a:p>
            <a:r>
              <a:rPr lang="ru-RU" altLang="ru-RU" sz="1200" b="1" dirty="0" smtClean="0">
                <a:latin typeface="Verdana" pitchFamily="34" charset="0"/>
              </a:rPr>
              <a:t>                        и </a:t>
            </a:r>
            <a:r>
              <a:rPr lang="ru-RU" altLang="ru-RU" sz="1200" b="1" dirty="0">
                <a:latin typeface="Verdana" pitchFamily="34" charset="0"/>
              </a:rPr>
              <a:t>профессиональной карьерой молодежи</a:t>
            </a:r>
          </a:p>
          <a:p>
            <a:pPr algn="r"/>
            <a:r>
              <a:rPr lang="ru-RU" altLang="ru-RU" sz="1300" b="1" dirty="0">
                <a:latin typeface="Verdana" pitchFamily="34" charset="0"/>
              </a:rPr>
              <a:t>			</a:t>
            </a:r>
          </a:p>
        </p:txBody>
      </p:sp>
      <p:sp>
        <p:nvSpPr>
          <p:cNvPr id="28676" name="Прямоугольник 8"/>
          <p:cNvSpPr>
            <a:spLocks noChangeArrowheads="1"/>
          </p:cNvSpPr>
          <p:nvPr/>
        </p:nvSpPr>
        <p:spPr bwMode="auto">
          <a:xfrm>
            <a:off x="179512" y="4256830"/>
            <a:ext cx="230425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ru-RU" altLang="ru-RU" sz="1400" b="1" dirty="0"/>
              <a:t>Магистрант А. Алешкин – </a:t>
            </a:r>
            <a:r>
              <a:rPr lang="ru-RU" altLang="ru-RU" sz="1400" dirty="0"/>
              <a:t>специалист по молодежной политике УрФУ </a:t>
            </a:r>
          </a:p>
        </p:txBody>
      </p:sp>
      <p:pic>
        <p:nvPicPr>
          <p:cNvPr id="28679" name="Picture 2" descr="F:\СОХРАНИТЬ\users\Елена\ЦРПВ1\Бело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59026" y="919163"/>
            <a:ext cx="3066107" cy="2299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53" y="854646"/>
            <a:ext cx="1440160" cy="2718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://cs628521.vk.me/v628521407/2b2a/7qRsUSe9Ymg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734358"/>
            <a:ext cx="3672409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5940152" y="2922233"/>
            <a:ext cx="30243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altLang="ru-RU" sz="1600" b="1" dirty="0">
                <a:solidFill>
                  <a:prstClr val="black"/>
                </a:solidFill>
              </a:rPr>
              <a:t>Магистрант А. Белов  </a:t>
            </a:r>
            <a:r>
              <a:rPr lang="ru-RU" altLang="ru-RU" sz="1600" dirty="0">
                <a:solidFill>
                  <a:prstClr val="black"/>
                </a:solidFill>
              </a:rPr>
              <a:t>– заместитель директора Центра воспитательной работы УрФУ</a:t>
            </a:r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4949283" y="6092716"/>
            <a:ext cx="39836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altLang="ru-RU" sz="1600" b="1" dirty="0">
                <a:solidFill>
                  <a:prstClr val="black"/>
                </a:solidFill>
              </a:rPr>
              <a:t>Магистрант </a:t>
            </a:r>
            <a:r>
              <a:rPr lang="ru-RU" altLang="ru-RU" sz="1600" b="1" dirty="0" smtClean="0">
                <a:solidFill>
                  <a:prstClr val="black"/>
                </a:solidFill>
              </a:rPr>
              <a:t>кафедры ОРМ </a:t>
            </a:r>
            <a:r>
              <a:rPr lang="ru-RU" altLang="ru-RU" sz="1600" b="1" err="1" smtClean="0">
                <a:solidFill>
                  <a:prstClr val="black"/>
                </a:solidFill>
              </a:rPr>
              <a:t>В</a:t>
            </a:r>
            <a:r>
              <a:rPr lang="ru-RU" altLang="ru-RU" sz="1600" b="1" smtClean="0">
                <a:solidFill>
                  <a:prstClr val="black"/>
                </a:solidFill>
              </a:rPr>
              <a:t>. Димитрова </a:t>
            </a:r>
            <a:endParaRPr lang="ru-RU" altLang="ru-RU" sz="1600" b="1" dirty="0" smtClean="0">
              <a:solidFill>
                <a:prstClr val="black"/>
              </a:solidFill>
            </a:endParaRPr>
          </a:p>
          <a:p>
            <a:pPr lvl="0" algn="r"/>
            <a:r>
              <a:rPr lang="ru-RU" altLang="ru-RU" sz="1600" dirty="0" smtClean="0">
                <a:solidFill>
                  <a:prstClr val="black"/>
                </a:solidFill>
              </a:rPr>
              <a:t>(</a:t>
            </a:r>
            <a:r>
              <a:rPr lang="ru-RU" altLang="ru-RU" sz="1600" dirty="0" err="1" smtClean="0">
                <a:solidFill>
                  <a:prstClr val="black"/>
                </a:solidFill>
              </a:rPr>
              <a:t>г.Варна</a:t>
            </a:r>
            <a:r>
              <a:rPr lang="ru-RU" altLang="ru-RU" sz="1600" dirty="0" smtClean="0">
                <a:solidFill>
                  <a:prstClr val="black"/>
                </a:solidFill>
              </a:rPr>
              <a:t>, Болгария) </a:t>
            </a:r>
            <a:endParaRPr lang="ru-RU" altLang="ru-RU" sz="1600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414" y="919163"/>
            <a:ext cx="1584474" cy="2035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3768" y="4256830"/>
            <a:ext cx="26645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sz="1400" b="1" dirty="0"/>
              <a:t>Магистрант </a:t>
            </a:r>
            <a:r>
              <a:rPr lang="ru-RU" altLang="ru-RU" sz="1400" b="1" dirty="0" smtClean="0"/>
              <a:t>О. Мочалов – </a:t>
            </a:r>
          </a:p>
          <a:p>
            <a:pPr algn="r"/>
            <a:r>
              <a:rPr lang="ru-RU" sz="1400" dirty="0"/>
              <a:t>руководитель Свердловского регионального отделения Всероссийской общественной организации «Молодая Гвардия Единой России»</a:t>
            </a:r>
            <a:endParaRPr lang="ru-RU" alt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Box 4"/>
          <p:cNvSpPr txBox="1">
            <a:spLocks noChangeArrowheads="1"/>
          </p:cNvSpPr>
          <p:nvPr/>
        </p:nvSpPr>
        <p:spPr bwMode="auto">
          <a:xfrm>
            <a:off x="1763713" y="158750"/>
            <a:ext cx="7345362" cy="661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 b="1" dirty="0">
                <a:latin typeface="Verdana" pitchFamily="34" charset="0"/>
              </a:rPr>
              <a:t>Управление социальной активностью </a:t>
            </a:r>
            <a:endParaRPr lang="ru-RU" altLang="ru-RU" sz="1200" b="1" dirty="0" smtClean="0">
              <a:latin typeface="Verdana" pitchFamily="34" charset="0"/>
            </a:endParaRPr>
          </a:p>
          <a:p>
            <a:r>
              <a:rPr lang="ru-RU" altLang="ru-RU" sz="1200" b="1" dirty="0" smtClean="0">
                <a:latin typeface="Verdana" pitchFamily="34" charset="0"/>
              </a:rPr>
              <a:t>                                  и </a:t>
            </a:r>
            <a:r>
              <a:rPr lang="ru-RU" altLang="ru-RU" sz="1200" b="1" dirty="0">
                <a:latin typeface="Verdana" pitchFamily="34" charset="0"/>
              </a:rPr>
              <a:t>профессиональной карьерой молодежи</a:t>
            </a:r>
          </a:p>
          <a:p>
            <a:pPr algn="r"/>
            <a:r>
              <a:rPr lang="ru-RU" altLang="ru-RU" sz="1300" b="1" dirty="0">
                <a:latin typeface="Verdana" pitchFamily="34" charset="0"/>
              </a:rPr>
              <a:t>			</a:t>
            </a:r>
          </a:p>
        </p:txBody>
      </p:sp>
      <p:sp>
        <p:nvSpPr>
          <p:cNvPr id="29700" name="Прямоугольник 6"/>
          <p:cNvSpPr>
            <a:spLocks noChangeArrowheads="1"/>
          </p:cNvSpPr>
          <p:nvPr/>
        </p:nvSpPr>
        <p:spPr bwMode="auto">
          <a:xfrm>
            <a:off x="5238750" y="3524250"/>
            <a:ext cx="37973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altLang="ru-RU" b="1"/>
              <a:t>Магистр О. Миляева  </a:t>
            </a:r>
            <a:r>
              <a:rPr lang="ru-RU" altLang="ru-RU"/>
              <a:t>– </a:t>
            </a:r>
          </a:p>
          <a:p>
            <a:pPr algn="r"/>
            <a:r>
              <a:rPr lang="ru-RU" altLang="ru-RU"/>
              <a:t>Ведущий специалист по организации мероприятий </a:t>
            </a:r>
          </a:p>
          <a:p>
            <a:pPr algn="r"/>
            <a:r>
              <a:rPr lang="ru-RU" altLang="ru-RU"/>
              <a:t>СКБ-Контур</a:t>
            </a:r>
          </a:p>
        </p:txBody>
      </p:sp>
      <p:sp>
        <p:nvSpPr>
          <p:cNvPr id="29701" name="Прямоугольник 8"/>
          <p:cNvSpPr>
            <a:spLocks noChangeArrowheads="1"/>
          </p:cNvSpPr>
          <p:nvPr/>
        </p:nvSpPr>
        <p:spPr bwMode="auto">
          <a:xfrm>
            <a:off x="250825" y="3524250"/>
            <a:ext cx="30257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/>
              <a:t>Магистр Т. Карфидова</a:t>
            </a:r>
            <a:r>
              <a:rPr lang="ru-RU" altLang="ru-RU"/>
              <a:t>  </a:t>
            </a:r>
          </a:p>
          <a:p>
            <a:r>
              <a:rPr lang="ru-RU" altLang="ru-RU"/>
              <a:t>– зам. директора ИФКСиМП по воспитательной работе</a:t>
            </a:r>
          </a:p>
        </p:txBody>
      </p:sp>
      <p:pic>
        <p:nvPicPr>
          <p:cNvPr id="29702" name="Picture 8" descr="C:\Users\user\Downloads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766763"/>
            <a:ext cx="40640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Прямоугольник 6"/>
          <p:cNvSpPr>
            <a:spLocks noChangeArrowheads="1"/>
          </p:cNvSpPr>
          <p:nvPr/>
        </p:nvSpPr>
        <p:spPr bwMode="auto">
          <a:xfrm>
            <a:off x="6156325" y="5084763"/>
            <a:ext cx="29876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/>
              <a:t>Магистр А. Соколов </a:t>
            </a:r>
            <a:r>
              <a:rPr lang="ru-RU" altLang="ru-RU"/>
              <a:t>– преподаватель танцевального клуба </a:t>
            </a:r>
            <a:r>
              <a:rPr lang="en-US" altLang="ru-RU"/>
              <a:t>Galla</a:t>
            </a:r>
            <a:r>
              <a:rPr lang="ru-RU" altLang="ru-RU"/>
              <a:t> </a:t>
            </a:r>
            <a:r>
              <a:rPr lang="en-US" altLang="ru-RU"/>
              <a:t>Dance</a:t>
            </a:r>
            <a:r>
              <a:rPr lang="ru-RU" altLang="ru-RU"/>
              <a:t>, организатор студенческого бала УрФУ</a:t>
            </a:r>
          </a:p>
        </p:txBody>
      </p:sp>
      <p:pic>
        <p:nvPicPr>
          <p:cNvPr id="29704" name="Picture 2" descr="https://pp.vk.me/c322119/v322119245/216f/ekYGKa3uxB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7900" y="765175"/>
            <a:ext cx="4141788" cy="275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2" descr="C:\Users\user\Downloads\image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3425" y="2520950"/>
            <a:ext cx="28829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500063" y="2714625"/>
            <a:ext cx="78486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 smtClean="0">
                <a:latin typeface="+mj-lt"/>
                <a:cs typeface="+mn-cs"/>
              </a:rPr>
              <a:t>«</a:t>
            </a:r>
            <a:r>
              <a:rPr lang="ru-RU" altLang="ru-RU" sz="3600" b="1" dirty="0">
                <a:latin typeface="+mj-lt"/>
                <a:cs typeface="Aharoni" pitchFamily="2" charset="-79"/>
              </a:rPr>
              <a:t>ПРОФИЛАКТИКА ЭКСТРЕМИЗМА В МОЛОДЕЖНОЙ СРЕДЕ»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2800" b="1" dirty="0"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899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2195513" y="44450"/>
            <a:ext cx="6553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400" b="1" dirty="0" smtClean="0">
                <a:latin typeface="Verdana" pitchFamily="34" charset="0"/>
              </a:rPr>
              <a:t>Профилактика </a:t>
            </a:r>
            <a:r>
              <a:rPr lang="ru-RU" altLang="ru-RU" sz="1400" b="1" dirty="0">
                <a:latin typeface="Verdana" pitchFamily="34" charset="0"/>
              </a:rPr>
              <a:t>экстремизма в молодежной </a:t>
            </a:r>
            <a:r>
              <a:rPr lang="ru-RU" altLang="ru-RU" sz="1400" b="1" dirty="0" smtClean="0">
                <a:latin typeface="Verdana" pitchFamily="34" charset="0"/>
              </a:rPr>
              <a:t>среде</a:t>
            </a:r>
            <a:endParaRPr lang="ru-RU" altLang="ru-RU" sz="1400" b="1" dirty="0">
              <a:latin typeface="Verdana" pitchFamily="34" charset="0"/>
            </a:endParaRPr>
          </a:p>
        </p:txBody>
      </p:sp>
      <p:sp>
        <p:nvSpPr>
          <p:cNvPr id="18435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18436" name="TextBox 13"/>
          <p:cNvSpPr txBox="1">
            <a:spLocks noChangeArrowheads="1"/>
          </p:cNvSpPr>
          <p:nvPr/>
        </p:nvSpPr>
        <p:spPr bwMode="auto">
          <a:xfrm>
            <a:off x="142875" y="1571625"/>
            <a:ext cx="3357563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en-US" sz="2000" dirty="0">
              <a:latin typeface="Calibri" pitchFamily="34" charset="0"/>
            </a:endParaRPr>
          </a:p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endParaRPr lang="ru-RU" dirty="0">
              <a:latin typeface="Calibri" pitchFamily="34" charset="0"/>
            </a:endParaRPr>
          </a:p>
        </p:txBody>
      </p:sp>
      <p:sp>
        <p:nvSpPr>
          <p:cNvPr id="18437" name="TextBox 14"/>
          <p:cNvSpPr txBox="1">
            <a:spLocks noChangeArrowheads="1"/>
          </p:cNvSpPr>
          <p:nvPr/>
        </p:nvSpPr>
        <p:spPr bwMode="auto">
          <a:xfrm>
            <a:off x="3275857" y="1428750"/>
            <a:ext cx="565383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en-US" dirty="0">
              <a:latin typeface="Calibri" pitchFamily="34" charset="0"/>
            </a:endParaRPr>
          </a:p>
          <a:p>
            <a:pPr algn="just"/>
            <a:r>
              <a:rPr lang="ru-RU" sz="2200" dirty="0">
                <a:latin typeface="Calibri" pitchFamily="34" charset="0"/>
              </a:rPr>
              <a:t>Руководитель программы – </a:t>
            </a:r>
            <a:r>
              <a:rPr lang="ru-RU" sz="2200" b="1" dirty="0">
                <a:latin typeface="Calibri" pitchFamily="34" charset="0"/>
              </a:rPr>
              <a:t>Назаров Владимир Лазаревич</a:t>
            </a:r>
            <a:r>
              <a:rPr lang="ru-RU" sz="2200" dirty="0">
                <a:latin typeface="Calibri" pitchFamily="34" charset="0"/>
              </a:rPr>
              <a:t>, доктор педагогических наук, профессор кафедры ОРМ, «Отличник образования </a:t>
            </a:r>
            <a:r>
              <a:rPr lang="ru-RU" sz="2200" dirty="0" smtClean="0">
                <a:latin typeface="Calibri" pitchFamily="34" charset="0"/>
              </a:rPr>
              <a:t>РФ»</a:t>
            </a:r>
            <a:endParaRPr lang="en-US" sz="2200" dirty="0">
              <a:latin typeface="Calibri" pitchFamily="34" charset="0"/>
            </a:endParaRPr>
          </a:p>
          <a:p>
            <a:endParaRPr lang="ru-RU" sz="2000" dirty="0">
              <a:latin typeface="Calibri" pitchFamily="34" charset="0"/>
            </a:endParaRPr>
          </a:p>
        </p:txBody>
      </p:sp>
      <p:pic>
        <p:nvPicPr>
          <p:cNvPr id="18438" name="Picture 2" descr="C:\Users\123\Desktop\Новая папка (2)\IMG_26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1455682"/>
            <a:ext cx="2736304" cy="432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TextBox 15"/>
          <p:cNvSpPr txBox="1">
            <a:spLocks noChangeArrowheads="1"/>
          </p:cNvSpPr>
          <p:nvPr/>
        </p:nvSpPr>
        <p:spPr bwMode="auto">
          <a:xfrm>
            <a:off x="642938" y="642938"/>
            <a:ext cx="82153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Calibri" pitchFamily="34" charset="0"/>
              </a:rPr>
              <a:t>Авторский коллектив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868144" y="4672281"/>
            <a:ext cx="29901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solidFill>
                  <a:prstClr val="black"/>
                </a:solidFill>
                <a:latin typeface="Calibri" pitchFamily="34" charset="0"/>
              </a:rPr>
              <a:t>Начало реализации программы – </a:t>
            </a:r>
            <a:r>
              <a:rPr lang="ru-RU" sz="2000" dirty="0" smtClean="0">
                <a:solidFill>
                  <a:prstClr val="black"/>
                </a:solidFill>
                <a:latin typeface="Calibri" pitchFamily="34" charset="0"/>
              </a:rPr>
              <a:t>01.09.2016г. </a:t>
            </a:r>
            <a:endParaRPr lang="en-US" sz="2000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82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539750" y="909638"/>
            <a:ext cx="82089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2400">
                <a:latin typeface="Verdana" pitchFamily="34" charset="0"/>
              </a:rPr>
              <a:t>Международная магистерская программа </a:t>
            </a:r>
            <a:r>
              <a:rPr lang="ru-RU" altLang="ru-RU" sz="2400" b="1">
                <a:latin typeface="Verdana" pitchFamily="34" charset="0"/>
              </a:rPr>
              <a:t>«</a:t>
            </a:r>
            <a:r>
              <a:rPr lang="ru-RU" altLang="ru-RU" sz="2800" b="1">
                <a:latin typeface="Verdana" pitchFamily="34" charset="0"/>
              </a:rPr>
              <a:t>Превентология в молодежной среде»</a:t>
            </a:r>
          </a:p>
        </p:txBody>
      </p:sp>
      <p:sp>
        <p:nvSpPr>
          <p:cNvPr id="7172" name="Объект 2"/>
          <p:cNvSpPr>
            <a:spLocks noGrp="1"/>
          </p:cNvSpPr>
          <p:nvPr>
            <p:ph sz="half" idx="1"/>
          </p:nvPr>
        </p:nvSpPr>
        <p:spPr>
          <a:xfrm rot="21395039">
            <a:off x="1187450" y="3522663"/>
            <a:ext cx="998538" cy="46037"/>
          </a:xfrm>
        </p:spPr>
        <p:txBody>
          <a:bodyPr>
            <a:normAutofit fontScale="25000" lnSpcReduction="20000"/>
          </a:bodyPr>
          <a:lstStyle/>
          <a:p>
            <a:pPr marL="0" indent="0">
              <a:buFont typeface="Arial" charset="0"/>
              <a:buNone/>
            </a:pPr>
            <a:endParaRPr lang="ru-RU" altLang="ru-RU" smtClean="0"/>
          </a:p>
        </p:txBody>
      </p:sp>
      <p:sp>
        <p:nvSpPr>
          <p:cNvPr id="7173" name="Объект 3"/>
          <p:cNvSpPr>
            <a:spLocks noGrp="1"/>
          </p:cNvSpPr>
          <p:nvPr>
            <p:ph sz="half" idx="2"/>
          </p:nvPr>
        </p:nvSpPr>
        <p:spPr>
          <a:xfrm>
            <a:off x="395288" y="1700213"/>
            <a:ext cx="8497887" cy="360635"/>
          </a:xfrm>
        </p:spPr>
        <p:txBody>
          <a:bodyPr>
            <a:noAutofit/>
          </a:bodyPr>
          <a:lstStyle/>
          <a:p>
            <a:pPr marL="0" indent="0" algn="just">
              <a:buFont typeface="Arial" charset="0"/>
              <a:buNone/>
            </a:pPr>
            <a:r>
              <a:rPr lang="ru-RU" altLang="ru-RU" sz="1100" dirty="0" smtClean="0"/>
              <a:t>Реализуется в соответствии с  соглашением между  Уральским федеральным университетом имени первого Президента России </a:t>
            </a:r>
            <a:r>
              <a:rPr lang="ru-RU" altLang="ru-RU" sz="1100" dirty="0" err="1" smtClean="0"/>
              <a:t>Б.Н.Ельцина</a:t>
            </a:r>
            <a:r>
              <a:rPr lang="ru-RU" altLang="ru-RU" sz="1100" dirty="0" smtClean="0"/>
              <a:t>  (УрФУ, Екатеринбург) и Казахским национальным университетом имени аль-Фараби (КазНУ, Алматы)</a:t>
            </a:r>
          </a:p>
        </p:txBody>
      </p:sp>
      <p:pic>
        <p:nvPicPr>
          <p:cNvPr id="7174" name="Picture 7" descr="E:\IMG_1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871788"/>
            <a:ext cx="6048375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5" name="Прямоугольник 1"/>
          <p:cNvSpPr>
            <a:spLocks noChangeArrowheads="1"/>
          </p:cNvSpPr>
          <p:nvPr/>
        </p:nvSpPr>
        <p:spPr bwMode="auto">
          <a:xfrm>
            <a:off x="6804025" y="4076700"/>
            <a:ext cx="20891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i="1"/>
              <a:t>Ректор УрФУ Виктор Кокшаров и ректор КазНУ Галым Мутанов</a:t>
            </a:r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2051720" y="44450"/>
            <a:ext cx="6696993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altLang="ru-RU" sz="1400" b="1" dirty="0" smtClean="0">
                <a:latin typeface="Verdana" pitchFamily="34" charset="0"/>
              </a:rPr>
              <a:t>Профилактика </a:t>
            </a:r>
            <a:r>
              <a:rPr lang="ru-RU" altLang="ru-RU" sz="1400" b="1" dirty="0">
                <a:latin typeface="Verdana" pitchFamily="34" charset="0"/>
              </a:rPr>
              <a:t>экстремизма в молодежной </a:t>
            </a:r>
            <a:r>
              <a:rPr lang="ru-RU" altLang="ru-RU" sz="1400" b="1" dirty="0" smtClean="0">
                <a:latin typeface="Verdana" pitchFamily="34" charset="0"/>
              </a:rPr>
              <a:t>среде </a:t>
            </a:r>
            <a:endParaRPr lang="ru-RU" altLang="ru-RU" sz="1400" b="1" dirty="0">
              <a:latin typeface="Verdana" pitchFamily="34" charset="0"/>
            </a:endParaRPr>
          </a:p>
        </p:txBody>
      </p:sp>
      <p:sp>
        <p:nvSpPr>
          <p:cNvPr id="26627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428625" y="642938"/>
            <a:ext cx="8501063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Calibri" pitchFamily="34" charset="0"/>
              </a:rPr>
              <a:t>Учебные дисциплины программы</a:t>
            </a:r>
          </a:p>
          <a:p>
            <a:pPr algn="ctr"/>
            <a:endParaRPr lang="ru-RU" sz="2500" b="1">
              <a:latin typeface="Calibri" pitchFamily="34" charset="0"/>
            </a:endParaRPr>
          </a:p>
        </p:txBody>
      </p:sp>
      <p:sp>
        <p:nvSpPr>
          <p:cNvPr id="26629" name="TextBox 5"/>
          <p:cNvSpPr txBox="1">
            <a:spLocks noChangeArrowheads="1"/>
          </p:cNvSpPr>
          <p:nvPr/>
        </p:nvSpPr>
        <p:spPr bwMode="auto">
          <a:xfrm>
            <a:off x="683568" y="1071563"/>
            <a:ext cx="8388995" cy="670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Геополитика</a:t>
            </a:r>
            <a:r>
              <a:rPr lang="en-US" dirty="0" smtClean="0">
                <a:latin typeface="Calibri" pitchFamily="34" charset="0"/>
              </a:rPr>
              <a:t>;</a:t>
            </a:r>
            <a:endParaRPr lang="ru-RU" dirty="0">
              <a:latin typeface="Calibri" pitchFamily="34" charset="0"/>
            </a:endParaRPr>
          </a:p>
          <a:p>
            <a:pPr marL="285750" indent="-28575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Социально-психологические </a:t>
            </a:r>
            <a:r>
              <a:rPr lang="ru-RU" dirty="0">
                <a:latin typeface="Calibri" pitchFamily="34" charset="0"/>
              </a:rPr>
              <a:t>аспекты профилактики экстремизма в </a:t>
            </a:r>
            <a:r>
              <a:rPr lang="ru-RU" dirty="0" smtClean="0">
                <a:latin typeface="Calibri" pitchFamily="34" charset="0"/>
              </a:rPr>
              <a:t>  молодежной </a:t>
            </a:r>
            <a:r>
              <a:rPr lang="ru-RU" dirty="0">
                <a:latin typeface="Calibri" pitchFamily="34" charset="0"/>
              </a:rPr>
              <a:t>среде</a:t>
            </a:r>
            <a:r>
              <a:rPr lang="en-US" dirty="0">
                <a:latin typeface="Calibri" pitchFamily="34" charset="0"/>
              </a:rPr>
              <a:t>;</a:t>
            </a:r>
            <a:endParaRPr lang="ru-RU" dirty="0">
              <a:latin typeface="Calibri" pitchFamily="34" charset="0"/>
            </a:endParaRPr>
          </a:p>
          <a:p>
            <a:pPr marL="285750" indent="-28575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Международный </a:t>
            </a:r>
            <a:r>
              <a:rPr lang="ru-RU" dirty="0">
                <a:latin typeface="Calibri" pitchFamily="34" charset="0"/>
              </a:rPr>
              <a:t>опыт противодействия терроризму</a:t>
            </a:r>
            <a:r>
              <a:rPr lang="en-US" dirty="0">
                <a:latin typeface="Calibri" pitchFamily="34" charset="0"/>
              </a:rPr>
              <a:t>;</a:t>
            </a:r>
            <a:endParaRPr lang="ru-RU" dirty="0">
              <a:latin typeface="Calibri" pitchFamily="34" charset="0"/>
            </a:endParaRPr>
          </a:p>
          <a:p>
            <a:pPr marL="285750" indent="-28575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Международное </a:t>
            </a:r>
            <a:r>
              <a:rPr lang="ru-RU" dirty="0">
                <a:latin typeface="Calibri" pitchFamily="34" charset="0"/>
              </a:rPr>
              <a:t>сотрудничество в области борьбы с шовинизмом и ксенофобией</a:t>
            </a:r>
            <a:r>
              <a:rPr lang="en-US" dirty="0">
                <a:latin typeface="Calibri" pitchFamily="34" charset="0"/>
              </a:rPr>
              <a:t>;</a:t>
            </a:r>
            <a:endParaRPr lang="ru-RU" dirty="0">
              <a:latin typeface="Calibri" pitchFamily="34" charset="0"/>
            </a:endParaRPr>
          </a:p>
          <a:p>
            <a:pPr marL="285750" indent="-28575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Мониторинг </a:t>
            </a:r>
            <a:r>
              <a:rPr lang="ru-RU" dirty="0">
                <a:latin typeface="Calibri" pitchFamily="34" charset="0"/>
              </a:rPr>
              <a:t>экстремистских настроений в общественном сознании</a:t>
            </a:r>
            <a:r>
              <a:rPr lang="en-US" dirty="0">
                <a:latin typeface="Calibri" pitchFamily="34" charset="0"/>
              </a:rPr>
              <a:t>;</a:t>
            </a:r>
            <a:endParaRPr lang="ru-RU" dirty="0">
              <a:latin typeface="Calibri" pitchFamily="34" charset="0"/>
            </a:endParaRPr>
          </a:p>
          <a:p>
            <a:pPr marL="285750" indent="-28575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Специфика </a:t>
            </a:r>
            <a:r>
              <a:rPr lang="ru-RU" dirty="0">
                <a:latin typeface="Calibri" pitchFamily="34" charset="0"/>
              </a:rPr>
              <a:t>проявления политического и религиозного экстремизма</a:t>
            </a:r>
            <a:r>
              <a:rPr lang="en-US" dirty="0">
                <a:latin typeface="Calibri" pitchFamily="34" charset="0"/>
              </a:rPr>
              <a:t>;</a:t>
            </a:r>
            <a:endParaRPr lang="ru-RU" dirty="0">
              <a:latin typeface="Calibri" pitchFamily="34" charset="0"/>
            </a:endParaRPr>
          </a:p>
          <a:p>
            <a:pPr marL="285750" indent="-285750" algn="just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Calibri" pitchFamily="34" charset="0"/>
              </a:rPr>
              <a:t>Молодежные </a:t>
            </a:r>
            <a:r>
              <a:rPr lang="ru-RU" dirty="0">
                <a:latin typeface="Calibri" pitchFamily="34" charset="0"/>
              </a:rPr>
              <a:t>субкультуры экстремистской ориентации</a:t>
            </a:r>
            <a:r>
              <a:rPr lang="en-US" dirty="0" smtClean="0">
                <a:latin typeface="Calibri" pitchFamily="34" charset="0"/>
              </a:rPr>
              <a:t>;</a:t>
            </a:r>
            <a:endParaRPr lang="ru-RU" dirty="0" smtClean="0">
              <a:latin typeface="Calibri" pitchFamily="34" charset="0"/>
            </a:endParaRPr>
          </a:p>
          <a:p>
            <a:pPr marL="285750" indent="-285750" algn="just" fontAlgn="auto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Психология </a:t>
            </a:r>
            <a:r>
              <a:rPr lang="ru-RU" dirty="0"/>
              <a:t>экстремизма, шовинизма и ксенофобии</a:t>
            </a:r>
            <a:r>
              <a:rPr lang="en-US" dirty="0"/>
              <a:t>;</a:t>
            </a:r>
            <a:endParaRPr lang="ru-RU" dirty="0"/>
          </a:p>
          <a:p>
            <a:pPr marL="285750" indent="-285750" algn="just" fontAlgn="auto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Специфика </a:t>
            </a:r>
            <a:r>
              <a:rPr lang="ru-RU" dirty="0"/>
              <a:t>проявления политического и религиозного экстремизма</a:t>
            </a:r>
            <a:r>
              <a:rPr lang="en-US" dirty="0"/>
              <a:t>;</a:t>
            </a:r>
            <a:endParaRPr lang="ru-RU" dirty="0"/>
          </a:p>
          <a:p>
            <a:pPr marL="285750" indent="-285750" algn="just" fontAlgn="auto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Исламский </a:t>
            </a:r>
            <a:r>
              <a:rPr lang="ru-RU" dirty="0"/>
              <a:t>экстремизм и практика его профилактики в современном мире и России</a:t>
            </a:r>
            <a:r>
              <a:rPr lang="en-US" dirty="0"/>
              <a:t>;</a:t>
            </a:r>
          </a:p>
          <a:p>
            <a:pPr marL="285750" indent="-285750" algn="just" fontAlgn="auto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Экстремизм </a:t>
            </a:r>
            <a:r>
              <a:rPr lang="ru-RU" dirty="0"/>
              <a:t>в спорте;</a:t>
            </a:r>
          </a:p>
          <a:p>
            <a:pPr marL="285750" indent="-285750" algn="just" fontAlgn="auto"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/>
              <a:t>Экстремизм </a:t>
            </a:r>
            <a:r>
              <a:rPr lang="ru-RU" dirty="0"/>
              <a:t>в искусстве</a:t>
            </a:r>
            <a:r>
              <a:rPr lang="en-US" dirty="0"/>
              <a:t> </a:t>
            </a:r>
            <a:r>
              <a:rPr lang="ru-RU" dirty="0"/>
              <a:t>и другие.</a:t>
            </a:r>
          </a:p>
          <a:p>
            <a:pPr algn="just">
              <a:spcBef>
                <a:spcPts val="500"/>
              </a:spcBef>
              <a:spcAft>
                <a:spcPts val="500"/>
              </a:spcAft>
            </a:pPr>
            <a:endParaRPr lang="ru-RU" dirty="0">
              <a:latin typeface="Calibri" pitchFamily="34" charset="0"/>
            </a:endParaRPr>
          </a:p>
          <a:p>
            <a:pPr algn="just">
              <a:spcBef>
                <a:spcPts val="100"/>
              </a:spcBef>
              <a:spcAft>
                <a:spcPts val="100"/>
              </a:spcAft>
              <a:buFont typeface="Wingdings" pitchFamily="2" charset="2"/>
              <a:buChar char="Ø"/>
            </a:pPr>
            <a:endParaRPr lang="ru-RU" dirty="0">
              <a:latin typeface="Calibri" pitchFamily="34" charset="0"/>
            </a:endParaRPr>
          </a:p>
          <a:p>
            <a:endParaRPr lang="ru-RU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94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TextBox 3"/>
          <p:cNvSpPr txBox="1">
            <a:spLocks noChangeArrowheads="1"/>
          </p:cNvSpPr>
          <p:nvPr/>
        </p:nvSpPr>
        <p:spPr bwMode="auto">
          <a:xfrm>
            <a:off x="2195513" y="44450"/>
            <a:ext cx="6553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400" b="1" dirty="0" smtClean="0">
                <a:latin typeface="Verdana" pitchFamily="34" charset="0"/>
              </a:rPr>
              <a:t>Профилактика </a:t>
            </a:r>
            <a:r>
              <a:rPr lang="ru-RU" altLang="ru-RU" sz="1400" b="1" dirty="0">
                <a:latin typeface="Verdana" pitchFamily="34" charset="0"/>
              </a:rPr>
              <a:t>экстремизма в молодежной </a:t>
            </a:r>
            <a:r>
              <a:rPr lang="ru-RU" altLang="ru-RU" sz="1400" b="1" dirty="0" smtClean="0">
                <a:latin typeface="Verdana" pitchFamily="34" charset="0"/>
              </a:rPr>
              <a:t>среде </a:t>
            </a:r>
            <a:endParaRPr lang="ru-RU" altLang="ru-RU" sz="1400" b="1" dirty="0">
              <a:latin typeface="Verdana" pitchFamily="34" charset="0"/>
            </a:endParaRPr>
          </a:p>
        </p:txBody>
      </p:sp>
      <p:sp>
        <p:nvSpPr>
          <p:cNvPr id="30723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5" y="785813"/>
            <a:ext cx="8064897" cy="5601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latin typeface="+mn-lt"/>
                <a:cs typeface="Arial" pitchFamily="34" charset="0"/>
              </a:rPr>
              <a:t>Изучение программы </a:t>
            </a:r>
            <a:r>
              <a:rPr lang="ru-RU" sz="2200" b="1" dirty="0" smtClean="0">
                <a:latin typeface="+mn-lt"/>
                <a:cs typeface="Arial" pitchFamily="34" charset="0"/>
              </a:rPr>
              <a:t>позволит </a:t>
            </a:r>
            <a:r>
              <a:rPr lang="ru-RU" sz="2200" b="1" dirty="0">
                <a:latin typeface="+mn-lt"/>
                <a:cs typeface="Arial" pitchFamily="34" charset="0"/>
              </a:rPr>
              <a:t>выпускникам на высоком профессиональном уровне:</a:t>
            </a:r>
          </a:p>
          <a:p>
            <a:pPr algn="just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200" dirty="0" smtClean="0">
                <a:latin typeface="+mn-lt"/>
                <a:cs typeface="+mn-cs"/>
              </a:rPr>
              <a:t>Организовывать </a:t>
            </a:r>
            <a:r>
              <a:rPr lang="ru-RU" sz="2200" dirty="0">
                <a:latin typeface="+mn-lt"/>
                <a:cs typeface="+mn-cs"/>
              </a:rPr>
              <a:t>поиск и проводить анализ информации для подготовки и принятия управленческих решений и исследования научных  и практических проблем профилактики ксенофобии, шовинизма и экстремизма в молодежной </a:t>
            </a:r>
            <a:r>
              <a:rPr lang="ru-RU" sz="2200" dirty="0" smtClean="0">
                <a:latin typeface="+mn-lt"/>
                <a:cs typeface="+mn-cs"/>
              </a:rPr>
              <a:t>среде</a:t>
            </a:r>
          </a:p>
          <a:p>
            <a:pPr algn="just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latin typeface="+mn-lt"/>
                <a:cs typeface="+mn-cs"/>
              </a:rPr>
              <a:t>  </a:t>
            </a:r>
            <a:r>
              <a:rPr lang="ru-RU" sz="2200" dirty="0">
                <a:latin typeface="+mn-lt"/>
                <a:cs typeface="+mn-cs"/>
              </a:rPr>
              <a:t>Применять методы психолого-педагогического воздействия в профилактической </a:t>
            </a:r>
            <a:r>
              <a:rPr lang="ru-RU" sz="2200" dirty="0" smtClean="0">
                <a:latin typeface="+mn-lt"/>
                <a:cs typeface="+mn-cs"/>
              </a:rPr>
              <a:t>работе</a:t>
            </a:r>
          </a:p>
          <a:p>
            <a:pPr algn="just" fontAlgn="auto">
              <a:spcBef>
                <a:spcPts val="120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en-US" sz="2200" dirty="0" smtClean="0">
                <a:latin typeface="+mn-lt"/>
                <a:cs typeface="+mn-cs"/>
              </a:rPr>
              <a:t>  </a:t>
            </a:r>
            <a:r>
              <a:rPr lang="ru-RU" sz="2200" dirty="0">
                <a:latin typeface="+mn-lt"/>
                <a:cs typeface="+mn-cs"/>
              </a:rPr>
              <a:t>Организовывать коммуникационные процессы с государственными органами, организациями и объединениями молодежной сферы, средствами массовой информации - по вопросам профилактики ксенофобии и экстремизма в молодежной политике на муниципальном  и региональном  уровне</a:t>
            </a:r>
            <a:endParaRPr lang="ru-RU" sz="2200" b="1" dirty="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818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Box 3"/>
          <p:cNvSpPr txBox="1">
            <a:spLocks noChangeArrowheads="1"/>
          </p:cNvSpPr>
          <p:nvPr/>
        </p:nvSpPr>
        <p:spPr bwMode="auto">
          <a:xfrm>
            <a:off x="2195513" y="188640"/>
            <a:ext cx="6553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altLang="ru-RU" sz="1400" b="1" dirty="0" smtClean="0">
                <a:latin typeface="Verdana" pitchFamily="34" charset="0"/>
              </a:rPr>
              <a:t>«</a:t>
            </a:r>
            <a:r>
              <a:rPr lang="ru-RU" altLang="ru-RU" sz="1400" b="1" dirty="0">
                <a:latin typeface="Verdana" pitchFamily="34" charset="0"/>
              </a:rPr>
              <a:t>Профилактика экстремизма в молодежной среде» </a:t>
            </a:r>
          </a:p>
        </p:txBody>
      </p:sp>
      <p:sp>
        <p:nvSpPr>
          <p:cNvPr id="32771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785813"/>
            <a:ext cx="8174112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/>
            <a:r>
              <a:rPr lang="ru-RU" sz="2200" b="1" dirty="0">
                <a:latin typeface="Calibri" pitchFamily="34" charset="0"/>
              </a:rPr>
              <a:t>Изучение программы </a:t>
            </a:r>
            <a:r>
              <a:rPr lang="ru-RU" sz="2200" b="1" dirty="0" smtClean="0">
                <a:latin typeface="Calibri" pitchFamily="34" charset="0"/>
              </a:rPr>
              <a:t>позволит </a:t>
            </a:r>
            <a:r>
              <a:rPr lang="ru-RU" sz="2200" b="1" dirty="0">
                <a:latin typeface="Calibri" pitchFamily="34" charset="0"/>
              </a:rPr>
              <a:t>выпускникам на высоком профессиональном уровне:</a:t>
            </a:r>
          </a:p>
          <a:p>
            <a:pPr indent="457200">
              <a:buFont typeface="Wingdings" pitchFamily="2" charset="2"/>
              <a:buChar char="Ø"/>
            </a:pPr>
            <a:endParaRPr lang="ru-RU" sz="2000" b="1" dirty="0">
              <a:latin typeface="Calibri" pitchFamily="34" charset="0"/>
            </a:endParaRP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200" dirty="0">
                <a:latin typeface="Calibri" pitchFamily="34" charset="0"/>
              </a:rPr>
              <a:t>Разрабатывать и внедрять современные социальные технологии в молодежной сфере для профилактики экстремизма 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</a:rPr>
              <a:t>  </a:t>
            </a:r>
            <a:r>
              <a:rPr lang="ru-RU" sz="2200" dirty="0">
                <a:latin typeface="Calibri" pitchFamily="34" charset="0"/>
              </a:rPr>
              <a:t>Разрабатывать, представлять и внедрять проекты профилактической направленности по предупреждению и предотвращению проявлений ксенофобии и экстремизма среди молодежи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</a:rPr>
              <a:t>  </a:t>
            </a:r>
            <a:r>
              <a:rPr lang="ru-RU" sz="2200" dirty="0">
                <a:latin typeface="Calibri" pitchFamily="34" charset="0"/>
              </a:rPr>
              <a:t>Организовывать и проводить мероприятия спортивно-досугового характера с большими группами молодежи</a:t>
            </a:r>
          </a:p>
          <a:p>
            <a:pPr marL="342900" indent="-342900" algn="just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Calibri" pitchFamily="34" charset="0"/>
              </a:rPr>
              <a:t>  </a:t>
            </a:r>
            <a:r>
              <a:rPr lang="ru-RU" sz="2200" dirty="0">
                <a:latin typeface="Calibri" pitchFamily="34" charset="0"/>
              </a:rPr>
              <a:t>Осуществлять педагогическую деятельность, обеспечивая методическую базу в образовательном процессе для специалистов сферы </a:t>
            </a:r>
            <a:r>
              <a:rPr lang="ru-RU" sz="2200" dirty="0"/>
              <a:t> молодежной политики</a:t>
            </a:r>
            <a:endParaRPr lang="ru-RU" sz="2200" b="1" dirty="0"/>
          </a:p>
        </p:txBody>
      </p:sp>
    </p:spTree>
    <p:extLst>
      <p:ext uri="{BB962C8B-B14F-4D97-AF65-F5344CB8AC3E}">
        <p14:creationId xmlns:p14="http://schemas.microsoft.com/office/powerpoint/2010/main" val="321981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TextBox 3"/>
          <p:cNvSpPr txBox="1">
            <a:spLocks noChangeArrowheads="1"/>
          </p:cNvSpPr>
          <p:nvPr/>
        </p:nvSpPr>
        <p:spPr bwMode="auto">
          <a:xfrm>
            <a:off x="2195513" y="188640"/>
            <a:ext cx="65532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altLang="ru-RU" sz="1400" b="1" dirty="0" smtClean="0">
                <a:latin typeface="Verdana" pitchFamily="34" charset="0"/>
              </a:rPr>
              <a:t>«</a:t>
            </a:r>
            <a:r>
              <a:rPr lang="ru-RU" altLang="ru-RU" sz="1400" b="1" dirty="0">
                <a:latin typeface="Verdana" pitchFamily="34" charset="0"/>
              </a:rPr>
              <a:t>Профилактика экстремизма в молодежной среде» </a:t>
            </a:r>
          </a:p>
        </p:txBody>
      </p:sp>
      <p:sp>
        <p:nvSpPr>
          <p:cNvPr id="36867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>
              <a:latin typeface="Calibri" pitchFamily="34" charset="0"/>
            </a:endParaRPr>
          </a:p>
        </p:txBody>
      </p:sp>
      <p:sp>
        <p:nvSpPr>
          <p:cNvPr id="36868" name="TextBox 1"/>
          <p:cNvSpPr txBox="1">
            <a:spLocks noChangeArrowheads="1"/>
          </p:cNvSpPr>
          <p:nvPr/>
        </p:nvSpPr>
        <p:spPr bwMode="auto">
          <a:xfrm>
            <a:off x="592138" y="836613"/>
            <a:ext cx="78486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Calibri" pitchFamily="34" charset="0"/>
              </a:rPr>
              <a:t>Выпускники магистерской программы могут работать: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1700213"/>
            <a:ext cx="8208912" cy="48090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 fontAlgn="auto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sz="2000" dirty="0">
                <a:latin typeface="+mn-lt"/>
                <a:cs typeface="Arial" pitchFamily="34" charset="0"/>
              </a:rPr>
              <a:t>в государственных и муниципальных органах управления, министерствах, департаментах, управлениях, комитетах образования, культуры, молодёжной и социальной политики, физической культуры и </a:t>
            </a:r>
            <a:r>
              <a:rPr lang="ru-RU" sz="2000" dirty="0" smtClean="0">
                <a:latin typeface="+mn-lt"/>
                <a:cs typeface="Arial" pitchFamily="34" charset="0"/>
              </a:rPr>
              <a:t>спорта;</a:t>
            </a:r>
          </a:p>
          <a:p>
            <a:pPr marL="285750" indent="-285750" algn="just" fontAlgn="auto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+mn-lt"/>
                <a:cs typeface="Arial" pitchFamily="34" charset="0"/>
              </a:rPr>
              <a:t>в </a:t>
            </a:r>
            <a:r>
              <a:rPr lang="ru-RU" sz="2000" dirty="0">
                <a:latin typeface="+mn-lt"/>
                <a:cs typeface="Arial" pitchFamily="34" charset="0"/>
              </a:rPr>
              <a:t>образовательных учреждениях: муниципальных образовательных учреждениях и учреждениях дополнительного образования, учреждениях среднего профессионального образования и высших учебных заведениях</a:t>
            </a:r>
            <a:r>
              <a:rPr lang="ru-RU" sz="2000" dirty="0" smtClean="0">
                <a:latin typeface="+mn-lt"/>
                <a:cs typeface="Arial" pitchFamily="34" charset="0"/>
              </a:rPr>
              <a:t>;</a:t>
            </a:r>
          </a:p>
          <a:p>
            <a:pPr marL="285750" indent="-285750" algn="just" fontAlgn="auto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+mn-lt"/>
                <a:cs typeface="Arial" pitchFamily="34" charset="0"/>
              </a:rPr>
              <a:t> </a:t>
            </a:r>
            <a:r>
              <a:rPr lang="ru-RU" sz="2000" dirty="0">
                <a:latin typeface="+mn-lt"/>
                <a:cs typeface="Arial" pitchFamily="34" charset="0"/>
              </a:rPr>
              <a:t>в учреждениях социальной помощи семье и детям</a:t>
            </a:r>
            <a:r>
              <a:rPr lang="ru-RU" sz="2000" dirty="0" smtClean="0">
                <a:latin typeface="+mn-lt"/>
                <a:cs typeface="Arial" pitchFamily="34" charset="0"/>
              </a:rPr>
              <a:t>;</a:t>
            </a:r>
          </a:p>
          <a:p>
            <a:pPr marL="285750" indent="-285750" algn="just" fontAlgn="auto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+mn-lt"/>
                <a:cs typeface="Arial" pitchFamily="34" charset="0"/>
              </a:rPr>
              <a:t> </a:t>
            </a:r>
            <a:r>
              <a:rPr lang="ru-RU" sz="2000" dirty="0">
                <a:latin typeface="+mn-lt"/>
                <a:cs typeface="Arial" pitchFamily="34" charset="0"/>
              </a:rPr>
              <a:t>в правоохранительных органах, организациях силовых структур и Федеральной миграционной службы России</a:t>
            </a:r>
            <a:r>
              <a:rPr lang="en-US" sz="2000" dirty="0" smtClean="0">
                <a:latin typeface="+mn-lt"/>
                <a:cs typeface="Arial" pitchFamily="34" charset="0"/>
              </a:rPr>
              <a:t>;</a:t>
            </a:r>
            <a:endParaRPr lang="ru-RU" sz="2000" dirty="0" smtClean="0">
              <a:latin typeface="+mn-lt"/>
              <a:cs typeface="Arial" pitchFamily="34" charset="0"/>
            </a:endParaRPr>
          </a:p>
          <a:p>
            <a:pPr marL="285750" indent="-285750" algn="just" fontAlgn="auto">
              <a:spcBef>
                <a:spcPts val="300"/>
              </a:spcBef>
              <a:spcAft>
                <a:spcPts val="30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+mn-lt"/>
                <a:cs typeface="Arial" pitchFamily="34" charset="0"/>
              </a:rPr>
              <a:t>в </a:t>
            </a:r>
            <a:r>
              <a:rPr lang="ru-RU" sz="2000" dirty="0">
                <a:latin typeface="+mn-lt"/>
                <a:cs typeface="Arial" pitchFamily="34" charset="0"/>
              </a:rPr>
              <a:t>общественных и некоммерческих организациях, работающих в  молодежной среде.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4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296863" y="2636838"/>
            <a:ext cx="7947025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just"/>
            <a:r>
              <a:rPr lang="ru-RU" altLang="ru-RU" sz="1400" b="1">
                <a:latin typeface="Verdana" pitchFamily="34" charset="0"/>
              </a:rPr>
              <a:t> </a:t>
            </a:r>
          </a:p>
          <a:p>
            <a:pPr algn="just"/>
            <a:endParaRPr lang="ru-RU" altLang="ru-RU" sz="1400" b="1">
              <a:latin typeface="Verdana" pitchFamily="34" charset="0"/>
            </a:endParaRPr>
          </a:p>
          <a:p>
            <a:pPr algn="just"/>
            <a:r>
              <a:rPr lang="ru-RU" altLang="ru-RU" sz="2400" b="1"/>
              <a:t>Казахский национальный университет имени аль-Фараби </a:t>
            </a:r>
            <a:r>
              <a:rPr lang="ru-RU" altLang="ru-RU" sz="2400"/>
              <a:t>занимает высокое место в международном рейтинге университетов </a:t>
            </a:r>
            <a:r>
              <a:rPr lang="en-US" altLang="ru-RU" sz="2400"/>
              <a:t>QS</a:t>
            </a:r>
            <a:r>
              <a:rPr lang="ru-RU" altLang="ru-RU" sz="2400"/>
              <a:t> </a:t>
            </a:r>
            <a:r>
              <a:rPr lang="en-US" altLang="ru-RU" sz="2400"/>
              <a:t>World University Rankings 299 </a:t>
            </a:r>
            <a:r>
              <a:rPr lang="ru-RU" altLang="ru-RU" sz="2400"/>
              <a:t>место среди 800 самых успешных, всемирно признанных вузов и имеет международную аккредитацию, которая позволяет, в частности, в дальнейшем получить в этом университете степень </a:t>
            </a:r>
            <a:r>
              <a:rPr lang="en-US" altLang="ru-RU" sz="2400"/>
              <a:t>PhD</a:t>
            </a:r>
            <a:r>
              <a:rPr lang="ru-RU" altLang="ru-RU" sz="2400"/>
              <a:t>, и обеспечивает признание диплома многими странами без процедуры подтверждения. </a:t>
            </a:r>
            <a:endParaRPr lang="ru-RU" altLang="ru-RU" sz="2400">
              <a:latin typeface="Verdana" pitchFamily="34" charset="0"/>
            </a:endParaRPr>
          </a:p>
          <a:p>
            <a:pPr algn="just"/>
            <a:endParaRPr lang="ru-RU" altLang="ru-RU" sz="2400">
              <a:latin typeface="Verdana" pitchFamily="34" charset="0"/>
            </a:endParaRP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2195513" y="44450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400">
                <a:latin typeface="Verdana" pitchFamily="34" charset="0"/>
              </a:rPr>
              <a:t>Международная магистерская программа </a:t>
            </a:r>
          </a:p>
          <a:p>
            <a:pPr algn="ctr"/>
            <a:r>
              <a:rPr lang="ru-RU" altLang="ru-RU" sz="1400" b="1">
                <a:latin typeface="Verdana" pitchFamily="34" charset="0"/>
              </a:rPr>
              <a:t>«Превентология в молодежной среде» </a:t>
            </a:r>
          </a:p>
        </p:txBody>
      </p:sp>
      <p:sp>
        <p:nvSpPr>
          <p:cNvPr id="8197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pic>
        <p:nvPicPr>
          <p:cNvPr id="8198" name="Picture 7" descr="альфараб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7" y="753495"/>
            <a:ext cx="1843882" cy="1883344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Box 3"/>
          <p:cNvSpPr txBox="1">
            <a:spLocks noChangeArrowheads="1"/>
          </p:cNvSpPr>
          <p:nvPr/>
        </p:nvSpPr>
        <p:spPr bwMode="auto">
          <a:xfrm>
            <a:off x="539750" y="1714500"/>
            <a:ext cx="59769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just"/>
            <a:endParaRPr lang="ru-RU" altLang="ru-RU" sz="1400">
              <a:latin typeface="Verdana" pitchFamily="34" charset="0"/>
            </a:endParaRPr>
          </a:p>
        </p:txBody>
      </p:sp>
      <p:sp>
        <p:nvSpPr>
          <p:cNvPr id="4102" name="TextBox 3"/>
          <p:cNvSpPr txBox="1">
            <a:spLocks noChangeArrowheads="1"/>
          </p:cNvSpPr>
          <p:nvPr/>
        </p:nvSpPr>
        <p:spPr bwMode="auto">
          <a:xfrm>
            <a:off x="539750" y="1095375"/>
            <a:ext cx="8208963" cy="449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>
              <a:defRPr/>
            </a:pPr>
            <a:endParaRPr lang="ru-RU" altLang="ru-RU" sz="2400" b="1" dirty="0"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altLang="ru-RU" sz="2400" b="1" i="1" dirty="0">
                <a:latin typeface="Verdana" pitchFamily="34" charset="0"/>
              </a:rPr>
              <a:t>Программа реализуется на английском </a:t>
            </a:r>
            <a:r>
              <a:rPr lang="ru-RU" altLang="ru-RU" sz="2400" b="1" i="1" dirty="0" smtClean="0">
                <a:latin typeface="Verdana" pitchFamily="34" charset="0"/>
              </a:rPr>
              <a:t>языке</a:t>
            </a:r>
          </a:p>
          <a:p>
            <a:pPr algn="just" eaLnBrk="1" hangingPunct="1">
              <a:defRPr/>
            </a:pPr>
            <a:r>
              <a:rPr lang="ru-RU" altLang="ru-RU" sz="2400" b="1" i="1" dirty="0" smtClean="0">
                <a:latin typeface="Verdana" pitchFamily="34" charset="0"/>
              </a:rPr>
              <a:t> </a:t>
            </a:r>
            <a:endParaRPr lang="ru-RU" altLang="ru-RU" sz="2400" b="1" i="1" dirty="0"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altLang="ru-RU" sz="2000" dirty="0" smtClean="0">
                <a:latin typeface="Verdana" pitchFamily="34" charset="0"/>
              </a:rPr>
              <a:t>Магистранты, получают два диплома государственного образца:</a:t>
            </a: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ru-RU" altLang="ru-RU" sz="2000" dirty="0" smtClean="0">
                <a:latin typeface="Verdana" pitchFamily="34" charset="0"/>
              </a:rPr>
              <a:t>Диплом о присвоении квалификации (степени) магистра по специальностям: «Социальная работа» или «Социальная педагогика и самопознание» выданный </a:t>
            </a:r>
            <a:r>
              <a:rPr lang="ru-RU" altLang="ru-RU" sz="2000" dirty="0" err="1" smtClean="0">
                <a:latin typeface="Verdana" pitchFamily="34" charset="0"/>
              </a:rPr>
              <a:t>КазНУ</a:t>
            </a:r>
            <a:r>
              <a:rPr lang="ru-RU" altLang="ru-RU" sz="2000" dirty="0" smtClean="0">
                <a:latin typeface="Verdana" pitchFamily="34" charset="0"/>
              </a:rPr>
              <a:t>;</a:t>
            </a:r>
          </a:p>
          <a:p>
            <a:pPr marL="285750" indent="-285750" algn="just" eaLnBrk="1" hangingPunct="1">
              <a:buFontTx/>
              <a:buChar char="-"/>
              <a:defRPr/>
            </a:pPr>
            <a:r>
              <a:rPr lang="ru-RU" altLang="ru-RU" sz="2000" dirty="0" smtClean="0">
                <a:latin typeface="Verdana" pitchFamily="34" charset="0"/>
              </a:rPr>
              <a:t>Диплом о присвоении квалификации (степени)магистра по направлению подготовки «Организация работы с молодежью» выданный УрФУ. </a:t>
            </a:r>
          </a:p>
          <a:p>
            <a:pPr algn="just" eaLnBrk="1" hangingPunct="1">
              <a:defRPr/>
            </a:pPr>
            <a:endParaRPr lang="en-US" altLang="ru-RU" sz="2000" dirty="0" smtClean="0">
              <a:latin typeface="Verdana" pitchFamily="34" charset="0"/>
            </a:endParaRPr>
          </a:p>
          <a:p>
            <a:pPr algn="just" eaLnBrk="1" hangingPunct="1">
              <a:defRPr/>
            </a:pPr>
            <a:r>
              <a:rPr lang="ru-RU" altLang="ru-RU" sz="2000" dirty="0" smtClean="0">
                <a:latin typeface="Verdana" pitchFamily="34" charset="0"/>
              </a:rPr>
              <a:t>Специализация «Превентология в молодежной среде»</a:t>
            </a:r>
          </a:p>
        </p:txBody>
      </p:sp>
      <p:sp>
        <p:nvSpPr>
          <p:cNvPr id="9221" name="TextBox 3"/>
          <p:cNvSpPr txBox="1">
            <a:spLocks noChangeArrowheads="1"/>
          </p:cNvSpPr>
          <p:nvPr/>
        </p:nvSpPr>
        <p:spPr bwMode="auto">
          <a:xfrm>
            <a:off x="2195513" y="44450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400">
                <a:latin typeface="Verdana" pitchFamily="34" charset="0"/>
              </a:rPr>
              <a:t>Международная магистерская программа </a:t>
            </a:r>
          </a:p>
          <a:p>
            <a:pPr algn="ctr"/>
            <a:r>
              <a:rPr lang="ru-RU" altLang="ru-RU" sz="1400" b="1">
                <a:latin typeface="Verdana" pitchFamily="34" charset="0"/>
              </a:rPr>
              <a:t>«Превентология в молодежной среде»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Box 3"/>
          <p:cNvSpPr txBox="1">
            <a:spLocks noChangeArrowheads="1"/>
          </p:cNvSpPr>
          <p:nvPr/>
        </p:nvSpPr>
        <p:spPr bwMode="auto">
          <a:xfrm>
            <a:off x="1547813" y="620713"/>
            <a:ext cx="5616575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500" dirty="0" smtClean="0">
              <a:latin typeface="Verdana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500" b="1" dirty="0" smtClean="0">
                <a:latin typeface="+mn-lt"/>
                <a:cs typeface="Arial" pitchFamily="34" charset="0"/>
              </a:rPr>
              <a:t>Руководители </a:t>
            </a:r>
            <a:r>
              <a:rPr lang="ru-RU" altLang="ru-RU" sz="2500" b="1" dirty="0" smtClean="0">
                <a:latin typeface="+mn-lt"/>
                <a:cs typeface="Arial" pitchFamily="34" charset="0"/>
              </a:rPr>
              <a:t>магистерской программы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500" dirty="0" smtClean="0">
              <a:latin typeface="Verdana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500" dirty="0" smtClean="0">
                <a:latin typeface="Verdana" pitchFamily="34" charset="0"/>
                <a:cs typeface="Arial" pitchFamily="34" charset="0"/>
              </a:rPr>
              <a:t> </a:t>
            </a:r>
          </a:p>
        </p:txBody>
      </p:sp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1763688" y="1484783"/>
            <a:ext cx="532859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/>
              <a:t>Крутько Инна Сергеевна, </a:t>
            </a:r>
            <a:endParaRPr lang="ru-RU" altLang="ru-RU" b="1" dirty="0" smtClean="0"/>
          </a:p>
          <a:p>
            <a:pPr algn="ctr"/>
            <a:r>
              <a:rPr lang="ru-RU" altLang="ru-RU" dirty="0" smtClean="0"/>
              <a:t>доктор </a:t>
            </a:r>
            <a:r>
              <a:rPr lang="ru-RU" altLang="ru-RU" dirty="0" smtClean="0"/>
              <a:t>психологических </a:t>
            </a:r>
            <a:r>
              <a:rPr lang="ru-RU" altLang="ru-RU" dirty="0"/>
              <a:t>наук, профессор кафедры «Организация работы с молодёжью</a:t>
            </a:r>
            <a:r>
              <a:rPr lang="ru-RU" altLang="ru-RU" dirty="0" smtClean="0"/>
              <a:t>» УрФУ</a:t>
            </a:r>
          </a:p>
          <a:p>
            <a:pPr algn="ctr"/>
            <a:r>
              <a:rPr lang="ru-RU" altLang="ru-RU" b="1" dirty="0" err="1" smtClean="0"/>
              <a:t>Кылышбаева</a:t>
            </a:r>
            <a:r>
              <a:rPr lang="ru-RU" altLang="ru-RU" b="1" dirty="0" smtClean="0"/>
              <a:t> </a:t>
            </a:r>
            <a:r>
              <a:rPr lang="ru-RU" altLang="ru-RU" b="1" dirty="0" err="1" smtClean="0"/>
              <a:t>Бибигуль</a:t>
            </a:r>
            <a:r>
              <a:rPr lang="ru-RU" altLang="ru-RU" b="1" dirty="0" smtClean="0"/>
              <a:t> </a:t>
            </a:r>
            <a:r>
              <a:rPr lang="ru-RU" altLang="ru-RU" b="1" dirty="0" err="1" smtClean="0"/>
              <a:t>Наурызовна</a:t>
            </a:r>
            <a:endParaRPr lang="ru-RU" altLang="ru-RU" b="1" dirty="0" smtClean="0"/>
          </a:p>
          <a:p>
            <a:pPr algn="ctr"/>
            <a:r>
              <a:rPr lang="ru-RU" altLang="ru-RU" dirty="0"/>
              <a:t>д</a:t>
            </a:r>
            <a:r>
              <a:rPr lang="ru-RU" altLang="ru-RU" dirty="0" smtClean="0"/>
              <a:t>октор социологических наук </a:t>
            </a:r>
            <a:r>
              <a:rPr lang="ru-RU" altLang="ru-RU" dirty="0" err="1" smtClean="0"/>
              <a:t>КазНУ</a:t>
            </a:r>
            <a:endParaRPr lang="ru-RU" altLang="ru-RU" dirty="0"/>
          </a:p>
        </p:txBody>
      </p:sp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2195513" y="44450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400">
                <a:latin typeface="Verdana" pitchFamily="34" charset="0"/>
              </a:rPr>
              <a:t>Международная магистерская программа </a:t>
            </a:r>
          </a:p>
          <a:p>
            <a:pPr algn="ctr"/>
            <a:r>
              <a:rPr lang="ru-RU" altLang="ru-RU" sz="1400" b="1">
                <a:latin typeface="Verdana" pitchFamily="34" charset="0"/>
              </a:rPr>
              <a:t>«Превентология в молодежной среде» </a:t>
            </a:r>
          </a:p>
        </p:txBody>
      </p:sp>
      <p:pic>
        <p:nvPicPr>
          <p:cNvPr id="1027" name="Picture 3" descr="C:\Users\Инна\Desktop\ПРЕВЕНТОЛОГИЯ\Алматы\IMG_40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936" y="3322638"/>
            <a:ext cx="5724128" cy="321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449263" y="1052513"/>
            <a:ext cx="8597900" cy="50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800" b="1" dirty="0" smtClean="0">
                <a:latin typeface="Verdana" pitchFamily="34" charset="0"/>
                <a:cs typeface="Arial" pitchFamily="34" charset="0"/>
              </a:rPr>
              <a:t>Формирование профессиональных компетенций происходит в процессе изучения специальных дисциплин: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b="1" dirty="0" smtClean="0">
              <a:latin typeface="Verdana" pitchFamily="34" charset="0"/>
              <a:cs typeface="Arial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400" dirty="0" err="1">
                <a:latin typeface="Verdana" pitchFamily="34" charset="0"/>
                <a:cs typeface="Arial" pitchFamily="34" charset="0"/>
              </a:rPr>
              <a:t>Геобрендинг</a:t>
            </a:r>
            <a:r>
              <a:rPr lang="ru-RU" altLang="ru-RU" sz="1400" dirty="0">
                <a:latin typeface="Verdana" pitchFamily="34" charset="0"/>
                <a:cs typeface="Arial" pitchFamily="34" charset="0"/>
              </a:rPr>
              <a:t> в молодежной политике;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>
              <a:latin typeface="Verdana" pitchFamily="34" charset="0"/>
              <a:cs typeface="Arial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Современные  основания и мониторинг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     девиации подростков  и молодежи;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>
              <a:latin typeface="Verdana" pitchFamily="34" charset="0"/>
              <a:cs typeface="Arial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Экстремальные  молодежные 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     субкультуры;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>
              <a:latin typeface="Verdana" pitchFamily="34" charset="0"/>
              <a:cs typeface="Arial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Менеджмент  в превентологии;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>
              <a:latin typeface="Verdana" pitchFamily="34" charset="0"/>
              <a:cs typeface="Arial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Социальное партнерство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     и диалог в социальной работе;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>
              <a:latin typeface="Verdana" pitchFamily="34" charset="0"/>
              <a:cs typeface="Arial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Современные проблемы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     гендерной политики;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>
              <a:latin typeface="Verdana" pitchFamily="34" charset="0"/>
              <a:cs typeface="Arial" pitchFamily="34" charset="0"/>
            </a:endParaRPr>
          </a:p>
          <a:p>
            <a:pPr marL="285750" indent="-285750" algn="just" eaLnBrk="1" hangingPunct="1">
              <a:spcBef>
                <a:spcPct val="0"/>
              </a:spcBef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Совместные практики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altLang="ru-RU" sz="1400" dirty="0">
                <a:latin typeface="Verdana" pitchFamily="34" charset="0"/>
                <a:cs typeface="Arial" pitchFamily="34" charset="0"/>
              </a:rPr>
              <a:t>     в УрФУ и в </a:t>
            </a:r>
            <a:r>
              <a:rPr lang="ru-RU" altLang="ru-RU" sz="1400" dirty="0" err="1">
                <a:latin typeface="Verdana" pitchFamily="34" charset="0"/>
                <a:cs typeface="Arial" pitchFamily="34" charset="0"/>
              </a:rPr>
              <a:t>КазНУ</a:t>
            </a:r>
            <a:r>
              <a:rPr lang="ru-RU" altLang="ru-RU" sz="1400" dirty="0">
                <a:latin typeface="Verdana" pitchFamily="34" charset="0"/>
                <a:cs typeface="Arial" pitchFamily="34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 smtClean="0">
              <a:latin typeface="Verdana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Verdana" pitchFamily="34" charset="0"/>
              <a:cs typeface="Arial" pitchFamily="34" charset="0"/>
            </a:endParaRPr>
          </a:p>
        </p:txBody>
      </p:sp>
      <p:sp>
        <p:nvSpPr>
          <p:cNvPr id="11268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1270" name="TextBox 3"/>
          <p:cNvSpPr txBox="1">
            <a:spLocks noChangeArrowheads="1"/>
          </p:cNvSpPr>
          <p:nvPr/>
        </p:nvSpPr>
        <p:spPr bwMode="auto">
          <a:xfrm>
            <a:off x="2195513" y="44450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400">
                <a:latin typeface="Verdana" pitchFamily="34" charset="0"/>
              </a:rPr>
              <a:t>Международная магистерская программа </a:t>
            </a:r>
          </a:p>
          <a:p>
            <a:pPr algn="ctr"/>
            <a:r>
              <a:rPr lang="ru-RU" altLang="ru-RU" sz="1400" b="1">
                <a:latin typeface="Verdana" pitchFamily="34" charset="0"/>
              </a:rPr>
              <a:t>«Превентология в молодежной среде» </a:t>
            </a:r>
          </a:p>
        </p:txBody>
      </p:sp>
      <p:pic>
        <p:nvPicPr>
          <p:cNvPr id="2050" name="Picture 2" descr="C:\Users\Инна\Desktop\ПРЕВЕНТОЛОГИЯ\Алматы\вебинар\IMG_91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6112" y="2780928"/>
            <a:ext cx="5112601" cy="340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2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523875" y="1268413"/>
            <a:ext cx="8355013" cy="469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400" b="1" dirty="0" smtClean="0">
                <a:latin typeface="Verdana" pitchFamily="34" charset="0"/>
                <a:cs typeface="Arial" pitchFamily="34" charset="0"/>
              </a:rPr>
              <a:t> </a:t>
            </a:r>
            <a:r>
              <a:rPr lang="ru-RU" altLang="ru-RU" sz="1800" b="1" dirty="0" smtClean="0">
                <a:latin typeface="Verdana" pitchFamily="34" charset="0"/>
                <a:cs typeface="Arial" pitchFamily="34" charset="0"/>
              </a:rPr>
              <a:t>Выпускники программы могут работать</a:t>
            </a:r>
            <a:r>
              <a:rPr lang="ru-RU" altLang="ru-RU" sz="1400" b="1" dirty="0" smtClean="0">
                <a:latin typeface="Verdana" pitchFamily="34" charset="0"/>
                <a:cs typeface="Arial" pitchFamily="34" charset="0"/>
              </a:rPr>
              <a:t>: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800" dirty="0" smtClean="0">
              <a:latin typeface="+mn-lt"/>
              <a:cs typeface="Arial" pitchFamily="34" charset="0"/>
            </a:endParaRPr>
          </a:p>
          <a:p>
            <a:pPr>
              <a:defRPr/>
            </a:pPr>
            <a:r>
              <a:rPr lang="ru-RU" sz="1800" dirty="0" smtClean="0">
                <a:latin typeface="+mn-lt"/>
                <a:cs typeface="Arial" pitchFamily="34" charset="0"/>
              </a:rPr>
              <a:t>на международном рынке труда (диплом </a:t>
            </a:r>
            <a:r>
              <a:rPr lang="ru-RU" sz="1800" dirty="0" err="1" smtClean="0">
                <a:latin typeface="+mn-lt"/>
                <a:cs typeface="Arial" pitchFamily="34" charset="0"/>
              </a:rPr>
              <a:t>КазНУ</a:t>
            </a:r>
            <a:r>
              <a:rPr lang="ru-RU" sz="1800" dirty="0" smtClean="0">
                <a:latin typeface="+mn-lt"/>
                <a:cs typeface="Arial" pitchFamily="34" charset="0"/>
              </a:rPr>
              <a:t> признается работодателями Китая, странами Средней Азии, Турции);</a:t>
            </a:r>
          </a:p>
          <a:p>
            <a:pPr>
              <a:defRPr/>
            </a:pPr>
            <a:r>
              <a:rPr lang="ru-RU" sz="1800" dirty="0" smtClean="0">
                <a:latin typeface="+mn-lt"/>
                <a:cs typeface="Arial" pitchFamily="34" charset="0"/>
              </a:rPr>
              <a:t>в государственных и муниципальных органах управления: антинаркотических комиссиях, министерствах, департаментах, управлениях, комитетах образования, молодёжной и социальной политики, физической культуры и спорта;</a:t>
            </a:r>
          </a:p>
          <a:p>
            <a:pPr>
              <a:defRPr/>
            </a:pPr>
            <a:r>
              <a:rPr lang="ru-RU" sz="1800" dirty="0" smtClean="0">
                <a:latin typeface="+mn-lt"/>
                <a:cs typeface="Arial" pitchFamily="34" charset="0"/>
              </a:rPr>
              <a:t>в образовательных учреждениях: муниципальных образовательных учреждениях и учреждениях дополнительного образования, учреждениях среднего профессионального образования и высших учебных заведениях;</a:t>
            </a:r>
          </a:p>
          <a:p>
            <a:pPr>
              <a:defRPr/>
            </a:pPr>
            <a:r>
              <a:rPr lang="ru-RU" sz="1800" dirty="0" smtClean="0">
                <a:latin typeface="+mn-lt"/>
                <a:cs typeface="Arial" pitchFamily="34" charset="0"/>
              </a:rPr>
              <a:t> в учреждениях социальной помощи семье и детям;</a:t>
            </a:r>
          </a:p>
          <a:p>
            <a:pPr>
              <a:defRPr/>
            </a:pPr>
            <a:r>
              <a:rPr lang="ru-RU" sz="1800" dirty="0" smtClean="0">
                <a:latin typeface="+mn-lt"/>
                <a:cs typeface="Arial" pitchFamily="34" charset="0"/>
              </a:rPr>
              <a:t> в правоохранительных органах России (ФСКН, МВД, ФСИН) и Казахстана;</a:t>
            </a:r>
          </a:p>
          <a:p>
            <a:pPr>
              <a:defRPr/>
            </a:pPr>
            <a:r>
              <a:rPr lang="ru-RU" sz="1800" dirty="0" smtClean="0">
                <a:latin typeface="+mn-lt"/>
                <a:cs typeface="Arial" pitchFamily="34" charset="0"/>
              </a:rPr>
              <a:t> в общественных и некоммерческих организациях.</a:t>
            </a:r>
          </a:p>
          <a:p>
            <a:pPr>
              <a:defRPr/>
            </a:pPr>
            <a:endParaRPr lang="ru-RU" sz="1800" dirty="0" smtClean="0">
              <a:latin typeface="+mn-lt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altLang="ru-RU" sz="1400" dirty="0" smtClean="0">
              <a:latin typeface="Verdana" pitchFamily="34" charset="0"/>
              <a:cs typeface="Arial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1400" dirty="0" smtClean="0">
              <a:latin typeface="Verdana" pitchFamily="34" charset="0"/>
              <a:cs typeface="Arial" pitchFamily="34" charset="0"/>
            </a:endParaRPr>
          </a:p>
        </p:txBody>
      </p:sp>
      <p:sp>
        <p:nvSpPr>
          <p:cNvPr id="12292" name="AutoShape 9" descr="https://apf.mail.ru/cgi-bin/readmsg/34.JPG?id=13971958680000000677%3B0%3B2&amp;mode=attachment&amp;channel&amp;bs=2663716&amp;bl=3881033&amp;ct=image%2Fjpeg&amp;cn=34.JPG&amp;cte=base64&amp;preview=1&amp;exif=1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 altLang="ru-RU"/>
          </a:p>
        </p:txBody>
      </p:sp>
      <p:sp>
        <p:nvSpPr>
          <p:cNvPr id="12293" name="TextBox 3"/>
          <p:cNvSpPr txBox="1">
            <a:spLocks noChangeArrowheads="1"/>
          </p:cNvSpPr>
          <p:nvPr/>
        </p:nvSpPr>
        <p:spPr bwMode="auto">
          <a:xfrm>
            <a:off x="2195513" y="44450"/>
            <a:ext cx="65532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ru-RU" altLang="ru-RU" sz="1400">
                <a:latin typeface="Verdana" pitchFamily="34" charset="0"/>
              </a:rPr>
              <a:t>Международная магистерская программа </a:t>
            </a:r>
          </a:p>
          <a:p>
            <a:pPr algn="ctr"/>
            <a:r>
              <a:rPr lang="ru-RU" altLang="ru-RU" sz="1400" b="1">
                <a:latin typeface="Verdana" pitchFamily="34" charset="0"/>
              </a:rPr>
              <a:t>«Превентология в молодежной среде»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290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531" name="TextBox 1"/>
          <p:cNvSpPr txBox="1">
            <a:spLocks noChangeArrowheads="1"/>
          </p:cNvSpPr>
          <p:nvPr/>
        </p:nvSpPr>
        <p:spPr bwMode="auto">
          <a:xfrm>
            <a:off x="611188" y="2708275"/>
            <a:ext cx="799306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3200" b="1" dirty="0">
                <a:latin typeface="Verdana" pitchFamily="34" charset="0"/>
              </a:rPr>
              <a:t>Управление </a:t>
            </a:r>
          </a:p>
          <a:p>
            <a:pPr algn="ctr"/>
            <a:r>
              <a:rPr lang="ru-RU" altLang="ru-RU" sz="3200" b="1" dirty="0" smtClean="0">
                <a:latin typeface="Verdana" pitchFamily="34" charset="0"/>
              </a:rPr>
              <a:t>социальной активностью и профессиональной карьерой молодежи</a:t>
            </a:r>
            <a:endParaRPr lang="ru-RU" altLang="ru-RU" sz="3200" b="1" dirty="0"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"/>
            <a:ext cx="91440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1763713" y="158750"/>
            <a:ext cx="7345362" cy="69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300" b="1" dirty="0" smtClean="0">
                <a:latin typeface="Verdana" pitchFamily="34" charset="0"/>
              </a:rPr>
              <a:t> Управление социальной активностью </a:t>
            </a:r>
          </a:p>
          <a:p>
            <a:pPr algn="r"/>
            <a:r>
              <a:rPr lang="ru-RU" altLang="ru-RU" sz="1300" b="1" dirty="0" smtClean="0">
                <a:latin typeface="Verdana" pitchFamily="34" charset="0"/>
              </a:rPr>
              <a:t>              и профессиональной карьерой молодежи </a:t>
            </a:r>
            <a:r>
              <a:rPr lang="ru-RU" altLang="ru-RU" sz="1300" b="1" dirty="0">
                <a:latin typeface="Verdana" pitchFamily="34" charset="0"/>
              </a:rPr>
              <a:t>			</a:t>
            </a:r>
          </a:p>
        </p:txBody>
      </p:sp>
      <p:sp>
        <p:nvSpPr>
          <p:cNvPr id="23556" name="Прямоугольник 1"/>
          <p:cNvSpPr>
            <a:spLocks noChangeArrowheads="1"/>
          </p:cNvSpPr>
          <p:nvPr/>
        </p:nvSpPr>
        <p:spPr bwMode="auto">
          <a:xfrm>
            <a:off x="3059113" y="836613"/>
            <a:ext cx="5689600" cy="560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800" b="1" dirty="0"/>
              <a:t>Руководитель программы</a:t>
            </a:r>
          </a:p>
          <a:p>
            <a:endParaRPr lang="ru-RU" altLang="ru-RU" sz="2200" i="1" dirty="0"/>
          </a:p>
          <a:p>
            <a:r>
              <a:rPr lang="ru-RU" altLang="ru-RU" sz="2200" b="1" i="1" dirty="0"/>
              <a:t>Пономарев Александр Владимирович</a:t>
            </a:r>
          </a:p>
          <a:p>
            <a:endParaRPr lang="ru-RU" altLang="ru-RU" sz="2200" i="1" dirty="0"/>
          </a:p>
          <a:p>
            <a:r>
              <a:rPr lang="ru-RU" altLang="ru-RU" sz="2200" dirty="0"/>
              <a:t>доктор педагогических наук, заведующий кафедрой «Организация работы с молодежью», лауреат премии Правительства Российской Федерации в области образования, заслуженный работник высшего профессионального образования Российской Федерации, Почетный работник сферы государственной молодежной политики, руководитель межрегионального научно-методического центра по работе с молодежью </a:t>
            </a:r>
            <a:r>
              <a:rPr lang="ru-RU" altLang="ru-RU" sz="2200" dirty="0" err="1"/>
              <a:t>УрФО</a:t>
            </a:r>
            <a:endParaRPr lang="ru-RU" altLang="ru-RU" sz="2200" dirty="0"/>
          </a:p>
          <a:p>
            <a:endParaRPr lang="ru-RU" altLang="ru-RU" sz="2200" dirty="0"/>
          </a:p>
        </p:txBody>
      </p:sp>
      <p:pic>
        <p:nvPicPr>
          <p:cNvPr id="23557" name="Picture 3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1700213"/>
            <a:ext cx="223520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1288</Words>
  <Application>Microsoft Office PowerPoint</Application>
  <PresentationFormat>Экран (4:3)</PresentationFormat>
  <Paragraphs>220</Paragraphs>
  <Slides>23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Кафедра  «Организации работы  с молодежью»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Инна</cp:lastModifiedBy>
  <cp:revision>28</cp:revision>
  <dcterms:created xsi:type="dcterms:W3CDTF">2015-06-17T12:44:42Z</dcterms:created>
  <dcterms:modified xsi:type="dcterms:W3CDTF">2018-11-08T06:52:42Z</dcterms:modified>
</cp:coreProperties>
</file>