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90" r:id="rId3"/>
    <p:sldId id="321" r:id="rId4"/>
    <p:sldId id="314" r:id="rId5"/>
    <p:sldId id="315" r:id="rId6"/>
    <p:sldId id="318" r:id="rId7"/>
    <p:sldId id="316" r:id="rId8"/>
    <p:sldId id="319" r:id="rId9"/>
    <p:sldId id="317" r:id="rId10"/>
    <p:sldId id="320" r:id="rId11"/>
    <p:sldId id="312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49" autoAdjust="0"/>
  </p:normalViewPr>
  <p:slideViewPr>
    <p:cSldViewPr snapToGrid="0">
      <p:cViewPr varScale="1">
        <p:scale>
          <a:sx n="104" d="100"/>
          <a:sy n="104" d="100"/>
        </p:scale>
        <p:origin x="174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84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4435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068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8658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974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06555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8603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224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056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300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EFECD9-37C8-46F5-80B6-54168E105F62}" type="datetimeFigureOut">
              <a:rPr lang="ru-RU" smtClean="0"/>
              <a:t>26.10.2022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E444A-CD4B-4A36-9C1F-A346AA689B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38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7" Type="http://schemas.openxmlformats.org/officeDocument/2006/relationships/image" Target="../media/image1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0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22" y="1128121"/>
            <a:ext cx="1481814" cy="112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TextBox 18"/>
          <p:cNvSpPr txBox="1"/>
          <p:nvPr/>
        </p:nvSpPr>
        <p:spPr>
          <a:xfrm>
            <a:off x="1507788" y="210312"/>
            <a:ext cx="6054299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МИНИСТЕРСТВО ОБЩЕСТВЕННОЙ БЕЗОПАСНОСТИ</a:t>
            </a:r>
          </a:p>
          <a:p>
            <a:pPr algn="ctr" eaLnBrk="1" hangingPunct="1">
              <a:defRPr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СВЕРДЛОВСКОЙ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ОБЛАСТИ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43130"/>
              </p:ext>
            </p:extLst>
          </p:nvPr>
        </p:nvGraphicFramePr>
        <p:xfrm>
          <a:off x="3259906" y="5746534"/>
          <a:ext cx="2842877" cy="353084"/>
        </p:xfrm>
        <a:graphic>
          <a:graphicData uri="http://schemas.openxmlformats.org/drawingml/2006/table">
            <a:tbl>
              <a:tblPr/>
              <a:tblGrid>
                <a:gridCol w="2842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5308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i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</a:t>
                      </a:r>
                      <a:r>
                        <a:rPr lang="ru-RU" sz="1800" b="1" i="1" kern="12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г. Екатеринбург </a:t>
                      </a:r>
                      <a:endParaRPr lang="ru-RU" sz="1800" b="1" i="1" kern="1200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Подзаголовок 8"/>
          <p:cNvSpPr txBox="1">
            <a:spLocks/>
          </p:cNvSpPr>
          <p:nvPr/>
        </p:nvSpPr>
        <p:spPr>
          <a:xfrm>
            <a:off x="923160" y="2800713"/>
            <a:ext cx="7516367" cy="14663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ru-RU" sz="2200" b="1" dirty="0" smtClean="0">
                <a:latin typeface="Arial" pitchFamily="34" charset="0"/>
              </a:rPr>
              <a:t>О мерах, осуществляемых </a:t>
            </a:r>
          </a:p>
          <a:p>
            <a:pPr>
              <a:spcBef>
                <a:spcPts val="0"/>
              </a:spcBef>
              <a:defRPr/>
            </a:pPr>
            <a:r>
              <a:rPr lang="ru-RU" sz="2200" b="1" dirty="0" smtClean="0">
                <a:latin typeface="Arial" pitchFamily="34" charset="0"/>
              </a:rPr>
              <a:t>в субъектах Российской Федерации в связи </a:t>
            </a:r>
          </a:p>
          <a:p>
            <a:pPr>
              <a:spcBef>
                <a:spcPts val="0"/>
              </a:spcBef>
              <a:defRPr/>
            </a:pPr>
            <a:r>
              <a:rPr lang="ru-RU" sz="2200" b="1" dirty="0" smtClean="0">
                <a:latin typeface="Arial" pitchFamily="34" charset="0"/>
              </a:rPr>
              <a:t>с Указом Президента Российской Федерации</a:t>
            </a:r>
          </a:p>
          <a:p>
            <a:pPr>
              <a:spcBef>
                <a:spcPts val="0"/>
              </a:spcBef>
              <a:defRPr/>
            </a:pPr>
            <a:r>
              <a:rPr lang="ru-RU" sz="2200" b="1" dirty="0" smtClean="0">
                <a:latin typeface="Arial" pitchFamily="34" charset="0"/>
              </a:rPr>
              <a:t>от 19 октября 2022 г. № 756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3109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9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06289" y="6222808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1" y="1081362"/>
            <a:ext cx="547443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Уровень базовой готовности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38252" y="1997205"/>
            <a:ext cx="6422791" cy="17543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вводить особые режимы работы объектов, обеспечивающих функционирование транспорта, коммуникаций и связи, объектов энергетики, а также объектов, представляющих повышенную опасность для жизни и здоровья людей и для окружающей природной среды.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51410" y="1585686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8368" y="1817561"/>
            <a:ext cx="2357718" cy="337072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38010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480" y="2560320"/>
            <a:ext cx="8230313" cy="1694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2647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9320" y="2632418"/>
            <a:ext cx="2285349" cy="3232663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408" y="2626981"/>
            <a:ext cx="2279841" cy="3224871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202260" y="1074609"/>
            <a:ext cx="8750808" cy="1477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В целях повышения эффективности деятельности высших должностных лиц (органов исполнительной власти) субъектов Российской Федерации в связи с введением военного положения на территориях Донецкой Народной Республики, Луганской Народной Республики, Запорожской              и Херсонской областей принят Указ Президента Российской Федерации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22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31368" y="4148625"/>
            <a:ext cx="4479402" cy="131817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l"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2000" b="1" dirty="0" smtClean="0">
                <a:latin typeface="Arial" pitchFamily="34" charset="0"/>
              </a:rPr>
              <a:t>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800" b="1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мерах, осуществляемых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b="1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субъектах Российской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Федерации  в </a:t>
            </a:r>
            <a:r>
              <a:rPr lang="ru-RU" sz="1800" b="1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связи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1800" b="1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Указом Президента Российской </a:t>
            </a: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Федерации </a:t>
            </a:r>
          </a:p>
          <a:p>
            <a:pPr algn="l">
              <a:lnSpc>
                <a:spcPts val="2400"/>
              </a:lnSpc>
              <a:spcBef>
                <a:spcPts val="0"/>
              </a:spcBef>
              <a:defRPr/>
            </a:pPr>
            <a:r>
              <a:rPr lang="ru-RU" sz="1800" b="1" dirty="0" smtClean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lang="ru-RU" sz="1800" b="1" dirty="0">
                <a:latin typeface="Times New Roman" panose="02020603050405020304" pitchFamily="18" charset="0"/>
                <a:ea typeface="Liberation Serif" panose="02020603050405020304" pitchFamily="18" charset="0"/>
                <a:cs typeface="Times New Roman" panose="02020603050405020304" pitchFamily="18" charset="0"/>
              </a:rPr>
              <a:t>19 октября 2022 г. № 756</a:t>
            </a:r>
          </a:p>
          <a:p>
            <a:pPr algn="l">
              <a:lnSpc>
                <a:spcPts val="24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endParaRPr lang="ru-RU" sz="2000" b="1" dirty="0">
              <a:effectLst/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028" y="2755767"/>
            <a:ext cx="2291146" cy="3240863"/>
          </a:xfrm>
          <a:prstGeom prst="rect">
            <a:avLst/>
          </a:prstGeom>
          <a:ln w="19050">
            <a:solidFill>
              <a:schemeClr val="tx1"/>
            </a:solidFill>
          </a:ln>
          <a:scene3d>
            <a:camera prst="isometricOffAxis1Right"/>
            <a:lightRig rig="threePt" dir="t"/>
          </a:scene3d>
          <a:sp3d>
            <a:bevelT w="139700" h="139700" prst="divot"/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  <p:pic>
        <p:nvPicPr>
          <p:cNvPr id="17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006195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61993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3" y="1228734"/>
            <a:ext cx="5474433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>
                <a:latin typeface="Arial" panose="020B0604020202020204" pitchFamily="34" charset="0"/>
              </a:rPr>
              <a:t>Максимальный уровень реагирования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192450" y="2154817"/>
            <a:ext cx="6632177" cy="397031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ts val="60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 действуют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 соответствии с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Федеральным конституционным законом от 30 января 2002 года                № 1-ФКЗ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"О военном положении";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обладают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полномочия по проведению мобилизационных мероприятий в сфере экономики;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проводят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мероприятия по гражданской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обороне, защите населения и территорий от чрезвычайных ситуаций природного и техногенного характера;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реализуют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меры для удовлетворения потребностей Вооруженных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Сил Российской Федерации;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ведут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территориальную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оборону в соответствии    с Федеральным законом от 31 мая 1996 года № 61-ФЗ «Об обороне».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24248" y="1767208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8225" y="2275923"/>
            <a:ext cx="2032597" cy="2460937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076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03361" y="6147695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79799" y="1138892"/>
            <a:ext cx="547443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Средний </a:t>
            </a:r>
            <a:r>
              <a:rPr lang="ru-RU" sz="1800" b="1" dirty="0">
                <a:latin typeface="Arial" panose="020B0604020202020204" pitchFamily="34" charset="0"/>
              </a:rPr>
              <a:t>уровень реагирования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38251" y="1900378"/>
            <a:ext cx="6613794" cy="424731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обладают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полномочиями по проведению мобилизационных мероприятий в сфере экономики;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проводят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отдельные мероприятия по гражданской и территориальной обороне;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реализуют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меры для удовлетворения потребностей Вооруженных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Сил Российской Федерации;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усиливают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охрану общественного порядка, важных государственных и специальных объектов, объектов обеспечивающих жизнедеятельность населения, функционирование транспорта, коммуникаций и связи, объектов энергетики, а также объектов, представляющих повышенную опасность для жизни и здоровья людей и для окружающей природной среды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69225" y="1566522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12023" y="2101104"/>
            <a:ext cx="2025002" cy="286827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41479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03361" y="6197648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1" y="1067151"/>
            <a:ext cx="5474433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Средний </a:t>
            </a:r>
            <a:r>
              <a:rPr lang="ru-RU" sz="1800" b="1" dirty="0">
                <a:latin typeface="Arial" panose="020B0604020202020204" pitchFamily="34" charset="0"/>
              </a:rPr>
              <a:t>уровень реагирования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98229" y="1689162"/>
            <a:ext cx="8648753" cy="452431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вводить особые режимы работы объектов, обеспечивающих функционирование транспорта, коммуникаций и связи, объектов энергетики, а также объектов, представляющих повышенную опасность для жизни и здоровья людей и для окружающей природной среды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организовать временное отселение жителей в безопасные районы с обязательным предоставлением таким жителям стационарных или временных жилых помещений;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ввести особый режим въезда на территорию и выезда с нее,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       а также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ограничивают свободы передвижения по ней;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ограничивать движение транспортных средств и вводить досмотр;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вводить контроль за работой объектов, обеспечивающих функционирование транспорта, коммуникаций и связи, за работой типографий, вычислительных центров и автоматизированных систем, использование их работы для нужд обороны.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80232" y="1355074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09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3" y="1228734"/>
            <a:ext cx="547443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Уровень повышенной готовности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38252" y="2174836"/>
            <a:ext cx="6414480" cy="369331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проводят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отдельные мероприятия по гражданской и территориальной обороне;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реализуют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меры для удовлетворения потребностей Вооруженных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Сил Российской Федерации;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усиливают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охрану общественного порядка, важных государственных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 специальных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объектов, объектов обеспечивающих жизнедеятельность населения, функционирование транспорта, коммуникаций и связи, объектов энергетики, а также объектов, представляющих повышенную опасность для жизни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и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здоровья людей и для окружающей природной среды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15513" y="1781195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30970" y="2300352"/>
            <a:ext cx="2079812" cy="312868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2907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19964" y="6105053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3" y="1228734"/>
            <a:ext cx="5474433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Уровень повышенной готовности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88853" y="2104346"/>
            <a:ext cx="8648753" cy="3139321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вводить особые режимы работы объектов, обеспечивающих функционирование транспорта, коммуникаций и связи, объектов энергетики, а также объектов, представляющих повышенную опасность для жизни и здоровья людей и для окружающей природной среды;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ограничивать движение транспортных средств и вводить досмотр;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могут </a:t>
            </a: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вводить контроль за работой объектов, обеспечивающих функционирование транспорта, коммуникаций и связи, за работой типографий, вычислительных центров и автоматизированных систем, использование их работы для нужд обороны.</a:t>
            </a: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98893" y="1701766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438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5169" y="4436199"/>
            <a:ext cx="3676051" cy="11950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057586" y="6327989"/>
            <a:ext cx="942698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252" y="6213477"/>
            <a:ext cx="949372" cy="59990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5" descr="герб СО с изм_моя версия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24524" y="78276"/>
            <a:ext cx="1040718" cy="787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103361" y="962686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21" name="Прямая соединительная линия 20"/>
          <p:cNvCxnSpPr/>
          <p:nvPr/>
        </p:nvCxnSpPr>
        <p:spPr>
          <a:xfrm>
            <a:off x="106289" y="6222808"/>
            <a:ext cx="8915400" cy="0"/>
          </a:xfrm>
          <a:prstGeom prst="line">
            <a:avLst/>
          </a:prstGeom>
          <a:noFill/>
          <a:ln w="28575" cap="flat" cmpd="sng" algn="ctr">
            <a:solidFill>
              <a:srgbClr val="00B050">
                <a:alpha val="60000"/>
              </a:srgbClr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6" name="TextBox 9"/>
          <p:cNvSpPr txBox="1">
            <a:spLocks noChangeArrowheads="1"/>
          </p:cNvSpPr>
          <p:nvPr/>
        </p:nvSpPr>
        <p:spPr bwMode="auto">
          <a:xfrm>
            <a:off x="1857641" y="1081362"/>
            <a:ext cx="5474433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latin typeface="Arial" panose="020B0604020202020204" pitchFamily="34" charset="0"/>
              </a:rPr>
              <a:t>Уровень базовой готовности</a:t>
            </a:r>
            <a:endParaRPr lang="ru-RU" sz="1600" b="1" dirty="0">
              <a:latin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8847" y="212093"/>
            <a:ext cx="5645385" cy="591363"/>
          </a:xfrm>
          <a:prstGeom prst="rect">
            <a:avLst/>
          </a:prstGeom>
        </p:spPr>
      </p:pic>
      <p:sp>
        <p:nvSpPr>
          <p:cNvPr id="18" name="TextBox 9"/>
          <p:cNvSpPr txBox="1">
            <a:spLocks noChangeArrowheads="1"/>
          </p:cNvSpPr>
          <p:nvPr/>
        </p:nvSpPr>
        <p:spPr bwMode="auto">
          <a:xfrm>
            <a:off x="238251" y="1831403"/>
            <a:ext cx="6422791" cy="424731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	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принимают решения о проведении мероприятий по защите населения и территорий от чрезвычайных ситуаций природного и техногенного характера;</a:t>
            </a: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          реализуют меры для удовлетворения потребностей Вооруженных Сил Российской Федерации;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marL="285750" indent="-285750" algn="just">
              <a:spcBef>
                <a:spcPct val="0"/>
              </a:spcBef>
              <a:buClrTx/>
              <a:buSzTx/>
              <a:buFont typeface="Wingdings" panose="05000000000000000000" pitchFamily="2" charset="2"/>
              <a:buChar char="ü"/>
            </a:pPr>
            <a:r>
              <a:rPr lang="ru-RU" sz="1800" b="1" dirty="0">
                <a:solidFill>
                  <a:srgbClr val="0070C0"/>
                </a:solidFill>
                <a:latin typeface="Arial" panose="020B0604020202020204" pitchFamily="34" charset="0"/>
              </a:rPr>
              <a:t>	усиливают охрану общественного порядка, важных </a:t>
            </a: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государственных и специальных объектов, объектов обеспечивающих жизнедеятельность населения, функционирование транспорта, коммуникаций и связи, объектов энергетики, а также объектов, представляющих повышенную опасность для жизни и здоровья людей и для окружающей природной среды;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sp>
        <p:nvSpPr>
          <p:cNvPr id="14" name="TextBox 9"/>
          <p:cNvSpPr txBox="1">
            <a:spLocks noChangeArrowheads="1"/>
          </p:cNvSpPr>
          <p:nvPr/>
        </p:nvSpPr>
        <p:spPr bwMode="auto">
          <a:xfrm>
            <a:off x="541250" y="1479566"/>
            <a:ext cx="5474433" cy="415498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8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ru-RU" sz="18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Губернаторы</a:t>
            </a:r>
            <a:r>
              <a:rPr lang="ru-RU" sz="2000" b="1" dirty="0" smtClean="0">
                <a:solidFill>
                  <a:srgbClr val="0070C0"/>
                </a:solidFill>
                <a:latin typeface="Arial" panose="020B0604020202020204" pitchFamily="34" charset="0"/>
              </a:rPr>
              <a:t>:</a:t>
            </a:r>
            <a:endParaRPr lang="ru-RU" sz="18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043" y="1743486"/>
            <a:ext cx="2357718" cy="337072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8251" y="78978"/>
            <a:ext cx="661949" cy="827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272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3026</TotalTime>
  <Words>680</Words>
  <Application>Microsoft Office PowerPoint</Application>
  <PresentationFormat>Экран (4:3)</PresentationFormat>
  <Paragraphs>58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Liberation Serif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Мачалов С.В.</dc:creator>
  <cp:lastModifiedBy>Оленева Ольга Николаевна</cp:lastModifiedBy>
  <cp:revision>252</cp:revision>
  <cp:lastPrinted>2019-08-01T07:20:59Z</cp:lastPrinted>
  <dcterms:created xsi:type="dcterms:W3CDTF">2019-01-14T07:08:03Z</dcterms:created>
  <dcterms:modified xsi:type="dcterms:W3CDTF">2022-10-26T10:27:36Z</dcterms:modified>
</cp:coreProperties>
</file>