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321" r:id="rId4"/>
    <p:sldId id="314" r:id="rId5"/>
    <p:sldId id="315" r:id="rId6"/>
    <p:sldId id="318" r:id="rId7"/>
    <p:sldId id="316" r:id="rId8"/>
    <p:sldId id="319" r:id="rId9"/>
    <p:sldId id="317" r:id="rId10"/>
    <p:sldId id="320" r:id="rId11"/>
    <p:sldId id="31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9" autoAdjust="0"/>
  </p:normalViewPr>
  <p:slideViewPr>
    <p:cSldViewPr snapToGrid="0">
      <p:cViewPr varScale="1">
        <p:scale>
          <a:sx n="104" d="100"/>
          <a:sy n="104" d="100"/>
        </p:scale>
        <p:origin x="17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4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6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6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5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0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2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3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ECD9-37C8-46F5-80B6-54168E105F6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444A-CD4B-4A36-9C1F-A346AA689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8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057586" y="6327989"/>
            <a:ext cx="9426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252" y="6213477"/>
            <a:ext cx="949372" cy="59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герб СО с изм_мо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122" y="1128121"/>
            <a:ext cx="1481814" cy="112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07788" y="210312"/>
            <a:ext cx="60542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ОБЩЕСТВЕННОЙ БЕЗОПАСНОСТИ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СВЕРДЛОВСКОЙ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119964" y="6105053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3130"/>
              </p:ext>
            </p:extLst>
          </p:nvPr>
        </p:nvGraphicFramePr>
        <p:xfrm>
          <a:off x="3259906" y="5746534"/>
          <a:ext cx="2842877" cy="353084"/>
        </p:xfrm>
        <a:graphic>
          <a:graphicData uri="http://schemas.openxmlformats.org/drawingml/2006/table">
            <a:tbl>
              <a:tblPr/>
              <a:tblGrid>
                <a:gridCol w="2842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0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 Екатеринбург </a:t>
                      </a:r>
                      <a:endParaRPr lang="ru-RU" sz="1800" b="1" i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Подзаголовок 8"/>
          <p:cNvSpPr txBox="1">
            <a:spLocks/>
          </p:cNvSpPr>
          <p:nvPr/>
        </p:nvSpPr>
        <p:spPr>
          <a:xfrm>
            <a:off x="923160" y="2800713"/>
            <a:ext cx="7516367" cy="1466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latin typeface="Arial" pitchFamily="34" charset="0"/>
              </a:rPr>
              <a:t>О мерах, осуществляемых 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latin typeface="Arial" pitchFamily="34" charset="0"/>
              </a:rPr>
              <a:t>в субъектах Российской Федерации в связи 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latin typeface="Arial" pitchFamily="34" charset="0"/>
              </a:rPr>
              <a:t>с Указом Президента Российской Федерации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latin typeface="Arial" pitchFamily="34" charset="0"/>
              </a:rPr>
              <a:t>от 19 октября 2022 г. № 756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1" y="78978"/>
            <a:ext cx="661949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31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169" y="4436199"/>
            <a:ext cx="3676051" cy="1195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7586" y="6327989"/>
            <a:ext cx="9426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52" y="6213477"/>
            <a:ext cx="949372" cy="59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герб СО с изм_мо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524" y="78276"/>
            <a:ext cx="1040718" cy="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106289" y="6222808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857641" y="1081362"/>
            <a:ext cx="54744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latin typeface="Arial" panose="020B0604020202020204" pitchFamily="34" charset="0"/>
              </a:rPr>
              <a:t>Уровень базовой готовности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47" y="212093"/>
            <a:ext cx="5645385" cy="591363"/>
          </a:xfrm>
          <a:prstGeom prst="rect">
            <a:avLst/>
          </a:prstGeom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38252" y="1997205"/>
            <a:ext cx="6422791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могут вводить особые режимы работы объектов, обеспечивающих функционирование транспорта, коммуникаций и связи, объектов энергетики, а также объектов, представляющих повышенную опасность для жизни и здоровья людей и для окружающей природной среды.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51410" y="1585686"/>
            <a:ext cx="5474433" cy="4154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Губернаторы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368" y="1817561"/>
            <a:ext cx="2357718" cy="3370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51" y="78978"/>
            <a:ext cx="661949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80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169" y="4436199"/>
            <a:ext cx="3676051" cy="1195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7586" y="6327989"/>
            <a:ext cx="9426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52" y="6213477"/>
            <a:ext cx="949372" cy="59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герб СО с изм_мо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524" y="78276"/>
            <a:ext cx="1040718" cy="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119964" y="6105053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2560320"/>
            <a:ext cx="8230313" cy="16948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847" y="212093"/>
            <a:ext cx="5645385" cy="591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51" y="78978"/>
            <a:ext cx="661949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20" y="2632418"/>
            <a:ext cx="2285349" cy="32326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8" y="2626981"/>
            <a:ext cx="2279841" cy="32248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057586" y="6327989"/>
            <a:ext cx="9426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52" y="6213477"/>
            <a:ext cx="949372" cy="59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119964" y="6105053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02260" y="1074609"/>
            <a:ext cx="875080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 целях повышения эффективности деятельности высших должностных лиц (органов исполнительной власти) субъектов Российской Федерации в связи с введением военного положения на территориях Донецкой Народной Республики, Луганской Народной Республики, Запорожской              и Херсонской областей принят Указ Президента Российской Федерации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31368" y="4148625"/>
            <a:ext cx="4479402" cy="131817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2000" b="1" dirty="0" smtClean="0">
                <a:latin typeface="Arial" pitchFamily="34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b="1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мерах, осуществляемых </a:t>
            </a:r>
            <a:r>
              <a:rPr lang="ru-RU" sz="18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субъектах Российской </a:t>
            </a:r>
            <a:r>
              <a:rPr lang="ru-RU" sz="18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Федерации  в </a:t>
            </a:r>
            <a:r>
              <a:rPr lang="ru-RU" sz="1800" b="1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sz="18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Указом Президента Российской </a:t>
            </a:r>
            <a:r>
              <a:rPr lang="ru-RU" sz="18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Федерации 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19 октября 2022 г. № 756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sz="2000" b="1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847" y="212093"/>
            <a:ext cx="5645385" cy="591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28" y="2755767"/>
            <a:ext cx="2291146" cy="3240863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isometricOffAxis1Right"/>
            <a:lightRig rig="threePt" dir="t"/>
          </a:scene3d>
          <a:sp3d>
            <a:bevelT w="139700" h="139700" prst="divot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51" y="78978"/>
            <a:ext cx="661949" cy="827436"/>
          </a:xfrm>
          <a:prstGeom prst="rect">
            <a:avLst/>
          </a:prstGeom>
        </p:spPr>
      </p:pic>
      <p:pic>
        <p:nvPicPr>
          <p:cNvPr id="17" name="Picture 5" descr="герб СО с изм_моя верс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524" y="78276"/>
            <a:ext cx="1040718" cy="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619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199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169" y="4436199"/>
            <a:ext cx="3676051" cy="1195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7586" y="6327989"/>
            <a:ext cx="9426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52" y="6213477"/>
            <a:ext cx="949372" cy="59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герб СО с изм_мо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524" y="78276"/>
            <a:ext cx="1040718" cy="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119964" y="6105053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857643" y="1228734"/>
            <a:ext cx="547443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latin typeface="Arial" panose="020B0604020202020204" pitchFamily="34" charset="0"/>
              </a:rPr>
              <a:t>Максимальный уровень реагирования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47" y="212093"/>
            <a:ext cx="5645385" cy="591363"/>
          </a:xfrm>
          <a:prstGeom prst="rect">
            <a:avLst/>
          </a:prstGeom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92450" y="2154817"/>
            <a:ext cx="6632177" cy="39703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действуют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в соответствии с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Федеральным конституционным законом от 30 января 2002 года                № 1-ФКЗ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"О военном положении";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обладают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полномочия по проведению мобилизационных мероприятий в сфере экономики;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проводят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мероприятия по гражданской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обороне, защите населения и территорий от чрезвычайных ситуаций природного и техногенного характера;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реализуют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меры для удовлетворения потребностей Вооруженных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Сил Российской Федерации;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ведут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территориальную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оборону в соответствии    с Федеральным законом от 31 мая 1996 года № 61-ФЗ «Об обороне».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24248" y="1767208"/>
            <a:ext cx="5474433" cy="4154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Губернаторы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225" y="2275923"/>
            <a:ext cx="2032597" cy="24609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51" y="78978"/>
            <a:ext cx="661949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07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169" y="4436199"/>
            <a:ext cx="3676051" cy="1195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7586" y="6327989"/>
            <a:ext cx="9426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52" y="6213477"/>
            <a:ext cx="949372" cy="59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герб СО с изм_мо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524" y="78276"/>
            <a:ext cx="1040718" cy="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103361" y="6147695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879799" y="1138892"/>
            <a:ext cx="54744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latin typeface="Arial" panose="020B0604020202020204" pitchFamily="34" charset="0"/>
              </a:rPr>
              <a:t>Средний </a:t>
            </a:r>
            <a:r>
              <a:rPr lang="ru-RU" sz="1800" b="1" dirty="0">
                <a:latin typeface="Arial" panose="020B0604020202020204" pitchFamily="34" charset="0"/>
              </a:rPr>
              <a:t>уровень реагирования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47" y="212093"/>
            <a:ext cx="5645385" cy="591363"/>
          </a:xfrm>
          <a:prstGeom prst="rect">
            <a:avLst/>
          </a:prstGeom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38251" y="1900378"/>
            <a:ext cx="6613794" cy="42473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обладают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полномочиями по проведению мобилизационных мероприятий в сфере экономики;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проводят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отдельные мероприятия по гражданской и территориальной обороне;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реализуют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меры для удовлетворения потребностей Вооруженных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Сил Российской Федерации;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усиливают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охрану общественного порядка, важных государственных и специальных объектов, объектов обеспечивающих жизнедеятельность населения, функционирование транспорта, коммуникаций и связи, объектов энергетики, а также объектов, представляющих повышенную опасность для жизни и здоровья людей и для окружающей природной среды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;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69225" y="1566522"/>
            <a:ext cx="5474433" cy="4154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Губернаторы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023" y="2101104"/>
            <a:ext cx="2025002" cy="28682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51" y="78978"/>
            <a:ext cx="661949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14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169" y="4436199"/>
            <a:ext cx="3676051" cy="1195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7586" y="6327989"/>
            <a:ext cx="9426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52" y="6213477"/>
            <a:ext cx="949372" cy="59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герб СО с изм_мо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524" y="78276"/>
            <a:ext cx="1040718" cy="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103361" y="6197648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857641" y="1067151"/>
            <a:ext cx="54744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latin typeface="Arial" panose="020B0604020202020204" pitchFamily="34" charset="0"/>
              </a:rPr>
              <a:t>Средний </a:t>
            </a:r>
            <a:r>
              <a:rPr lang="ru-RU" sz="1800" b="1" dirty="0">
                <a:latin typeface="Arial" panose="020B0604020202020204" pitchFamily="34" charset="0"/>
              </a:rPr>
              <a:t>уровень реагирования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47" y="212093"/>
            <a:ext cx="5645385" cy="591363"/>
          </a:xfrm>
          <a:prstGeom prst="rect">
            <a:avLst/>
          </a:prstGeom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98229" y="1689162"/>
            <a:ext cx="8648753" cy="45243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могут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вводить особые режимы работы объектов, обеспечивающих функционирование транспорта, коммуникаций и связи, объектов энергетики, а также объектов, представляющих повышенную опасность для жизни и здоровья людей и для окружающей природной среды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могут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организовать временное отселение жителей в безопасные районы с обязательным предоставлением таким жителям стационарных или временных жилых помещений;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могут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ввести особый режим въезда на территорию и выезда с нее,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   а также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ограничивают свободы передвижения по ней;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могут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ограничивать движение транспортных средств и вводить досмотр;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могут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вводить контроль за работой объектов, обеспечивающих функционирование транспорта, коммуникаций и связи, за работой типографий, вычислительных центров и автоматизированных систем, использование их работы для нужд обороны.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80232" y="1355074"/>
            <a:ext cx="5474433" cy="4154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Губернаторы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51" y="78978"/>
            <a:ext cx="661949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169" y="4436199"/>
            <a:ext cx="3676051" cy="1195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7586" y="6327989"/>
            <a:ext cx="9426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52" y="6213477"/>
            <a:ext cx="949372" cy="59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герб СО с изм_мо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524" y="78276"/>
            <a:ext cx="1040718" cy="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119964" y="6105053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857643" y="1228734"/>
            <a:ext cx="54744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latin typeface="Arial" panose="020B0604020202020204" pitchFamily="34" charset="0"/>
              </a:rPr>
              <a:t>Уровень повышенной готовности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47" y="212093"/>
            <a:ext cx="5645385" cy="591363"/>
          </a:xfrm>
          <a:prstGeom prst="rect">
            <a:avLst/>
          </a:prstGeom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38252" y="2174836"/>
            <a:ext cx="6414480" cy="36933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проводят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отдельные мероприятия по гражданской и территориальной обороне;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реализуют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меры для удовлетворения потребностей Вооруженных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Сил Российской Федерации;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усиливают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охрану общественного порядка, важных государственных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 специальных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объектов, объектов обеспечивающих жизнедеятельность населения, функционирование транспорта, коммуникаций и связи, объектов энергетики, а также объектов, представляющих повышенную опасность для жизни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здоровья людей и для окружающей природной среды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;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15513" y="1781195"/>
            <a:ext cx="5474433" cy="4154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Губернаторы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970" y="2300352"/>
            <a:ext cx="2079812" cy="31286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51" y="78978"/>
            <a:ext cx="661949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90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169" y="4436199"/>
            <a:ext cx="3676051" cy="1195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7586" y="6327989"/>
            <a:ext cx="9426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52" y="6213477"/>
            <a:ext cx="949372" cy="59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герб СО с изм_мо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524" y="78276"/>
            <a:ext cx="1040718" cy="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119964" y="6105053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857643" y="1228734"/>
            <a:ext cx="54744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latin typeface="Arial" panose="020B0604020202020204" pitchFamily="34" charset="0"/>
              </a:rPr>
              <a:t>Уровень повышенной готовности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47" y="212093"/>
            <a:ext cx="5645385" cy="591363"/>
          </a:xfrm>
          <a:prstGeom prst="rect">
            <a:avLst/>
          </a:prstGeom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88853" y="2104346"/>
            <a:ext cx="8648753" cy="31393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могут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вводить особые режимы работы объектов, обеспечивающих функционирование транспорта, коммуникаций и связи, объектов энергетики, а также объектов, представляющих повышенную опасность для жизни и здоровья людей и для окружающей природной среды;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могут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ограничивать движение транспортных средств и вводить досмотр;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могут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вводить контроль за работой объектов, обеспечивающих функционирование транспорта, коммуникаций и связи, за работой типографий, вычислительных центров и автоматизированных систем, использование их работы для нужд обороны.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98893" y="1701766"/>
            <a:ext cx="5474433" cy="4154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Губернаторы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51" y="78978"/>
            <a:ext cx="661949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43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169" y="4436199"/>
            <a:ext cx="3676051" cy="1195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7586" y="6327989"/>
            <a:ext cx="94269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52" y="6213477"/>
            <a:ext cx="949372" cy="59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герб СО с изм_мо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524" y="78276"/>
            <a:ext cx="1040718" cy="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03361" y="962686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>
            <a:off x="106289" y="6222808"/>
            <a:ext cx="8915400" cy="0"/>
          </a:xfrm>
          <a:prstGeom prst="line">
            <a:avLst/>
          </a:prstGeom>
          <a:noFill/>
          <a:ln w="28575" cap="flat" cmpd="sng" algn="ctr">
            <a:solidFill>
              <a:srgbClr val="00B050">
                <a:alpha val="6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857641" y="1081362"/>
            <a:ext cx="54744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latin typeface="Arial" panose="020B0604020202020204" pitchFamily="34" charset="0"/>
              </a:rPr>
              <a:t>Уровень базовой готовности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47" y="212093"/>
            <a:ext cx="5645385" cy="591363"/>
          </a:xfrm>
          <a:prstGeom prst="rect">
            <a:avLst/>
          </a:prstGeom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38251" y="1831403"/>
            <a:ext cx="6422791" cy="42473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принимают решения о проведении мероприятий по защите населения и территорий от чрезвычайных ситуаций природного и техногенного характера;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реализуют меры для удовлетворения потребностей Вооруженных Сил Российской Федерации;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	усиливают охрану общественного порядка, важных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государственных и специальных объектов, объектов обеспечивающих жизнедеятельность населения, функционирование транспорта, коммуникаций и связи, объектов энергетики, а также объектов, представляющих повышенную опасность для жизни и здоровья людей и для окружающей природной среды;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41250" y="1479566"/>
            <a:ext cx="5474433" cy="4154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Губернаторы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043" y="1743486"/>
            <a:ext cx="2357718" cy="33707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51" y="78978"/>
            <a:ext cx="661949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72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3026</TotalTime>
  <Words>680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Liberation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Мачалов С.В.</dc:creator>
  <cp:lastModifiedBy>Оленева Ольга Николаевна</cp:lastModifiedBy>
  <cp:revision>252</cp:revision>
  <cp:lastPrinted>2019-08-01T07:20:59Z</cp:lastPrinted>
  <dcterms:created xsi:type="dcterms:W3CDTF">2019-01-14T07:08:03Z</dcterms:created>
  <dcterms:modified xsi:type="dcterms:W3CDTF">2022-10-26T10:27:36Z</dcterms:modified>
</cp:coreProperties>
</file>