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</p:sldIdLst>
  <p:sldSz cx="9906000" cy="6858000" type="A4"/>
  <p:notesSz cx="9872663" cy="6797675"/>
  <p:embeddedFontLst>
    <p:embeddedFont>
      <p:font typeface="Liberation Serif" panose="02020603050405020304" pitchFamily="18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5" d="100"/>
          <a:sy n="115" d="100"/>
        </p:scale>
        <p:origin x="108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458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927" y="0"/>
            <a:ext cx="4278154" cy="341458"/>
          </a:xfrm>
          <a:prstGeom prst="rect">
            <a:avLst/>
          </a:prstGeom>
        </p:spPr>
        <p:txBody>
          <a:bodyPr vert="horz" lIns="90928" tIns="45464" rIns="90928" bIns="45464" rtlCol="0"/>
          <a:lstStyle>
            <a:lvl1pPr algn="r">
              <a:defRPr sz="1200"/>
            </a:lvl1pPr>
          </a:lstStyle>
          <a:p>
            <a:fld id="{47A443A5-1377-41C7-997B-6566076368D7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849313"/>
            <a:ext cx="3313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8" tIns="45464" rIns="90928" bIns="4546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0928" tIns="45464" rIns="90928" bIns="4546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154" cy="341457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927" y="6456219"/>
            <a:ext cx="4278154" cy="341457"/>
          </a:xfrm>
          <a:prstGeom prst="rect">
            <a:avLst/>
          </a:prstGeom>
        </p:spPr>
        <p:txBody>
          <a:bodyPr vert="horz" lIns="90928" tIns="45464" rIns="90928" bIns="45464" rtlCol="0" anchor="b"/>
          <a:lstStyle>
            <a:lvl1pPr algn="r">
              <a:defRPr sz="1200"/>
            </a:lvl1pPr>
          </a:lstStyle>
          <a:p>
            <a:fld id="{C5BC79B2-3E7D-42C3-998D-4EA91F418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2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05104" y="2407158"/>
            <a:ext cx="3743960" cy="347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5999" cy="199339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" y="155447"/>
            <a:ext cx="9867900" cy="167944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9906000" cy="1916430"/>
          </a:xfrm>
          <a:custGeom>
            <a:avLst/>
            <a:gdLst/>
            <a:ahLst/>
            <a:cxnLst/>
            <a:rect l="l" t="t" r="r" b="b"/>
            <a:pathLst>
              <a:path w="9906000" h="1916430">
                <a:moveTo>
                  <a:pt x="9906000" y="0"/>
                </a:moveTo>
                <a:lnTo>
                  <a:pt x="0" y="0"/>
                </a:lnTo>
                <a:lnTo>
                  <a:pt x="0" y="1916176"/>
                </a:lnTo>
                <a:lnTo>
                  <a:pt x="9906000" y="1916176"/>
                </a:lnTo>
                <a:lnTo>
                  <a:pt x="9906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752" y="1906523"/>
            <a:ext cx="9447276" cy="101955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6240" y="1892807"/>
            <a:ext cx="9345168" cy="109880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344487" y="1925701"/>
            <a:ext cx="9361805" cy="935355"/>
          </a:xfrm>
          <a:custGeom>
            <a:avLst/>
            <a:gdLst/>
            <a:ahLst/>
            <a:cxnLst/>
            <a:rect l="l" t="t" r="r" b="b"/>
            <a:pathLst>
              <a:path w="9361805" h="935355">
                <a:moveTo>
                  <a:pt x="9205658" y="0"/>
                </a:moveTo>
                <a:lnTo>
                  <a:pt x="155841" y="0"/>
                </a:lnTo>
                <a:lnTo>
                  <a:pt x="106584" y="7940"/>
                </a:lnTo>
                <a:lnTo>
                  <a:pt x="63804" y="30053"/>
                </a:lnTo>
                <a:lnTo>
                  <a:pt x="30068" y="63779"/>
                </a:lnTo>
                <a:lnTo>
                  <a:pt x="7945" y="106558"/>
                </a:lnTo>
                <a:lnTo>
                  <a:pt x="0" y="155828"/>
                </a:lnTo>
                <a:lnTo>
                  <a:pt x="0" y="779145"/>
                </a:lnTo>
                <a:lnTo>
                  <a:pt x="7945" y="828415"/>
                </a:lnTo>
                <a:lnTo>
                  <a:pt x="30068" y="871194"/>
                </a:lnTo>
                <a:lnTo>
                  <a:pt x="63804" y="904920"/>
                </a:lnTo>
                <a:lnTo>
                  <a:pt x="106584" y="927033"/>
                </a:lnTo>
                <a:lnTo>
                  <a:pt x="155841" y="934974"/>
                </a:lnTo>
                <a:lnTo>
                  <a:pt x="9205658" y="934974"/>
                </a:lnTo>
                <a:lnTo>
                  <a:pt x="9254929" y="927033"/>
                </a:lnTo>
                <a:lnTo>
                  <a:pt x="9297708" y="904920"/>
                </a:lnTo>
                <a:lnTo>
                  <a:pt x="9331434" y="871194"/>
                </a:lnTo>
                <a:lnTo>
                  <a:pt x="9353547" y="828415"/>
                </a:lnTo>
                <a:lnTo>
                  <a:pt x="9361487" y="779145"/>
                </a:lnTo>
                <a:lnTo>
                  <a:pt x="9361487" y="155828"/>
                </a:lnTo>
                <a:lnTo>
                  <a:pt x="9353547" y="106558"/>
                </a:lnTo>
                <a:lnTo>
                  <a:pt x="9331434" y="63779"/>
                </a:lnTo>
                <a:lnTo>
                  <a:pt x="9297708" y="30053"/>
                </a:lnTo>
                <a:lnTo>
                  <a:pt x="9254929" y="7940"/>
                </a:lnTo>
                <a:lnTo>
                  <a:pt x="92056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583" y="-56642"/>
            <a:ext cx="9666833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1707" y="1940179"/>
            <a:ext cx="7901940" cy="3818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38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3000" y="2590800"/>
            <a:ext cx="8375206" cy="342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96925" algn="ctr">
              <a:lnSpc>
                <a:spcPct val="100000"/>
              </a:lnSpc>
              <a:tabLst>
                <a:tab pos="5174615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Ответственность за террористическую деятельность в Российской Федерации, </a:t>
            </a:r>
          </a:p>
          <a:p>
            <a:pPr marR="796925" algn="ctr">
              <a:lnSpc>
                <a:spcPct val="100000"/>
              </a:lnSpc>
              <a:tabLst>
                <a:tab pos="5174615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 также нарушения в обеспечении антитеррористической защищенности объектов государственной </a:t>
            </a:r>
          </a:p>
          <a:p>
            <a:pPr marR="796925" algn="ctr">
              <a:lnSpc>
                <a:spcPct val="100000"/>
              </a:lnSpc>
              <a:tabLst>
                <a:tab pos="5174615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 муниципальной собственности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125" y="315975"/>
            <a:ext cx="3274949" cy="187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906000" cy="558540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/>
          <a:lstStyle/>
          <a:p>
            <a:pPr algn="ctr" eaLnBrk="1" hangingPunct="1"/>
            <a:r>
              <a:rPr lang="ru-RU" altLang="ru-RU" sz="3200" b="1" i="1" dirty="0" smtClean="0">
                <a:solidFill>
                  <a:srgbClr val="FF3300"/>
                </a:solidFill>
                <a:latin typeface="Liberation Serif" panose="02020603050405020304" pitchFamily="18" charset="0"/>
              </a:rPr>
              <a:t>Террористический акт</a:t>
            </a:r>
            <a:r>
              <a:rPr lang="ru-RU" altLang="ru-RU" sz="3200" i="1" dirty="0" smtClean="0">
                <a:solidFill>
                  <a:srgbClr val="CC3300"/>
                </a:solidFill>
                <a:latin typeface="Liberation Serif" panose="02020603050405020304" pitchFamily="18" charset="0"/>
              </a:rPr>
              <a:t> </a:t>
            </a:r>
            <a:r>
              <a:rPr lang="ru-RU" altLang="ru-RU" sz="3200" i="1" dirty="0" smtClean="0">
                <a:solidFill>
                  <a:srgbClr val="990000"/>
                </a:solidFill>
                <a:latin typeface="Liberation Serif" panose="02020603050405020304" pitchFamily="18" charset="0"/>
              </a:rPr>
              <a:t>– совершение взрыва, поджога или иных действий связанных с устрашением населения и создающих опасность гибели человека, причинения имущественного  ущерба либо наступления экологической катастрофы или иных особо тяжких последствий, в целях противоправного воздействия на принятие решения органами государственной власти, органами местного самоуправления или международными организациями, а также угроза совершения указанных действий в тех же целях.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5818618"/>
            <a:ext cx="3114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3300"/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Статья 3 ФЗ № 35- ФЗ</a:t>
            </a:r>
          </a:p>
        </p:txBody>
      </p:sp>
    </p:spTree>
    <p:extLst>
      <p:ext uri="{BB962C8B-B14F-4D97-AF65-F5344CB8AC3E}">
        <p14:creationId xmlns:p14="http://schemas.microsoft.com/office/powerpoint/2010/main" val="187400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29" y="0"/>
            <a:ext cx="9906000" cy="795786"/>
            <a:chOff x="0" y="0"/>
            <a:chExt cx="9906000" cy="134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1345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71627"/>
              <a:ext cx="9898380" cy="12527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"/>
              <a:ext cx="9906000" cy="1268730"/>
            </a:xfrm>
            <a:custGeom>
              <a:avLst/>
              <a:gdLst/>
              <a:ahLst/>
              <a:cxnLst/>
              <a:rect l="l" t="t" r="r" b="b"/>
              <a:pathLst>
                <a:path w="9906000" h="1268730">
                  <a:moveTo>
                    <a:pt x="9906000" y="0"/>
                  </a:moveTo>
                  <a:lnTo>
                    <a:pt x="0" y="0"/>
                  </a:lnTo>
                  <a:lnTo>
                    <a:pt x="0" y="1268412"/>
                  </a:lnTo>
                  <a:lnTo>
                    <a:pt x="9906000" y="1268412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" y="-76200"/>
            <a:ext cx="9666833" cy="658590"/>
          </a:xfrm>
          <a:prstGeom prst="rect">
            <a:avLst/>
          </a:prstGeom>
        </p:spPr>
        <p:txBody>
          <a:bodyPr vert="horz" wrap="square" lIns="0" tIns="225501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pc="-10" dirty="0" smtClean="0"/>
              <a:t>Преступления террористического характера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17549" y="609600"/>
            <a:ext cx="9888451" cy="6053328"/>
            <a:chOff x="277368" y="5497067"/>
            <a:chExt cx="9625847" cy="1165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5497067"/>
              <a:ext cx="9523476" cy="1165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76" y="5664707"/>
              <a:ext cx="9363456" cy="8854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675" y="5516625"/>
              <a:ext cx="9582540" cy="1081405"/>
            </a:xfrm>
            <a:custGeom>
              <a:avLst/>
              <a:gdLst/>
              <a:ahLst/>
              <a:cxnLst/>
              <a:rect l="l" t="t" r="r" b="b"/>
              <a:pathLst>
                <a:path w="9438005" h="1081404">
                  <a:moveTo>
                    <a:pt x="9257538" y="0"/>
                  </a:moveTo>
                  <a:lnTo>
                    <a:pt x="180187" y="0"/>
                  </a:lnTo>
                  <a:lnTo>
                    <a:pt x="132285" y="6431"/>
                  </a:lnTo>
                  <a:lnTo>
                    <a:pt x="89242" y="24583"/>
                  </a:lnTo>
                  <a:lnTo>
                    <a:pt x="52774" y="52743"/>
                  </a:lnTo>
                  <a:lnTo>
                    <a:pt x="24600" y="89195"/>
                  </a:lnTo>
                  <a:lnTo>
                    <a:pt x="6436" y="132226"/>
                  </a:lnTo>
                  <a:lnTo>
                    <a:pt x="0" y="180124"/>
                  </a:lnTo>
                  <a:lnTo>
                    <a:pt x="0" y="900836"/>
                  </a:lnTo>
                  <a:lnTo>
                    <a:pt x="6436" y="948738"/>
                  </a:lnTo>
                  <a:lnTo>
                    <a:pt x="24600" y="991781"/>
                  </a:lnTo>
                  <a:lnTo>
                    <a:pt x="52774" y="1028249"/>
                  </a:lnTo>
                  <a:lnTo>
                    <a:pt x="89242" y="1056423"/>
                  </a:lnTo>
                  <a:lnTo>
                    <a:pt x="132285" y="1074587"/>
                  </a:lnTo>
                  <a:lnTo>
                    <a:pt x="180187" y="1081024"/>
                  </a:lnTo>
                  <a:lnTo>
                    <a:pt x="9257538" y="1081024"/>
                  </a:lnTo>
                  <a:lnTo>
                    <a:pt x="9305415" y="1074587"/>
                  </a:lnTo>
                  <a:lnTo>
                    <a:pt x="9348455" y="1056423"/>
                  </a:lnTo>
                  <a:lnTo>
                    <a:pt x="9384934" y="1028249"/>
                  </a:lnTo>
                  <a:lnTo>
                    <a:pt x="9413127" y="991781"/>
                  </a:lnTo>
                  <a:lnTo>
                    <a:pt x="9431307" y="948738"/>
                  </a:lnTo>
                  <a:lnTo>
                    <a:pt x="9437751" y="900836"/>
                  </a:lnTo>
                  <a:lnTo>
                    <a:pt x="9437751" y="180124"/>
                  </a:lnTo>
                  <a:lnTo>
                    <a:pt x="9431307" y="132226"/>
                  </a:lnTo>
                  <a:lnTo>
                    <a:pt x="9413127" y="89195"/>
                  </a:lnTo>
                  <a:lnTo>
                    <a:pt x="9384934" y="52743"/>
                  </a:lnTo>
                  <a:lnTo>
                    <a:pt x="9348455" y="24583"/>
                  </a:lnTo>
                  <a:lnTo>
                    <a:pt x="9305415" y="6431"/>
                  </a:lnTo>
                  <a:lnTo>
                    <a:pt x="925753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2319" y="762000"/>
            <a:ext cx="9707357" cy="5509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 Террористический акт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205.1. Содействие террористической деятельности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205.2. Публичные призывы к осуществлению террористической деятельности, публичное оправдание терроризма или пропаганда терроризма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205.3. Прохождение обучения в целях осуществления террористической деятельности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205.4. Организация террористического сообщества и участие в нем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205.5. Организация деятельности террористической организации и участие в деятельности такой организации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205.6. Несообщение о преступлении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206. Захват заложника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208. Организация незаконного вооруженного формирования или участие в нем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211. Угон судна воздушного или водного транспорта либо железнодорожного подвижного состава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220. </a:t>
            </a:r>
            <a:r>
              <a:rPr lang="ru-RU" sz="1700" b="1" i="1" dirty="0">
                <a:latin typeface="Times New Roman"/>
                <a:cs typeface="Times New Roman"/>
              </a:rPr>
              <a:t>Незаконное обращение с ядерными материалами или радиоактивными веществами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>
                <a:latin typeface="Times New Roman"/>
                <a:cs typeface="Times New Roman"/>
              </a:rPr>
              <a:t>Статья 221. Хищение либо вымогательство ядерных материалов или радиоактивных веществ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>
                <a:latin typeface="Times New Roman"/>
                <a:cs typeface="Times New Roman"/>
              </a:rPr>
              <a:t>Статья 277. Посягательство на жизнь государственного или общественного деятеля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>
                <a:latin typeface="Times New Roman"/>
                <a:cs typeface="Times New Roman"/>
              </a:rPr>
              <a:t>Статья 278. Насильственный захват власти или насильственное удержание власти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>
                <a:latin typeface="Times New Roman"/>
                <a:cs typeface="Times New Roman"/>
              </a:rPr>
              <a:t>Статья 279. Вооруженный </a:t>
            </a:r>
            <a:r>
              <a:rPr lang="ru-RU" sz="1700" b="1" i="1" dirty="0" smtClean="0">
                <a:latin typeface="Times New Roman"/>
                <a:cs typeface="Times New Roman"/>
              </a:rPr>
              <a:t>мятеж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360. Нападение на лиц или учреждения, которые пользуются международной защитой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700" b="1" i="1" dirty="0" smtClean="0">
                <a:latin typeface="Times New Roman"/>
                <a:cs typeface="Times New Roman"/>
              </a:rPr>
              <a:t>Статья 361. Акт международного терроризма</a:t>
            </a:r>
          </a:p>
        </p:txBody>
      </p:sp>
    </p:spTree>
    <p:extLst>
      <p:ext uri="{BB962C8B-B14F-4D97-AF65-F5344CB8AC3E}">
        <p14:creationId xmlns:p14="http://schemas.microsoft.com/office/powerpoint/2010/main" val="19415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-6927"/>
            <a:ext cx="9906000" cy="2060502"/>
            <a:chOff x="0" y="0"/>
            <a:chExt cx="9906000" cy="134569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1345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71627"/>
              <a:ext cx="9898380" cy="12527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2"/>
              <a:ext cx="9906000" cy="1212330"/>
            </a:xfrm>
            <a:custGeom>
              <a:avLst/>
              <a:gdLst/>
              <a:ahLst/>
              <a:cxnLst/>
              <a:rect l="l" t="t" r="r" b="b"/>
              <a:pathLst>
                <a:path w="9906000" h="1268730">
                  <a:moveTo>
                    <a:pt x="9906000" y="0"/>
                  </a:moveTo>
                  <a:lnTo>
                    <a:pt x="0" y="0"/>
                  </a:lnTo>
                  <a:lnTo>
                    <a:pt x="0" y="1268412"/>
                  </a:lnTo>
                  <a:lnTo>
                    <a:pt x="9906000" y="1268412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1" y="-225117"/>
            <a:ext cx="9666833" cy="2443694"/>
          </a:xfrm>
          <a:prstGeom prst="rect">
            <a:avLst/>
          </a:prstGeom>
        </p:spPr>
        <p:txBody>
          <a:bodyPr vert="horz" wrap="square" lIns="0" tIns="225501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z="2400" spc="-10" dirty="0" smtClean="0">
                <a:latin typeface="Liberation Serif" panose="02020603050405020304" pitchFamily="18" charset="0"/>
              </a:rPr>
              <a:t>Финансирование мер по ликвидации чрезвычайных ситуаций природного и техногенного характера, и компенсационных </a:t>
            </a:r>
            <a:r>
              <a:rPr lang="ru-RU" sz="2400" spc="-10" smtClean="0">
                <a:latin typeface="Liberation Serif" panose="02020603050405020304" pitchFamily="18" charset="0"/>
              </a:rPr>
              <a:t>выплат физическим и </a:t>
            </a:r>
            <a:r>
              <a:rPr lang="ru-RU" sz="2400" spc="-10" dirty="0" smtClean="0">
                <a:latin typeface="Liberation Serif" panose="02020603050405020304" pitchFamily="18" charset="0"/>
              </a:rPr>
              <a:t>юридическим лицам, которым был причинен ущерб в результате террористического акта, и возмещения вреда, причиненного при пресечении террористического акта правомерными действиями</a:t>
            </a:r>
            <a:endParaRPr sz="2200" spc="-10" dirty="0">
              <a:latin typeface="Liberation Serif" panose="02020603050405020304" pitchFamily="18" charset="0"/>
            </a:endParaRPr>
          </a:p>
        </p:txBody>
      </p:sp>
      <p:grpSp>
        <p:nvGrpSpPr>
          <p:cNvPr id="12" name="object 28"/>
          <p:cNvGrpSpPr/>
          <p:nvPr/>
        </p:nvGrpSpPr>
        <p:grpSpPr>
          <a:xfrm>
            <a:off x="7620" y="2020904"/>
            <a:ext cx="9974580" cy="782320"/>
            <a:chOff x="301752" y="2930651"/>
            <a:chExt cx="4046220" cy="782320"/>
          </a:xfrm>
        </p:grpSpPr>
        <p:pic>
          <p:nvPicPr>
            <p:cNvPr id="13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2930651"/>
              <a:ext cx="4046220" cy="746760"/>
            </a:xfrm>
            <a:prstGeom prst="rect">
              <a:avLst/>
            </a:prstGeom>
          </p:spPr>
        </p:pic>
        <p:pic>
          <p:nvPicPr>
            <p:cNvPr id="14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6" y="2956559"/>
              <a:ext cx="3956304" cy="755903"/>
            </a:xfrm>
            <a:prstGeom prst="rect">
              <a:avLst/>
            </a:prstGeom>
          </p:spPr>
        </p:pic>
        <p:sp>
          <p:nvSpPr>
            <p:cNvPr id="15" name="object 31"/>
            <p:cNvSpPr/>
            <p:nvPr/>
          </p:nvSpPr>
          <p:spPr>
            <a:xfrm>
              <a:off x="344487" y="2949574"/>
              <a:ext cx="3961129" cy="662305"/>
            </a:xfrm>
            <a:custGeom>
              <a:avLst/>
              <a:gdLst/>
              <a:ahLst/>
              <a:cxnLst/>
              <a:rect l="l" t="t" r="r" b="b"/>
              <a:pathLst>
                <a:path w="3961129" h="662304">
                  <a:moveTo>
                    <a:pt x="3850449" y="0"/>
                  </a:moveTo>
                  <a:lnTo>
                    <a:pt x="110337" y="0"/>
                  </a:lnTo>
                  <a:lnTo>
                    <a:pt x="67390" y="8671"/>
                  </a:lnTo>
                  <a:lnTo>
                    <a:pt x="32318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551688"/>
                  </a:lnTo>
                  <a:lnTo>
                    <a:pt x="8671" y="594649"/>
                  </a:lnTo>
                  <a:lnTo>
                    <a:pt x="32318" y="629729"/>
                  </a:lnTo>
                  <a:lnTo>
                    <a:pt x="67390" y="653379"/>
                  </a:lnTo>
                  <a:lnTo>
                    <a:pt x="110337" y="662051"/>
                  </a:lnTo>
                  <a:lnTo>
                    <a:pt x="3850449" y="662051"/>
                  </a:lnTo>
                  <a:lnTo>
                    <a:pt x="3893411" y="653379"/>
                  </a:lnTo>
                  <a:lnTo>
                    <a:pt x="3928491" y="629729"/>
                  </a:lnTo>
                  <a:lnTo>
                    <a:pt x="3952140" y="594649"/>
                  </a:lnTo>
                  <a:lnTo>
                    <a:pt x="3960812" y="551688"/>
                  </a:lnTo>
                  <a:lnTo>
                    <a:pt x="3960812" y="110362"/>
                  </a:lnTo>
                  <a:lnTo>
                    <a:pt x="3952140" y="67401"/>
                  </a:lnTo>
                  <a:lnTo>
                    <a:pt x="3928491" y="32321"/>
                  </a:lnTo>
                  <a:lnTo>
                    <a:pt x="3893411" y="8671"/>
                  </a:lnTo>
                  <a:lnTo>
                    <a:pt x="385044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28"/>
          <p:cNvGrpSpPr/>
          <p:nvPr/>
        </p:nvGrpSpPr>
        <p:grpSpPr>
          <a:xfrm>
            <a:off x="0" y="3733800"/>
            <a:ext cx="9974580" cy="782320"/>
            <a:chOff x="301752" y="2930651"/>
            <a:chExt cx="4046220" cy="782320"/>
          </a:xfrm>
        </p:grpSpPr>
        <p:pic>
          <p:nvPicPr>
            <p:cNvPr id="17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2930651"/>
              <a:ext cx="4046220" cy="746760"/>
            </a:xfrm>
            <a:prstGeom prst="rect">
              <a:avLst/>
            </a:prstGeom>
          </p:spPr>
        </p:pic>
        <p:pic>
          <p:nvPicPr>
            <p:cNvPr id="18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6" y="2956559"/>
              <a:ext cx="3956304" cy="755903"/>
            </a:xfrm>
            <a:prstGeom prst="rect">
              <a:avLst/>
            </a:prstGeom>
          </p:spPr>
        </p:pic>
        <p:sp>
          <p:nvSpPr>
            <p:cNvPr id="19" name="object 31"/>
            <p:cNvSpPr/>
            <p:nvPr/>
          </p:nvSpPr>
          <p:spPr>
            <a:xfrm>
              <a:off x="344487" y="2949574"/>
              <a:ext cx="3961129" cy="662305"/>
            </a:xfrm>
            <a:custGeom>
              <a:avLst/>
              <a:gdLst/>
              <a:ahLst/>
              <a:cxnLst/>
              <a:rect l="l" t="t" r="r" b="b"/>
              <a:pathLst>
                <a:path w="3961129" h="662304">
                  <a:moveTo>
                    <a:pt x="3850449" y="0"/>
                  </a:moveTo>
                  <a:lnTo>
                    <a:pt x="110337" y="0"/>
                  </a:lnTo>
                  <a:lnTo>
                    <a:pt x="67390" y="8671"/>
                  </a:lnTo>
                  <a:lnTo>
                    <a:pt x="32318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551688"/>
                  </a:lnTo>
                  <a:lnTo>
                    <a:pt x="8671" y="594649"/>
                  </a:lnTo>
                  <a:lnTo>
                    <a:pt x="32318" y="629729"/>
                  </a:lnTo>
                  <a:lnTo>
                    <a:pt x="67390" y="653379"/>
                  </a:lnTo>
                  <a:lnTo>
                    <a:pt x="110337" y="662051"/>
                  </a:lnTo>
                  <a:lnTo>
                    <a:pt x="3850449" y="662051"/>
                  </a:lnTo>
                  <a:lnTo>
                    <a:pt x="3893411" y="653379"/>
                  </a:lnTo>
                  <a:lnTo>
                    <a:pt x="3928491" y="629729"/>
                  </a:lnTo>
                  <a:lnTo>
                    <a:pt x="3952140" y="594649"/>
                  </a:lnTo>
                  <a:lnTo>
                    <a:pt x="3960812" y="551688"/>
                  </a:lnTo>
                  <a:lnTo>
                    <a:pt x="3960812" y="110362"/>
                  </a:lnTo>
                  <a:lnTo>
                    <a:pt x="3952140" y="67401"/>
                  </a:lnTo>
                  <a:lnTo>
                    <a:pt x="3928491" y="32321"/>
                  </a:lnTo>
                  <a:lnTo>
                    <a:pt x="3893411" y="8671"/>
                  </a:lnTo>
                  <a:lnTo>
                    <a:pt x="385044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8"/>
          <p:cNvGrpSpPr/>
          <p:nvPr/>
        </p:nvGrpSpPr>
        <p:grpSpPr>
          <a:xfrm>
            <a:off x="0" y="2819400"/>
            <a:ext cx="9974580" cy="782320"/>
            <a:chOff x="301752" y="2930651"/>
            <a:chExt cx="4046220" cy="782320"/>
          </a:xfrm>
        </p:grpSpPr>
        <p:pic>
          <p:nvPicPr>
            <p:cNvPr id="22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2930651"/>
              <a:ext cx="4046220" cy="746760"/>
            </a:xfrm>
            <a:prstGeom prst="rect">
              <a:avLst/>
            </a:prstGeom>
          </p:spPr>
        </p:pic>
        <p:pic>
          <p:nvPicPr>
            <p:cNvPr id="23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6" y="2956559"/>
              <a:ext cx="3956304" cy="755903"/>
            </a:xfrm>
            <a:prstGeom prst="rect">
              <a:avLst/>
            </a:prstGeom>
          </p:spPr>
        </p:pic>
        <p:sp>
          <p:nvSpPr>
            <p:cNvPr id="24" name="object 31"/>
            <p:cNvSpPr/>
            <p:nvPr/>
          </p:nvSpPr>
          <p:spPr>
            <a:xfrm>
              <a:off x="344487" y="2949574"/>
              <a:ext cx="3961129" cy="662305"/>
            </a:xfrm>
            <a:custGeom>
              <a:avLst/>
              <a:gdLst/>
              <a:ahLst/>
              <a:cxnLst/>
              <a:rect l="l" t="t" r="r" b="b"/>
              <a:pathLst>
                <a:path w="3961129" h="662304">
                  <a:moveTo>
                    <a:pt x="3850449" y="0"/>
                  </a:moveTo>
                  <a:lnTo>
                    <a:pt x="110337" y="0"/>
                  </a:lnTo>
                  <a:lnTo>
                    <a:pt x="67390" y="8671"/>
                  </a:lnTo>
                  <a:lnTo>
                    <a:pt x="32318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551688"/>
                  </a:lnTo>
                  <a:lnTo>
                    <a:pt x="8671" y="594649"/>
                  </a:lnTo>
                  <a:lnTo>
                    <a:pt x="32318" y="629729"/>
                  </a:lnTo>
                  <a:lnTo>
                    <a:pt x="67390" y="653379"/>
                  </a:lnTo>
                  <a:lnTo>
                    <a:pt x="110337" y="662051"/>
                  </a:lnTo>
                  <a:lnTo>
                    <a:pt x="3850449" y="662051"/>
                  </a:lnTo>
                  <a:lnTo>
                    <a:pt x="3893411" y="653379"/>
                  </a:lnTo>
                  <a:lnTo>
                    <a:pt x="3928491" y="629729"/>
                  </a:lnTo>
                  <a:lnTo>
                    <a:pt x="3952140" y="594649"/>
                  </a:lnTo>
                  <a:lnTo>
                    <a:pt x="3960812" y="551688"/>
                  </a:lnTo>
                  <a:lnTo>
                    <a:pt x="3960812" y="110362"/>
                  </a:lnTo>
                  <a:lnTo>
                    <a:pt x="3952140" y="67401"/>
                  </a:lnTo>
                  <a:lnTo>
                    <a:pt x="3928491" y="32321"/>
                  </a:lnTo>
                  <a:lnTo>
                    <a:pt x="3893411" y="8671"/>
                  </a:lnTo>
                  <a:lnTo>
                    <a:pt x="385044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8"/>
          <p:cNvGrpSpPr/>
          <p:nvPr/>
        </p:nvGrpSpPr>
        <p:grpSpPr>
          <a:xfrm>
            <a:off x="-8313" y="4724400"/>
            <a:ext cx="9974580" cy="782320"/>
            <a:chOff x="301752" y="2930651"/>
            <a:chExt cx="4046220" cy="782320"/>
          </a:xfrm>
        </p:grpSpPr>
        <p:pic>
          <p:nvPicPr>
            <p:cNvPr id="26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2930651"/>
              <a:ext cx="4046220" cy="746760"/>
            </a:xfrm>
            <a:prstGeom prst="rect">
              <a:avLst/>
            </a:prstGeom>
          </p:spPr>
        </p:pic>
        <p:pic>
          <p:nvPicPr>
            <p:cNvPr id="27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856" y="2956559"/>
              <a:ext cx="3956304" cy="755903"/>
            </a:xfrm>
            <a:prstGeom prst="rect">
              <a:avLst/>
            </a:prstGeom>
          </p:spPr>
        </p:pic>
        <p:sp>
          <p:nvSpPr>
            <p:cNvPr id="28" name="object 31"/>
            <p:cNvSpPr/>
            <p:nvPr/>
          </p:nvSpPr>
          <p:spPr>
            <a:xfrm>
              <a:off x="344487" y="2949574"/>
              <a:ext cx="3961129" cy="662305"/>
            </a:xfrm>
            <a:custGeom>
              <a:avLst/>
              <a:gdLst/>
              <a:ahLst/>
              <a:cxnLst/>
              <a:rect l="l" t="t" r="r" b="b"/>
              <a:pathLst>
                <a:path w="3961129" h="662304">
                  <a:moveTo>
                    <a:pt x="3850449" y="0"/>
                  </a:moveTo>
                  <a:lnTo>
                    <a:pt x="110337" y="0"/>
                  </a:lnTo>
                  <a:lnTo>
                    <a:pt x="67390" y="8671"/>
                  </a:lnTo>
                  <a:lnTo>
                    <a:pt x="32318" y="32321"/>
                  </a:lnTo>
                  <a:lnTo>
                    <a:pt x="8671" y="67401"/>
                  </a:lnTo>
                  <a:lnTo>
                    <a:pt x="0" y="110362"/>
                  </a:lnTo>
                  <a:lnTo>
                    <a:pt x="0" y="551688"/>
                  </a:lnTo>
                  <a:lnTo>
                    <a:pt x="8671" y="594649"/>
                  </a:lnTo>
                  <a:lnTo>
                    <a:pt x="32318" y="629729"/>
                  </a:lnTo>
                  <a:lnTo>
                    <a:pt x="67390" y="653379"/>
                  </a:lnTo>
                  <a:lnTo>
                    <a:pt x="110337" y="662051"/>
                  </a:lnTo>
                  <a:lnTo>
                    <a:pt x="3850449" y="662051"/>
                  </a:lnTo>
                  <a:lnTo>
                    <a:pt x="3893411" y="653379"/>
                  </a:lnTo>
                  <a:lnTo>
                    <a:pt x="3928491" y="629729"/>
                  </a:lnTo>
                  <a:lnTo>
                    <a:pt x="3952140" y="594649"/>
                  </a:lnTo>
                  <a:lnTo>
                    <a:pt x="3960812" y="551688"/>
                  </a:lnTo>
                  <a:lnTo>
                    <a:pt x="3960812" y="110362"/>
                  </a:lnTo>
                  <a:lnTo>
                    <a:pt x="3952140" y="67401"/>
                  </a:lnTo>
                  <a:lnTo>
                    <a:pt x="3928491" y="32321"/>
                  </a:lnTo>
                  <a:lnTo>
                    <a:pt x="3893411" y="8671"/>
                  </a:lnTo>
                  <a:lnTo>
                    <a:pt x="385044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32"/>
          <p:cNvSpPr txBox="1"/>
          <p:nvPr/>
        </p:nvSpPr>
        <p:spPr>
          <a:xfrm>
            <a:off x="457200" y="2213535"/>
            <a:ext cx="822108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Times New Roman"/>
                <a:cs typeface="Times New Roman"/>
              </a:rPr>
              <a:t>1.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 err="1">
                <a:latin typeface="Times New Roman"/>
                <a:cs typeface="Times New Roman"/>
              </a:rPr>
              <a:t>Проведение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 err="1" smtClean="0">
                <a:latin typeface="Times New Roman"/>
                <a:cs typeface="Times New Roman"/>
              </a:rPr>
              <a:t>аварийно-спасательных</a:t>
            </a:r>
            <a:r>
              <a:rPr lang="ru-RU" sz="2000" b="1" spc="-10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работ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3014457"/>
            <a:ext cx="4488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spc="-10" dirty="0">
                <a:latin typeface="Times New Roman"/>
                <a:cs typeface="Times New Roman"/>
              </a:rPr>
              <a:t>2. Выплату </a:t>
            </a:r>
            <a:r>
              <a:rPr lang="ru-RU" sz="2000" b="1" spc="-10" dirty="0" smtClean="0">
                <a:latin typeface="Times New Roman"/>
                <a:cs typeface="Times New Roman"/>
              </a:rPr>
              <a:t>единовременных пособий</a:t>
            </a:r>
            <a:endParaRPr lang="ru-RU" sz="2000" b="1" spc="-10" dirty="0">
              <a:latin typeface="Times New Roman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951" y="3787914"/>
            <a:ext cx="9711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" dirty="0">
                <a:latin typeface="Times New Roman"/>
                <a:cs typeface="Times New Roman"/>
              </a:rPr>
              <a:t>3. Развертывание и содержание в течение необходимого срока пунктов временного размещения и питания для эвакуируемых граждан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67854" y="4795495"/>
            <a:ext cx="9406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10" dirty="0">
                <a:latin typeface="Times New Roman"/>
                <a:cs typeface="Times New Roman"/>
              </a:rPr>
              <a:t>4. Оказание финансовой помощи в связи с утратой 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8793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29" y="0"/>
            <a:ext cx="9906000" cy="1219200"/>
            <a:chOff x="0" y="0"/>
            <a:chExt cx="9906000" cy="134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1345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71627"/>
              <a:ext cx="9898380" cy="12527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"/>
              <a:ext cx="9906000" cy="1268730"/>
            </a:xfrm>
            <a:custGeom>
              <a:avLst/>
              <a:gdLst/>
              <a:ahLst/>
              <a:cxnLst/>
              <a:rect l="l" t="t" r="r" b="b"/>
              <a:pathLst>
                <a:path w="9906000" h="1268730">
                  <a:moveTo>
                    <a:pt x="9906000" y="0"/>
                  </a:moveTo>
                  <a:lnTo>
                    <a:pt x="0" y="0"/>
                  </a:lnTo>
                  <a:lnTo>
                    <a:pt x="0" y="1268412"/>
                  </a:lnTo>
                  <a:lnTo>
                    <a:pt x="9906000" y="1268412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" y="-76200"/>
            <a:ext cx="9666833" cy="1089478"/>
          </a:xfrm>
          <a:prstGeom prst="rect">
            <a:avLst/>
          </a:prstGeom>
        </p:spPr>
        <p:txBody>
          <a:bodyPr vert="horz" wrap="square" lIns="0" tIns="225501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pc="-10" dirty="0" smtClean="0"/>
              <a:t>Административные правонарушения </a:t>
            </a:r>
            <a:br>
              <a:rPr lang="ru-RU" spc="-10" dirty="0" smtClean="0"/>
            </a:br>
            <a:r>
              <a:rPr lang="ru-RU" spc="-10" dirty="0" smtClean="0"/>
              <a:t>террористического характера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17549" y="1066800"/>
            <a:ext cx="9888451" cy="6096000"/>
            <a:chOff x="277368" y="5497067"/>
            <a:chExt cx="9625847" cy="1165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5497067"/>
              <a:ext cx="9523476" cy="1165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76" y="5664707"/>
              <a:ext cx="9363456" cy="8854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675" y="5516625"/>
              <a:ext cx="9582540" cy="1081405"/>
            </a:xfrm>
            <a:custGeom>
              <a:avLst/>
              <a:gdLst/>
              <a:ahLst/>
              <a:cxnLst/>
              <a:rect l="l" t="t" r="r" b="b"/>
              <a:pathLst>
                <a:path w="9438005" h="1081404">
                  <a:moveTo>
                    <a:pt x="9257538" y="0"/>
                  </a:moveTo>
                  <a:lnTo>
                    <a:pt x="180187" y="0"/>
                  </a:lnTo>
                  <a:lnTo>
                    <a:pt x="132285" y="6431"/>
                  </a:lnTo>
                  <a:lnTo>
                    <a:pt x="89242" y="24583"/>
                  </a:lnTo>
                  <a:lnTo>
                    <a:pt x="52774" y="52743"/>
                  </a:lnTo>
                  <a:lnTo>
                    <a:pt x="24600" y="89195"/>
                  </a:lnTo>
                  <a:lnTo>
                    <a:pt x="6436" y="132226"/>
                  </a:lnTo>
                  <a:lnTo>
                    <a:pt x="0" y="180124"/>
                  </a:lnTo>
                  <a:lnTo>
                    <a:pt x="0" y="900836"/>
                  </a:lnTo>
                  <a:lnTo>
                    <a:pt x="6436" y="948738"/>
                  </a:lnTo>
                  <a:lnTo>
                    <a:pt x="24600" y="991781"/>
                  </a:lnTo>
                  <a:lnTo>
                    <a:pt x="52774" y="1028249"/>
                  </a:lnTo>
                  <a:lnTo>
                    <a:pt x="89242" y="1056423"/>
                  </a:lnTo>
                  <a:lnTo>
                    <a:pt x="132285" y="1074587"/>
                  </a:lnTo>
                  <a:lnTo>
                    <a:pt x="180187" y="1081024"/>
                  </a:lnTo>
                  <a:lnTo>
                    <a:pt x="9257538" y="1081024"/>
                  </a:lnTo>
                  <a:lnTo>
                    <a:pt x="9305415" y="1074587"/>
                  </a:lnTo>
                  <a:lnTo>
                    <a:pt x="9348455" y="1056423"/>
                  </a:lnTo>
                  <a:lnTo>
                    <a:pt x="9384934" y="1028249"/>
                  </a:lnTo>
                  <a:lnTo>
                    <a:pt x="9413127" y="991781"/>
                  </a:lnTo>
                  <a:lnTo>
                    <a:pt x="9431307" y="948738"/>
                  </a:lnTo>
                  <a:lnTo>
                    <a:pt x="9437751" y="900836"/>
                  </a:lnTo>
                  <a:lnTo>
                    <a:pt x="9437751" y="180124"/>
                  </a:lnTo>
                  <a:lnTo>
                    <a:pt x="9431307" y="132226"/>
                  </a:lnTo>
                  <a:lnTo>
                    <a:pt x="9413127" y="89195"/>
                  </a:lnTo>
                  <a:lnTo>
                    <a:pt x="9384934" y="52743"/>
                  </a:lnTo>
                  <a:lnTo>
                    <a:pt x="9348455" y="24583"/>
                  </a:lnTo>
                  <a:lnTo>
                    <a:pt x="9305415" y="6431"/>
                  </a:lnTo>
                  <a:lnTo>
                    <a:pt x="925753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75281" y="1143000"/>
            <a:ext cx="9654519" cy="54373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13.15. </a:t>
            </a:r>
            <a:r>
              <a:rPr lang="ru-RU" sz="1500" dirty="0" smtClean="0">
                <a:latin typeface="Times New Roman"/>
                <a:cs typeface="Times New Roman"/>
              </a:rPr>
              <a:t>Злоупотребление свободой массовой информации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13.48.</a:t>
            </a:r>
            <a:r>
              <a:rPr lang="ru-RU" sz="1500" dirty="0" smtClean="0">
                <a:latin typeface="Times New Roman"/>
                <a:cs typeface="Times New Roman"/>
              </a:rPr>
              <a:t> Нарушение установленного федеральным законом запрета публичного отождествления целей, решений и действий руководства СССР, командования и военнослужащих СССР с целями, решениями и действиями руководства нацистской Германии, командования и военнослужащих нацистской Германии и европейских стран оси в ходе Второй мировой войны, а также отрицания решающей роли советского народа в разгроме нацистской Германии и гуманитарной миссии СССР при освобождении стран Европы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17.10.</a:t>
            </a:r>
            <a:r>
              <a:rPr lang="ru-RU" sz="1500" dirty="0" smtClean="0">
                <a:latin typeface="Times New Roman"/>
                <a:cs typeface="Times New Roman"/>
              </a:rPr>
              <a:t> Нарушение порядка официального использования государственных символов Российской Федерации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20.3.</a:t>
            </a:r>
            <a:r>
              <a:rPr lang="ru-RU" sz="1500" dirty="0" smtClean="0">
                <a:latin typeface="Times New Roman"/>
                <a:cs typeface="Times New Roman"/>
              </a:rPr>
              <a:t> 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20.3.1.</a:t>
            </a:r>
            <a:r>
              <a:rPr lang="ru-RU" sz="1500" dirty="0" smtClean="0">
                <a:latin typeface="Times New Roman"/>
                <a:cs typeface="Times New Roman"/>
              </a:rPr>
              <a:t> Возбуждение ненависти либо вражды, а равно унижение человеческого достоинства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20.3.2.</a:t>
            </a:r>
            <a:r>
              <a:rPr lang="ru-RU" sz="1500" dirty="0" smtClean="0">
                <a:latin typeface="Times New Roman"/>
                <a:cs typeface="Times New Roman"/>
              </a:rPr>
              <a:t> Публичные призывы к осуществлению действий, направленных на нарушение территориальной целостности Российской Федерации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20.3.3.</a:t>
            </a:r>
            <a:r>
              <a:rPr lang="ru-RU" sz="1500" dirty="0" smtClean="0">
                <a:latin typeface="Times New Roman"/>
                <a:cs typeface="Times New Roman"/>
              </a:rPr>
              <a:t> Публичные действия, направленные на дискредитацию использования Вооруженных Сил Российской Федерации в целях защиты интересов Российской Федерации и ее граждан, поддержания международного мира и безопасности или исполнения государственными органами Российской Федерации своих полномочий в указанных целях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20.3.4.</a:t>
            </a:r>
            <a:r>
              <a:rPr lang="ru-RU" sz="1500" dirty="0" smtClean="0">
                <a:latin typeface="Times New Roman"/>
                <a:cs typeface="Times New Roman"/>
              </a:rPr>
              <a:t> Призывы к введению мер ограничительного характера в отношении Российской Федерации, граждан Российской Федерации или российских юридических лиц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20.29.</a:t>
            </a:r>
            <a:r>
              <a:rPr lang="ru-RU" sz="1500" dirty="0" smtClean="0">
                <a:latin typeface="Times New Roman"/>
                <a:cs typeface="Times New Roman"/>
              </a:rPr>
              <a:t> Производство и распространение экстремистских материалов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Статья 20.33.</a:t>
            </a:r>
            <a:r>
              <a:rPr lang="ru-RU" sz="1500" dirty="0" smtClean="0">
                <a:latin typeface="Times New Roman"/>
                <a:cs typeface="Times New Roman"/>
              </a:rPr>
              <a:t> Участие в деятельности иностранной или международной неправительственной организации, в отношении которой принято решение о признании нежелательной на территории Российской Федерации ее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366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29" y="0"/>
            <a:ext cx="9906000" cy="1219200"/>
            <a:chOff x="0" y="0"/>
            <a:chExt cx="9906000" cy="134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05999" cy="13456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71627"/>
              <a:ext cx="9898380" cy="12527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63"/>
              <a:ext cx="9906000" cy="1268730"/>
            </a:xfrm>
            <a:custGeom>
              <a:avLst/>
              <a:gdLst/>
              <a:ahLst/>
              <a:cxnLst/>
              <a:rect l="l" t="t" r="r" b="b"/>
              <a:pathLst>
                <a:path w="9906000" h="1268730">
                  <a:moveTo>
                    <a:pt x="9906000" y="0"/>
                  </a:moveTo>
                  <a:lnTo>
                    <a:pt x="0" y="0"/>
                  </a:lnTo>
                  <a:lnTo>
                    <a:pt x="0" y="1268412"/>
                  </a:lnTo>
                  <a:lnTo>
                    <a:pt x="9906000" y="1268412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" y="-76200"/>
            <a:ext cx="9666833" cy="1089478"/>
          </a:xfrm>
          <a:prstGeom prst="rect">
            <a:avLst/>
          </a:prstGeom>
        </p:spPr>
        <p:txBody>
          <a:bodyPr vert="horz" wrap="square" lIns="0" tIns="225501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spc="-10" dirty="0" smtClean="0"/>
              <a:t>Ответственность за нарушения требований </a:t>
            </a:r>
            <a:br>
              <a:rPr lang="ru-RU" spc="-10" dirty="0" smtClean="0"/>
            </a:br>
            <a:r>
              <a:rPr lang="ru-RU" spc="-10" dirty="0" smtClean="0"/>
              <a:t>к антитеррористической защищенности объекта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31729" y="1066800"/>
            <a:ext cx="9874271" cy="6083142"/>
            <a:chOff x="277368" y="5497067"/>
            <a:chExt cx="9625847" cy="11658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5497067"/>
              <a:ext cx="9523476" cy="11658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76" y="5664707"/>
              <a:ext cx="9363456" cy="8854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0675" y="5516625"/>
              <a:ext cx="9582540" cy="1081405"/>
            </a:xfrm>
            <a:custGeom>
              <a:avLst/>
              <a:gdLst/>
              <a:ahLst/>
              <a:cxnLst/>
              <a:rect l="l" t="t" r="r" b="b"/>
              <a:pathLst>
                <a:path w="9438005" h="1081404">
                  <a:moveTo>
                    <a:pt x="9257538" y="0"/>
                  </a:moveTo>
                  <a:lnTo>
                    <a:pt x="180187" y="0"/>
                  </a:lnTo>
                  <a:lnTo>
                    <a:pt x="132285" y="6431"/>
                  </a:lnTo>
                  <a:lnTo>
                    <a:pt x="89242" y="24583"/>
                  </a:lnTo>
                  <a:lnTo>
                    <a:pt x="52774" y="52743"/>
                  </a:lnTo>
                  <a:lnTo>
                    <a:pt x="24600" y="89195"/>
                  </a:lnTo>
                  <a:lnTo>
                    <a:pt x="6436" y="132226"/>
                  </a:lnTo>
                  <a:lnTo>
                    <a:pt x="0" y="180124"/>
                  </a:lnTo>
                  <a:lnTo>
                    <a:pt x="0" y="900836"/>
                  </a:lnTo>
                  <a:lnTo>
                    <a:pt x="6436" y="948738"/>
                  </a:lnTo>
                  <a:lnTo>
                    <a:pt x="24600" y="991781"/>
                  </a:lnTo>
                  <a:lnTo>
                    <a:pt x="52774" y="1028249"/>
                  </a:lnTo>
                  <a:lnTo>
                    <a:pt x="89242" y="1056423"/>
                  </a:lnTo>
                  <a:lnTo>
                    <a:pt x="132285" y="1074587"/>
                  </a:lnTo>
                  <a:lnTo>
                    <a:pt x="180187" y="1081024"/>
                  </a:lnTo>
                  <a:lnTo>
                    <a:pt x="9257538" y="1081024"/>
                  </a:lnTo>
                  <a:lnTo>
                    <a:pt x="9305415" y="1074587"/>
                  </a:lnTo>
                  <a:lnTo>
                    <a:pt x="9348455" y="1056423"/>
                  </a:lnTo>
                  <a:lnTo>
                    <a:pt x="9384934" y="1028249"/>
                  </a:lnTo>
                  <a:lnTo>
                    <a:pt x="9413127" y="991781"/>
                  </a:lnTo>
                  <a:lnTo>
                    <a:pt x="9431307" y="948738"/>
                  </a:lnTo>
                  <a:lnTo>
                    <a:pt x="9437751" y="900836"/>
                  </a:lnTo>
                  <a:lnTo>
                    <a:pt x="9437751" y="180124"/>
                  </a:lnTo>
                  <a:lnTo>
                    <a:pt x="9431307" y="132226"/>
                  </a:lnTo>
                  <a:lnTo>
                    <a:pt x="9413127" y="89195"/>
                  </a:lnTo>
                  <a:lnTo>
                    <a:pt x="9384934" y="52743"/>
                  </a:lnTo>
                  <a:lnTo>
                    <a:pt x="9348455" y="24583"/>
                  </a:lnTo>
                  <a:lnTo>
                    <a:pt x="9305415" y="6431"/>
                  </a:lnTo>
                  <a:lnTo>
                    <a:pt x="9257538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8952" y="1143000"/>
            <a:ext cx="9580847" cy="4585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Уголовная ответственность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b="1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Статья 217.1. </a:t>
            </a:r>
            <a:r>
              <a:rPr lang="ru-RU" dirty="0" smtClean="0">
                <a:latin typeface="Times New Roman"/>
                <a:cs typeface="Times New Roman"/>
              </a:rPr>
              <a:t>Нарушение требований обеспечения безопасности и антитеррористической защищенности объектов топливно-энергетического комплекса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b="1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Статья 263.1. </a:t>
            </a:r>
            <a:r>
              <a:rPr lang="ru-RU" dirty="0" smtClean="0">
                <a:latin typeface="Times New Roman"/>
                <a:cs typeface="Times New Roman"/>
              </a:rPr>
              <a:t>Нарушение требований в области транспортной безопасности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Административная ответственность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b="1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Статья 11.15.1.</a:t>
            </a:r>
            <a:r>
              <a:rPr lang="ru-RU" dirty="0" smtClean="0">
                <a:latin typeface="Times New Roman"/>
                <a:cs typeface="Times New Roman"/>
              </a:rPr>
              <a:t> Нарушение требований в области транспортной безопасности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Статья 11.15.2.</a:t>
            </a:r>
            <a:r>
              <a:rPr lang="ru-RU" dirty="0" smtClean="0">
                <a:latin typeface="Times New Roman"/>
                <a:cs typeface="Times New Roman"/>
              </a:rPr>
              <a:t> Нарушение установленных в области обеспечения транспортной безопасности порядков и правил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Статья 20.30.</a:t>
            </a:r>
            <a:r>
              <a:rPr lang="ru-RU" dirty="0" smtClean="0">
                <a:latin typeface="Times New Roman"/>
                <a:cs typeface="Times New Roman"/>
              </a:rPr>
              <a:t> Нарушение требований обеспечения безопасности и антитеррористической защищенности объектов топливно-энергетического комплекса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Статья 20.35.</a:t>
            </a:r>
            <a:r>
              <a:rPr lang="ru-RU" dirty="0" smtClean="0">
                <a:latin typeface="Times New Roman"/>
                <a:cs typeface="Times New Roman"/>
              </a:rPr>
              <a:t> Нарушение требований к антитеррористической защищенности объектов (территорий) и объектов (территорий) религиозных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5402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1600" y="2743200"/>
            <a:ext cx="8375206" cy="3429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96925" algn="ctr">
              <a:lnSpc>
                <a:spcPct val="100000"/>
              </a:lnSpc>
              <a:tabLst>
                <a:tab pos="5174615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Ответственность за террористическую деятельность в Российской Федерации, </a:t>
            </a:r>
          </a:p>
          <a:p>
            <a:pPr marR="796925" algn="ctr">
              <a:lnSpc>
                <a:spcPct val="100000"/>
              </a:lnSpc>
              <a:tabLst>
                <a:tab pos="5174615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а также нарушения в обеспечении антитеррористической защищенности объектов государственной </a:t>
            </a:r>
          </a:p>
          <a:p>
            <a:pPr marR="796925" algn="ctr">
              <a:lnSpc>
                <a:spcPct val="100000"/>
              </a:lnSpc>
              <a:tabLst>
                <a:tab pos="5174615" algn="l"/>
              </a:tabLs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и муниципальной собственности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125" y="315975"/>
            <a:ext cx="3274949" cy="18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683</Words>
  <Application>Microsoft Office PowerPoint</Application>
  <PresentationFormat>Лист A4 (210x297 мм)</PresentationFormat>
  <Paragraphs>55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Liberation Serif</vt:lpstr>
      <vt:lpstr>Times New Roman</vt:lpstr>
      <vt:lpstr>Arial</vt:lpstr>
      <vt:lpstr>Calibri</vt:lpstr>
      <vt:lpstr>Office Theme</vt:lpstr>
      <vt:lpstr>Презентация PowerPoint</vt:lpstr>
      <vt:lpstr>Террористический акт – совершение взрыва, поджога или иных действий связанных с устрашением населения и создающих опасность гибели человека, причинения имущественного  ущерба либо наступления экологической катастрофы или иных особо тяжких последствий, в целях противоправного воздействия на принятие решения органами государственной власти, органами местного самоуправления или международными организациями, а также угроза совершения указанных действий в тех же целях.</vt:lpstr>
      <vt:lpstr>Преступления террористического характера</vt:lpstr>
      <vt:lpstr>Финансирование мер по ликвидации чрезвычайных ситуаций природного и техногенного характера, и компенсационных выплат физическим и юридическим лицам, которым был причинен ущерб в результате террористического акта, и возмещения вреда, причиненного при пресечении террористического акта правомерными действиями</vt:lpstr>
      <vt:lpstr>Административные правонарушения  террористического характера</vt:lpstr>
      <vt:lpstr>Ответственность за нарушения требований  к антитеррористической защищенности объекта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Байрамов</dc:creator>
  <cp:lastModifiedBy>Румянцев Андрей Александрович</cp:lastModifiedBy>
  <cp:revision>39</cp:revision>
  <cp:lastPrinted>2022-10-20T07:58:52Z</cp:lastPrinted>
  <dcterms:created xsi:type="dcterms:W3CDTF">2022-05-08T05:50:20Z</dcterms:created>
  <dcterms:modified xsi:type="dcterms:W3CDTF">2022-10-21T07:03:00Z</dcterms:modified>
</cp:coreProperties>
</file>