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517" r:id="rId2"/>
    <p:sldId id="574" r:id="rId3"/>
    <p:sldId id="538" r:id="rId4"/>
    <p:sldId id="543" r:id="rId5"/>
    <p:sldId id="492" r:id="rId6"/>
    <p:sldId id="536" r:id="rId7"/>
    <p:sldId id="546" r:id="rId8"/>
    <p:sldId id="562" r:id="rId9"/>
    <p:sldId id="563" r:id="rId10"/>
    <p:sldId id="564" r:id="rId11"/>
    <p:sldId id="565" r:id="rId12"/>
    <p:sldId id="566" r:id="rId13"/>
    <p:sldId id="567" r:id="rId14"/>
    <p:sldId id="575" r:id="rId15"/>
  </p:sldIdLst>
  <p:sldSz cx="9906000" cy="6858000" type="A4"/>
  <p:notesSz cx="9872663" cy="679767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0" userDrawn="1">
          <p15:clr>
            <a:srgbClr val="A4A3A4"/>
          </p15:clr>
        </p15:guide>
        <p15:guide id="2" pos="31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3300"/>
    <a:srgbClr val="33CCCC"/>
    <a:srgbClr val="990000"/>
    <a:srgbClr val="993300"/>
    <a:srgbClr val="EFFFFC"/>
    <a:srgbClr val="66FF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266" autoAdjust="0"/>
    <p:restoredTop sz="94681" autoAdjust="0"/>
  </p:normalViewPr>
  <p:slideViewPr>
    <p:cSldViewPr>
      <p:cViewPr varScale="1">
        <p:scale>
          <a:sx n="109" d="100"/>
          <a:sy n="109" d="100"/>
        </p:scale>
        <p:origin x="948" y="126"/>
      </p:cViewPr>
      <p:guideLst>
        <p:guide orient="horz" pos="2304"/>
        <p:guide pos="3016"/>
      </p:guideLst>
    </p:cSldViewPr>
  </p:slideViewPr>
  <p:outlineViewPr>
    <p:cViewPr>
      <p:scale>
        <a:sx n="25" d="100"/>
        <a:sy n="25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570" y="-78"/>
      </p:cViewPr>
      <p:guideLst>
        <p:guide orient="horz" pos="2140"/>
        <p:guide pos="31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24213" y="596900"/>
            <a:ext cx="3432175" cy="23764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677" y="3233540"/>
            <a:ext cx="7239309" cy="2677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Click to edit Master notes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95625" y="509588"/>
            <a:ext cx="3681413" cy="2549525"/>
          </a:xfrm>
          <a:ln/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58372" name="Номер слайда 3"/>
          <p:cNvSpPr txBox="1">
            <a:spLocks noGrp="1"/>
          </p:cNvSpPr>
          <p:nvPr/>
        </p:nvSpPr>
        <p:spPr bwMode="auto">
          <a:xfrm>
            <a:off x="5591455" y="6456060"/>
            <a:ext cx="4279601" cy="34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A8EEB22-2C0D-4C8A-A226-4B72EF674BF4}" type="slidenum">
              <a:rPr lang="ru-RU" altLang="ru-RU"/>
              <a:pPr/>
              <a:t>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95625" y="509588"/>
            <a:ext cx="3681413" cy="2549525"/>
          </a:xfrm>
          <a:ln/>
        </p:spPr>
      </p:sp>
      <p:sp>
        <p:nvSpPr>
          <p:cNvPr id="83971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83972" name="Номер слайда 3"/>
          <p:cNvSpPr txBox="1">
            <a:spLocks noGrp="1"/>
          </p:cNvSpPr>
          <p:nvPr/>
        </p:nvSpPr>
        <p:spPr bwMode="auto">
          <a:xfrm>
            <a:off x="5591455" y="6456060"/>
            <a:ext cx="4279601" cy="34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6852D32-E3E5-4DE3-AEC1-30EDAADCC79B}" type="slidenum">
              <a:rPr lang="ru-RU" altLang="ru-RU"/>
              <a:pPr/>
              <a:t>13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95625" y="509588"/>
            <a:ext cx="3681413" cy="2549525"/>
          </a:xfrm>
          <a:ln/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9396" name="Номер слайда 3"/>
          <p:cNvSpPr txBox="1">
            <a:spLocks noGrp="1"/>
          </p:cNvSpPr>
          <p:nvPr/>
        </p:nvSpPr>
        <p:spPr bwMode="auto">
          <a:xfrm>
            <a:off x="5591455" y="6456060"/>
            <a:ext cx="4279601" cy="34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3CE8296-394B-451C-98E9-8035A08D9D07}" type="slidenum">
              <a:rPr lang="ru-RU" altLang="ru-RU"/>
              <a:pPr/>
              <a:t>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95625" y="509588"/>
            <a:ext cx="3681413" cy="2549525"/>
          </a:xfrm>
          <a:ln/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60420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591455" y="6456060"/>
            <a:ext cx="4279601" cy="340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1943952C-D8E6-453A-BA17-A283BEC26D2F}" type="slidenum">
              <a:rPr lang="ru-RU" altLang="ru-RU"/>
              <a:pPr/>
              <a:t>5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95625" y="509588"/>
            <a:ext cx="3681413" cy="2549525"/>
          </a:xfrm>
          <a:ln/>
        </p:spPr>
      </p:sp>
      <p:sp>
        <p:nvSpPr>
          <p:cNvPr id="64515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64516" name="Номер слайда 3"/>
          <p:cNvSpPr txBox="1">
            <a:spLocks noGrp="1"/>
          </p:cNvSpPr>
          <p:nvPr/>
        </p:nvSpPr>
        <p:spPr bwMode="auto">
          <a:xfrm>
            <a:off x="5591455" y="6456060"/>
            <a:ext cx="4279601" cy="34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5D06EAFD-3011-4A11-9BD8-FDCC2137BBC3}" type="slidenum">
              <a:rPr lang="ru-RU" altLang="ru-RU"/>
              <a:pPr/>
              <a:t>7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95625" y="509588"/>
            <a:ext cx="3681413" cy="2549525"/>
          </a:xfrm>
          <a:ln/>
        </p:spPr>
      </p:sp>
      <p:sp>
        <p:nvSpPr>
          <p:cNvPr id="78851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78852" name="Номер слайда 3"/>
          <p:cNvSpPr txBox="1">
            <a:spLocks noGrp="1"/>
          </p:cNvSpPr>
          <p:nvPr/>
        </p:nvSpPr>
        <p:spPr bwMode="auto">
          <a:xfrm>
            <a:off x="5591455" y="6456060"/>
            <a:ext cx="4279601" cy="34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4297F8C-BE51-4DDA-92F5-F012253E3EF2}" type="slidenum">
              <a:rPr lang="ru-RU" altLang="ru-RU"/>
              <a:pPr/>
              <a:t>8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95625" y="509588"/>
            <a:ext cx="3681413" cy="2549525"/>
          </a:xfrm>
          <a:ln/>
        </p:spPr>
      </p:sp>
      <p:sp>
        <p:nvSpPr>
          <p:cNvPr id="79875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79876" name="Номер слайда 3"/>
          <p:cNvSpPr txBox="1">
            <a:spLocks noGrp="1"/>
          </p:cNvSpPr>
          <p:nvPr/>
        </p:nvSpPr>
        <p:spPr bwMode="auto">
          <a:xfrm>
            <a:off x="5591455" y="6456060"/>
            <a:ext cx="4279601" cy="34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72C27409-E01B-44F4-97A7-5B456B8DF155}" type="slidenum">
              <a:rPr lang="ru-RU" altLang="ru-RU"/>
              <a:pPr/>
              <a:t>9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95625" y="509588"/>
            <a:ext cx="3681413" cy="2549525"/>
          </a:xfrm>
          <a:ln/>
        </p:spPr>
      </p:sp>
      <p:sp>
        <p:nvSpPr>
          <p:cNvPr id="8089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80900" name="Номер слайда 3"/>
          <p:cNvSpPr txBox="1">
            <a:spLocks noGrp="1"/>
          </p:cNvSpPr>
          <p:nvPr/>
        </p:nvSpPr>
        <p:spPr bwMode="auto">
          <a:xfrm>
            <a:off x="5591455" y="6456060"/>
            <a:ext cx="4279601" cy="34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3E16AE2-B06A-40F7-B6A0-F9900F2D8D20}" type="slidenum">
              <a:rPr lang="ru-RU" altLang="ru-RU"/>
              <a:pPr/>
              <a:t>10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95625" y="509588"/>
            <a:ext cx="3681413" cy="2549525"/>
          </a:xfrm>
          <a:ln/>
        </p:spPr>
      </p:sp>
      <p:sp>
        <p:nvSpPr>
          <p:cNvPr id="81923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81924" name="Номер слайда 3"/>
          <p:cNvSpPr txBox="1">
            <a:spLocks noGrp="1"/>
          </p:cNvSpPr>
          <p:nvPr/>
        </p:nvSpPr>
        <p:spPr bwMode="auto">
          <a:xfrm>
            <a:off x="5591455" y="6456060"/>
            <a:ext cx="4279601" cy="34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6BFE1720-96F5-42D1-AC99-62541122214D}" type="slidenum">
              <a:rPr lang="ru-RU" altLang="ru-RU"/>
              <a:pPr/>
              <a:t>11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95625" y="509588"/>
            <a:ext cx="3681413" cy="2549525"/>
          </a:xfrm>
          <a:ln/>
        </p:spPr>
      </p:sp>
      <p:sp>
        <p:nvSpPr>
          <p:cNvPr id="82947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82948" name="Номер слайда 3"/>
          <p:cNvSpPr txBox="1">
            <a:spLocks noGrp="1"/>
          </p:cNvSpPr>
          <p:nvPr/>
        </p:nvSpPr>
        <p:spPr bwMode="auto">
          <a:xfrm>
            <a:off x="5591455" y="6456060"/>
            <a:ext cx="4279601" cy="34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71C7102-36BA-4036-AD37-0866C1A175FE}" type="slidenum">
              <a:rPr lang="ru-RU" altLang="ru-RU"/>
              <a:pPr/>
              <a:t>12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B9F87-3EE4-4181-AB75-43276AB0B24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46559524"/>
      </p:ext>
    </p:extLst>
  </p:cSld>
  <p:clrMapOvr>
    <a:masterClrMapping/>
  </p:clrMapOvr>
  <p:transition spd="slow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FE1A5-C853-48AB-B3F3-B899841BF0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1188492"/>
      </p:ext>
    </p:extLst>
  </p:cSld>
  <p:clrMapOvr>
    <a:masterClrMapping/>
  </p:clrMapOvr>
  <p:transition spd="slow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CC22DE-4454-4B6E-A930-494F0804A8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6353260"/>
      </p:ext>
    </p:extLst>
  </p:cSld>
  <p:clrMapOvr>
    <a:masterClrMapping/>
  </p:clrMapOvr>
  <p:transition spd="slow">
    <p:spli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742950" y="609600"/>
            <a:ext cx="84201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A93C9-C527-44AB-991C-6571B2C417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29465954"/>
      </p:ext>
    </p:extLst>
  </p:cSld>
  <p:clrMapOvr>
    <a:masterClrMapping/>
  </p:clrMapOvr>
  <p:transition spd="slow">
    <p:split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5C2095-0230-4C9D-B5D7-154812BC3FF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06014817"/>
      </p:ext>
    </p:extLst>
  </p:cSld>
  <p:clrMapOvr>
    <a:masterClrMapping/>
  </p:clrMapOvr>
  <p:transition spd="slow">
    <p:split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8C6654-5471-4971-BF3A-44C2B93BB4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6485098"/>
      </p:ext>
    </p:extLst>
  </p:cSld>
  <p:clrMapOvr>
    <a:masterClrMapping/>
  </p:clrMapOvr>
  <p:transition spd="slow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AFDCA-66BB-46B7-90CD-9D0E1221B0F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4112215"/>
      </p:ext>
    </p:extLst>
  </p:cSld>
  <p:clrMapOvr>
    <a:masterClrMapping/>
  </p:clrMapOvr>
  <p:transition spd="slow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818B55-E9EB-40D8-96FF-956D12FD720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0538601"/>
      </p:ext>
    </p:extLst>
  </p:cSld>
  <p:clrMapOvr>
    <a:masterClrMapping/>
  </p:clrMapOvr>
  <p:transition spd="slow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77E2D7-4D03-4854-B8B5-EF96D16F82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8807045"/>
      </p:ext>
    </p:extLst>
  </p:cSld>
  <p:clrMapOvr>
    <a:masterClrMapping/>
  </p:clrMapOvr>
  <p:transition spd="slow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6C8503-1AF5-4EA0-90B3-7C484A9962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212705"/>
      </p:ext>
    </p:extLst>
  </p:cSld>
  <p:clrMapOvr>
    <a:masterClrMapping/>
  </p:clrMapOvr>
  <p:transition spd="slow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B6006E-DD02-451A-9754-8850652052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6074381"/>
      </p:ext>
    </p:extLst>
  </p:cSld>
  <p:clrMapOvr>
    <a:masterClrMapping/>
  </p:clrMapOvr>
  <p:transition spd="slow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CE31D-4A36-4647-896E-3440C2B6DF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6479702"/>
      </p:ext>
    </p:extLst>
  </p:cSld>
  <p:clrMapOvr>
    <a:masterClrMapping/>
  </p:clrMapOvr>
  <p:transition spd="slow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794F05-8BF6-4297-9953-ABE8AA513B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32906562"/>
      </p:ext>
    </p:extLst>
  </p:cSld>
  <p:clrMapOvr>
    <a:masterClrMapping/>
  </p:clrMapOvr>
  <p:transition spd="slow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66BA11-EDDA-4008-9E1A-2099C1E46E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3574379"/>
      </p:ext>
    </p:extLst>
  </p:cSld>
  <p:clrMapOvr>
    <a:masterClrMapping/>
  </p:clrMapOvr>
  <p:transition spd="slow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163" tIns="51581" rIns="103163" bIns="515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56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6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algn="ctr">
              <a:defRPr sz="1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6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fld id="{4389B7B0-83E4-4DE0-90E2-FDD003E0216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6" r:id="rId1"/>
    <p:sldLayoutId id="2147484127" r:id="rId2"/>
    <p:sldLayoutId id="2147484128" r:id="rId3"/>
    <p:sldLayoutId id="2147484129" r:id="rId4"/>
    <p:sldLayoutId id="2147484130" r:id="rId5"/>
    <p:sldLayoutId id="2147484131" r:id="rId6"/>
    <p:sldLayoutId id="2147484132" r:id="rId7"/>
    <p:sldLayoutId id="2147484133" r:id="rId8"/>
    <p:sldLayoutId id="2147484134" r:id="rId9"/>
    <p:sldLayoutId id="2147484135" r:id="rId10"/>
    <p:sldLayoutId id="2147484136" r:id="rId11"/>
    <p:sldLayoutId id="2147484137" r:id="rId12"/>
    <p:sldLayoutId id="2147484138" r:id="rId13"/>
    <p:sldLayoutId id="2147484139" r:id="rId14"/>
  </p:sldLayoutIdLst>
  <p:transition spd="slow">
    <p:cut/>
  </p:transition>
  <p:txStyles>
    <p:titleStyle>
      <a:lvl1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2pPr>
      <a:lvl3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3pPr>
      <a:lvl4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4pPr>
      <a:lvl5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5pPr>
      <a:lvl6pPr marL="4572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6pPr>
      <a:lvl7pPr marL="9144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7pPr>
      <a:lvl8pPr marL="13716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8pPr>
      <a:lvl9pPr marL="18288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9pPr>
    </p:titleStyle>
    <p:bodyStyle>
      <a:lvl1pPr marL="385763" indent="-385763" algn="l" defTabSz="1030288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36613" indent="-322263" algn="l" defTabSz="1030288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287463" indent="-255588" algn="l" defTabSz="1030288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804988" indent="-255588" algn="l" defTabSz="1030288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4pPr>
      <a:lvl5pPr marL="2319338" indent="-255588" algn="l" defTabSz="103028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5pPr>
      <a:lvl6pPr marL="27781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2353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6925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1497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8" descr="f4eed8336c7df11a7aa5e9f53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16330" y="2348880"/>
            <a:ext cx="9906000" cy="3003550"/>
          </a:xfrm>
        </p:spPr>
        <p:txBody>
          <a:bodyPr/>
          <a:lstStyle/>
          <a:p>
            <a:pPr eaLnBrk="1" hangingPunct="1"/>
            <a:r>
              <a:rPr lang="ru-RU" altLang="ru-RU" sz="36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Терроризм-угроза национальной безопасности Российской Федерации</a:t>
            </a:r>
            <a:br>
              <a:rPr lang="ru-RU" altLang="ru-RU" sz="36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</a:br>
            <a:r>
              <a:rPr lang="ru-RU" altLang="ru-RU" sz="36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Законодательная и нормативно-правовая база </a:t>
            </a:r>
            <a:br>
              <a:rPr lang="ru-RU" altLang="ru-RU" sz="36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</a:br>
            <a:r>
              <a:rPr lang="ru-RU" altLang="ru-RU" sz="36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по организации борьбы с терроризмом</a:t>
            </a:r>
            <a:endParaRPr lang="ru-RU" altLang="ru-RU" sz="3600" b="1" dirty="0" smtClean="0">
              <a:solidFill>
                <a:srgbClr val="FFFF00"/>
              </a:solidFill>
              <a:latin typeface="Liberation Serif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8" name="Picture 37" descr="Coat_of_Arms_of_Sverdlovsk_oblast_(200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25" y="315913"/>
            <a:ext cx="3275013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9525"/>
            <a:ext cx="9906000" cy="1474788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sz="22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Полномочия </a:t>
            </a:r>
            <a:r>
              <a:rPr lang="ru-RU" sz="2200" b="1" dirty="0" smtClean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высшего </a:t>
            </a:r>
            <a:r>
              <a:rPr lang="ru-RU" sz="22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исполнительного органа государственной власти субъекта </a:t>
            </a:r>
            <a:br>
              <a:rPr lang="ru-RU" sz="22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</a:br>
            <a:r>
              <a:rPr lang="ru-RU" sz="22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Российской Федерации </a:t>
            </a:r>
          </a:p>
          <a:p>
            <a:pPr algn="ctr">
              <a:defRPr/>
            </a:pPr>
            <a:r>
              <a:rPr lang="ru-RU" altLang="ru-RU" sz="1600" b="1" i="1" dirty="0">
                <a:latin typeface="Liberation Serif" pitchFamily="18" charset="0"/>
                <a:cs typeface="Arial" charset="0"/>
              </a:rPr>
              <a:t>(часть 2 статья 5.1 ФЗ от 6 марта 2006 года № 35 «О противодействии терроризму», постановление Правительства Свердловской области от 31.03.2016 № </a:t>
            </a:r>
            <a:r>
              <a:rPr lang="ru-RU" altLang="ru-RU" sz="1600" b="1" i="1" dirty="0" smtClean="0">
                <a:latin typeface="Liberation Serif" pitchFamily="18" charset="0"/>
                <a:cs typeface="Arial" charset="0"/>
              </a:rPr>
              <a:t>211-ПП)</a:t>
            </a:r>
            <a:endParaRPr lang="ru-RU" altLang="ru-RU" sz="1600" b="1" i="1" dirty="0">
              <a:latin typeface="Liberation Serif" pitchFamily="18" charset="0"/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0025" y="1773238"/>
            <a:ext cx="9437688" cy="100806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9) Оказание медицинской и иной помощи лицам, пострадавшим в результате террористического акта, совершенного на территории субъекта Российской Федерации, и лицам, участвующим в его пресечении 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(Минздрав)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00025" y="5229225"/>
            <a:ext cx="9366250" cy="122396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10) </a:t>
            </a: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Осуществление межрегионального сотрудничества в целях изучения вопросов профилактики терроризма, минимизации и ликвидации последствий его проявлений 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(</a:t>
            </a:r>
            <a:r>
              <a:rPr lang="ru-RU" altLang="ru-RU" sz="1800" b="1" dirty="0" smtClean="0">
                <a:solidFill>
                  <a:srgbClr val="FF0000"/>
                </a:solidFill>
                <a:latin typeface="Liberation Serif" pitchFamily="18" charset="0"/>
              </a:rPr>
              <a:t>МОБ)</a:t>
            </a:r>
            <a:endParaRPr lang="ru-RU" altLang="ru-RU" sz="1800" b="1" dirty="0">
              <a:solidFill>
                <a:schemeClr val="tx1"/>
              </a:solidFill>
              <a:latin typeface="Liberation Serif" pitchFamily="18" charset="0"/>
            </a:endParaRPr>
          </a:p>
        </p:txBody>
      </p:sp>
      <p:sp>
        <p:nvSpPr>
          <p:cNvPr id="2" name="Скругленный прямоугольник 7"/>
          <p:cNvSpPr/>
          <p:nvPr/>
        </p:nvSpPr>
        <p:spPr>
          <a:xfrm>
            <a:off x="200472" y="3140968"/>
            <a:ext cx="9437688" cy="165576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9) </a:t>
            </a: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Проведение аварийно-спасательных работ, восстановление нормального функционирования и экологической безопасности поврежденных или разрушенных объектов в случае совершения террористического акта на территории субъекта Российской Федерации 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(Минздрав, Минприроды, </a:t>
            </a:r>
            <a:r>
              <a:rPr lang="ru-RU" altLang="ru-RU" sz="1800" b="1" dirty="0" err="1">
                <a:solidFill>
                  <a:srgbClr val="FF0000"/>
                </a:solidFill>
                <a:latin typeface="Liberation Serif" pitchFamily="18" charset="0"/>
              </a:rPr>
              <a:t>Минстроительства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, </a:t>
            </a:r>
            <a:r>
              <a:rPr lang="ru-RU" altLang="ru-RU" sz="1800" b="1" dirty="0" err="1">
                <a:solidFill>
                  <a:srgbClr val="FF0000"/>
                </a:solidFill>
                <a:latin typeface="Liberation Serif" pitchFamily="18" charset="0"/>
              </a:rPr>
              <a:t>Минэнергетики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,  МОБ)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9525"/>
            <a:ext cx="9906000" cy="1474788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sz="24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Полномочия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Министерства общественной безопасности Свердловской области </a:t>
            </a:r>
            <a:br>
              <a:rPr lang="ru-RU" sz="24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</a:br>
            <a:r>
              <a:rPr lang="ru-RU" sz="24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в сфере противодействия терроризму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831" y="1557337"/>
            <a:ext cx="9871169" cy="90072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600" b="1" dirty="0">
                <a:solidFill>
                  <a:schemeClr val="tx1"/>
                </a:solidFill>
                <a:latin typeface="Liberation Serif" pitchFamily="18" charset="0"/>
              </a:rPr>
              <a:t>Является ответственным за организационное и материально-техническое  обеспечение деятельности антитеррористической комиссии в Свердловской области» </a:t>
            </a:r>
            <a:r>
              <a:rPr lang="ru-RU" altLang="ru-RU" sz="1600" b="1" i="1" dirty="0">
                <a:solidFill>
                  <a:srgbClr val="FF3300"/>
                </a:solidFill>
                <a:latin typeface="Liberation Serif" pitchFamily="18" charset="0"/>
                <a:cs typeface="Arial" charset="0"/>
              </a:rPr>
              <a:t>(Указ Губернатора Свердловской области </a:t>
            </a:r>
            <a:br>
              <a:rPr lang="ru-RU" altLang="ru-RU" sz="1600" b="1" i="1" dirty="0">
                <a:solidFill>
                  <a:srgbClr val="FF3300"/>
                </a:solidFill>
                <a:latin typeface="Liberation Serif" pitchFamily="18" charset="0"/>
                <a:cs typeface="Arial" charset="0"/>
              </a:rPr>
            </a:br>
            <a:r>
              <a:rPr lang="ru-RU" altLang="ru-RU" sz="1600" b="1" i="1" dirty="0">
                <a:solidFill>
                  <a:srgbClr val="FF3300"/>
                </a:solidFill>
                <a:latin typeface="Liberation Serif" pitchFamily="18" charset="0"/>
                <a:cs typeface="Arial" charset="0"/>
              </a:rPr>
              <a:t>от 13.12.2017 № 639-УГ)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634" y="4547583"/>
            <a:ext cx="9871169" cy="89936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600" b="1" dirty="0">
                <a:solidFill>
                  <a:schemeClr val="tx1"/>
                </a:solidFill>
                <a:latin typeface="Liberation Serif" pitchFamily="18" charset="0"/>
                <a:cs typeface="Arial" charset="0"/>
              </a:rPr>
              <a:t>Обеспечивает выполнение требований к АТЗ объектов (территорий), находящихся в собственности Свердловской области или в ведении исполнительных органов государственной власти Свердловской области</a:t>
            </a:r>
            <a:r>
              <a:rPr lang="ru-RU" altLang="ru-RU" sz="1600" b="1" i="1" dirty="0">
                <a:solidFill>
                  <a:schemeClr val="tx1"/>
                </a:solidFill>
                <a:latin typeface="Liberation Serif" pitchFamily="18" charset="0"/>
                <a:cs typeface="Arial" charset="0"/>
              </a:rPr>
              <a:t> </a:t>
            </a:r>
            <a:r>
              <a:rPr lang="ru-RU" altLang="ru-RU" sz="1600" b="1" i="1" dirty="0">
                <a:solidFill>
                  <a:srgbClr val="FF3300"/>
                </a:solidFill>
                <a:latin typeface="Liberation Serif" pitchFamily="18" charset="0"/>
                <a:cs typeface="Arial" charset="0"/>
              </a:rPr>
              <a:t>(постановление Правительства Свердловской области от 16.12.2016 № </a:t>
            </a:r>
            <a:r>
              <a:rPr lang="ru-RU" altLang="ru-RU" sz="1600" b="1" i="1" dirty="0" smtClean="0">
                <a:solidFill>
                  <a:srgbClr val="FF3300"/>
                </a:solidFill>
                <a:latin typeface="Liberation Serif" pitchFamily="18" charset="0"/>
                <a:cs typeface="Arial" charset="0"/>
              </a:rPr>
              <a:t>868-ПП) </a:t>
            </a:r>
            <a:endParaRPr lang="ru-RU" altLang="ru-RU" sz="1600" b="1" i="1" dirty="0">
              <a:solidFill>
                <a:srgbClr val="FF3300"/>
              </a:solidFill>
              <a:latin typeface="Liberation Serif" pitchFamily="18" charset="0"/>
              <a:cs typeface="Arial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362" y="5495715"/>
            <a:ext cx="9852929" cy="122600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  <a:cs typeface="Arial" charset="0"/>
              </a:rPr>
              <a:t>Осуществляет меры </a:t>
            </a:r>
            <a:r>
              <a:rPr lang="ru-RU" altLang="ru-RU" sz="1600" b="1" dirty="0">
                <a:solidFill>
                  <a:schemeClr val="tx1"/>
                </a:solidFill>
                <a:latin typeface="Liberation Serif" panose="02020603050405020304" pitchFamily="18" charset="0"/>
                <a:cs typeface="Arial" charset="0"/>
              </a:rPr>
              <a:t>по организации выполнения религиозными организациями требований к антитеррористической защищенности объектов (территорий) религиозных организаций на территории Свердловской </a:t>
            </a:r>
            <a:r>
              <a:rPr lang="ru-RU" alt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  <a:cs typeface="Arial" charset="0"/>
              </a:rPr>
              <a:t>области </a:t>
            </a:r>
            <a:r>
              <a:rPr lang="ru-RU" altLang="ru-RU" sz="1600" b="1" i="1" dirty="0" smtClean="0">
                <a:solidFill>
                  <a:srgbClr val="FF3300"/>
                </a:solidFill>
                <a:latin typeface="Liberation Serif" panose="02020603050405020304" pitchFamily="18" charset="0"/>
                <a:cs typeface="Arial" charset="0"/>
              </a:rPr>
              <a:t>(постановление </a:t>
            </a:r>
            <a:r>
              <a:rPr lang="ru-RU" altLang="ru-RU" sz="1600" b="1" i="1" dirty="0">
                <a:solidFill>
                  <a:srgbClr val="FF3300"/>
                </a:solidFill>
                <a:latin typeface="Liberation Serif" panose="02020603050405020304" pitchFamily="18" charset="0"/>
                <a:cs typeface="Arial" charset="0"/>
              </a:rPr>
              <a:t>Правительства Свердловской области от 16.12.2016 </a:t>
            </a:r>
            <a:r>
              <a:rPr lang="ru-RU" altLang="ru-RU" sz="1600" b="1" i="1" dirty="0" smtClean="0">
                <a:solidFill>
                  <a:srgbClr val="FF3300"/>
                </a:solidFill>
                <a:latin typeface="Liberation Serif" panose="02020603050405020304" pitchFamily="18" charset="0"/>
                <a:cs typeface="Arial" charset="0"/>
              </a:rPr>
              <a:t>№ 868-ПП)  </a:t>
            </a:r>
            <a:endParaRPr lang="ru-RU" altLang="ru-RU" sz="1600" b="1" i="1" dirty="0">
              <a:solidFill>
                <a:srgbClr val="FF3300"/>
              </a:solidFill>
              <a:latin typeface="Liberation Serif" panose="02020603050405020304" pitchFamily="18" charset="0"/>
              <a:cs typeface="Arial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3905" y="3501008"/>
            <a:ext cx="9907647" cy="953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600" b="1" dirty="0">
                <a:solidFill>
                  <a:schemeClr val="tx1"/>
                </a:solidFill>
                <a:latin typeface="Liberation Serif" panose="02020603050405020304" pitchFamily="18" charset="0"/>
                <a:cs typeface="Arial" charset="0"/>
              </a:rPr>
              <a:t>Определяет перечень ММПЛ, находящихся в собственности Свердловской области, а также ММПЛ, правообладателями которых являются исполнительные органы государственной власти Свердловской области </a:t>
            </a:r>
            <a:r>
              <a:rPr lang="ru-RU" altLang="ru-RU" sz="1600" b="1" dirty="0">
                <a:solidFill>
                  <a:srgbClr val="FF3300"/>
                </a:solidFill>
                <a:latin typeface="Liberation Serif" panose="02020603050405020304" pitchFamily="18" charset="0"/>
                <a:cs typeface="Arial" charset="0"/>
              </a:rPr>
              <a:t>(</a:t>
            </a:r>
            <a:r>
              <a:rPr lang="ru-RU" altLang="ru-RU" sz="1600" b="1" i="1" dirty="0">
                <a:solidFill>
                  <a:srgbClr val="FF3300"/>
                </a:solidFill>
                <a:latin typeface="Liberation Serif" panose="02020603050405020304" pitchFamily="18" charset="0"/>
                <a:cs typeface="Arial" charset="0"/>
              </a:rPr>
              <a:t>постановление Правительства Свердловской области от 16.12.2016 </a:t>
            </a:r>
            <a:r>
              <a:rPr lang="ru-RU" altLang="ru-RU" sz="1600" b="1" i="1" dirty="0" smtClean="0">
                <a:solidFill>
                  <a:srgbClr val="FF3300"/>
                </a:solidFill>
                <a:latin typeface="Liberation Serif" panose="02020603050405020304" pitchFamily="18" charset="0"/>
                <a:cs typeface="Arial" charset="0"/>
              </a:rPr>
              <a:t>№ 868-ПП)</a:t>
            </a:r>
            <a:endParaRPr lang="ru-RU" altLang="ru-RU" sz="1600" b="1" i="1" dirty="0">
              <a:solidFill>
                <a:srgbClr val="FF3300"/>
              </a:solidFill>
              <a:latin typeface="Liberation Serif" panose="02020603050405020304" pitchFamily="18" charset="0"/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4831" y="2569650"/>
            <a:ext cx="9871169" cy="8593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  <a:cs typeface="Arial" charset="0"/>
              </a:rPr>
              <a:t>Организует и осуществляет контроль </a:t>
            </a:r>
            <a:r>
              <a:rPr lang="ru-RU" altLang="ru-RU" sz="1600" b="1" dirty="0">
                <a:solidFill>
                  <a:schemeClr val="tx1"/>
                </a:solidFill>
                <a:latin typeface="Liberation Serif" panose="02020603050405020304" pitchFamily="18" charset="0"/>
                <a:cs typeface="Arial" charset="0"/>
              </a:rPr>
              <a:t>за исполнением требований правового акта Губернатора Свердловской области, принятого для реализации решения антитеррористической комиссии Свердловской области</a:t>
            </a:r>
            <a:r>
              <a:rPr lang="ru-RU" altLang="ru-RU" sz="1600" b="1" i="1" dirty="0" smtClean="0">
                <a:solidFill>
                  <a:schemeClr val="tx1"/>
                </a:solidFill>
                <a:latin typeface="Liberation Serif" pitchFamily="18" charset="0"/>
                <a:cs typeface="Arial" charset="0"/>
              </a:rPr>
              <a:t> </a:t>
            </a:r>
            <a:r>
              <a:rPr lang="ru-RU" altLang="ru-RU" sz="1600" b="1" i="1" dirty="0">
                <a:solidFill>
                  <a:srgbClr val="FF3300"/>
                </a:solidFill>
                <a:latin typeface="Liberation Serif" panose="02020603050405020304" pitchFamily="18" charset="0"/>
                <a:cs typeface="Arial" charset="0"/>
              </a:rPr>
              <a:t>(постановление Правительства Свердловской области от 16.12.2016 </a:t>
            </a:r>
            <a:r>
              <a:rPr lang="ru-RU" altLang="ru-RU" sz="1600" b="1" i="1" dirty="0" smtClean="0">
                <a:solidFill>
                  <a:srgbClr val="FF3300"/>
                </a:solidFill>
                <a:latin typeface="Liberation Serif" panose="02020603050405020304" pitchFamily="18" charset="0"/>
                <a:cs typeface="Arial" charset="0"/>
              </a:rPr>
              <a:t>№ 868-ПП)  </a:t>
            </a:r>
            <a:endParaRPr lang="ru-RU" altLang="ru-RU" sz="1600" b="1" i="1" dirty="0">
              <a:solidFill>
                <a:srgbClr val="FF3300"/>
              </a:solidFill>
              <a:latin typeface="Liberation Serif" panose="02020603050405020304" pitchFamily="18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9525"/>
            <a:ext cx="9906000" cy="14747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sz="2400" b="1" dirty="0">
                <a:solidFill>
                  <a:srgbClr val="FF3300"/>
                </a:solidFill>
                <a:latin typeface="Liberation Serif" panose="02020603050405020304" pitchFamily="18" charset="0"/>
                <a:cs typeface="Arial" pitchFamily="34" charset="0"/>
              </a:rPr>
              <a:t>Полномочия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FF3300"/>
                </a:solidFill>
                <a:latin typeface="Liberation Serif" panose="02020603050405020304" pitchFamily="18" charset="0"/>
                <a:cs typeface="Arial" pitchFamily="34" charset="0"/>
              </a:rPr>
              <a:t>Министерства энергетики и жилищно-коммунального хозяйства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FF3300"/>
                </a:solidFill>
                <a:latin typeface="Liberation Serif" panose="02020603050405020304" pitchFamily="18" charset="0"/>
                <a:cs typeface="Arial" pitchFamily="34" charset="0"/>
              </a:rPr>
              <a:t>Свердловской области в сфере противодействия терроризму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3363" y="1711325"/>
            <a:ext cx="9439275" cy="10795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spcCol="1432" anchor="ctr"/>
          <a:lstStyle/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1) Является уполномоченным исполнительным органом государственной власти Свердловской области по осуществлению полномочий по категорированию объектов водоснабжения и водотведения, расположенных на территории Свердловской области </a:t>
            </a:r>
            <a:r>
              <a:rPr lang="ru-RU" altLang="ru-RU" sz="1600" b="1" i="1" dirty="0">
                <a:solidFill>
                  <a:srgbClr val="FF0000"/>
                </a:solidFill>
                <a:latin typeface="Liberation Serif" pitchFamily="18" charset="0"/>
              </a:rPr>
              <a:t>(Указ Губернатора Свердловской области </a:t>
            </a:r>
            <a:r>
              <a:rPr lang="ru-RU" altLang="ru-RU" sz="1600" b="1" i="1" dirty="0" smtClean="0">
                <a:solidFill>
                  <a:srgbClr val="FF0000"/>
                </a:solidFill>
                <a:latin typeface="Liberation Serif" pitchFamily="18" charset="0"/>
              </a:rPr>
              <a:t>от </a:t>
            </a:r>
            <a:r>
              <a:rPr lang="ru-RU" altLang="ru-RU" sz="1600" b="1" i="1" dirty="0">
                <a:solidFill>
                  <a:srgbClr val="FF0000"/>
                </a:solidFill>
                <a:latin typeface="Liberation Serif" pitchFamily="18" charset="0"/>
              </a:rPr>
              <a:t>27 июня 2017 года № 355-УГ) 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3050" y="4076700"/>
            <a:ext cx="9437688" cy="93662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spcCol="1432" anchor="ctr"/>
          <a:lstStyle/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3) Принимает участие в деятельности комиссиий по обследованию и категорированию объектов водоснабжения и водотведения, расположенных на территории Свердловской области </a:t>
            </a:r>
            <a:r>
              <a:rPr lang="ru-RU" altLang="ru-RU" sz="1600" b="1" i="1" dirty="0">
                <a:solidFill>
                  <a:srgbClr val="FF0000"/>
                </a:solidFill>
                <a:latin typeface="Liberation Serif" pitchFamily="18" charset="0"/>
              </a:rPr>
              <a:t>(Указ Губернатора Свердловской области от 27 июня 2017 года № 355-УГ) 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00472" y="2924944"/>
            <a:ext cx="9437688" cy="8651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2) Формирует перечень объектов водоснабжения и водотведения, расположенных на территории Свердловской области , ведет учет категорированных объектов (территорий) указанной категории </a:t>
            </a:r>
            <a:r>
              <a:rPr lang="ru-RU" altLang="ru-RU" sz="1600" b="1" i="1" dirty="0">
                <a:solidFill>
                  <a:srgbClr val="FF0000"/>
                </a:solidFill>
                <a:latin typeface="Liberation Serif" pitchFamily="18" charset="0"/>
              </a:rPr>
              <a:t>(Указ Губернатора Свердловской области от 27 июня 2017 года № 355-УГ) 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3363" y="5373688"/>
            <a:ext cx="9439275" cy="8636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4) Согласовывает паспорта безопасности объектов водоснабжения и водотведения, расположенных на территории Свердловской области </a:t>
            </a:r>
            <a:r>
              <a:rPr lang="ru-RU" altLang="ru-RU" sz="1600" b="1" i="1" dirty="0">
                <a:solidFill>
                  <a:srgbClr val="FF0000"/>
                </a:solidFill>
                <a:latin typeface="Liberation Serif" pitchFamily="18" charset="0"/>
              </a:rPr>
              <a:t>(Указ Губернатора Свердловской области от 27 июня 2017 года № 355-УГ) 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9525"/>
            <a:ext cx="9906000" cy="14747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sz="24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Полномочия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Министерства агропромышленного комплекса и потребительского рынка Свердловской области в сфере противодействия терроризму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3363" y="1711325"/>
            <a:ext cx="9439275" cy="12858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spcCol="1432" anchor="ctr"/>
          <a:lstStyle/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1) Является уполномоченным исполнительным органом государственной власти Свердловской области по осуществлению полномочий по формированию перечня торговых объектов (территорий), расположенных на территории Свердловской области и подлежащих категорированию в интересах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их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антитеррористической защиты </a:t>
            </a:r>
            <a:r>
              <a:rPr lang="ru-RU" altLang="ru-RU" sz="1600" b="1" i="1" dirty="0">
                <a:solidFill>
                  <a:srgbClr val="FF0000"/>
                </a:solidFill>
                <a:latin typeface="Liberation Serif" pitchFamily="18" charset="0"/>
              </a:rPr>
              <a:t>(Указ Губернатора Свердловской области от 18 апреля 2018 года </a:t>
            </a:r>
            <a:r>
              <a:rPr lang="ru-RU" altLang="ru-RU" sz="1600" b="1" i="1" dirty="0" smtClean="0">
                <a:solidFill>
                  <a:srgbClr val="FF0000"/>
                </a:solidFill>
                <a:latin typeface="Liberation Serif" pitchFamily="18" charset="0"/>
              </a:rPr>
              <a:t>№ </a:t>
            </a:r>
            <a:r>
              <a:rPr lang="ru-RU" altLang="ru-RU" sz="1600" b="1" i="1" dirty="0">
                <a:solidFill>
                  <a:srgbClr val="FF0000"/>
                </a:solidFill>
                <a:latin typeface="Liberation Serif" pitchFamily="18" charset="0"/>
              </a:rPr>
              <a:t>194-УГ) 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2480" y="3140968"/>
            <a:ext cx="9437688" cy="8636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spcCol="1432" anchor="ctr"/>
          <a:lstStyle/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2) Участвует в деятельности комиссий по обследованию и категорированию торговых объектов (территорий), расположенных на территории Свердловской области, созданных правообладателями указанных объектов </a:t>
            </a:r>
            <a:r>
              <a:rPr lang="ru-RU" altLang="ru-RU" sz="1600" b="1" i="1" dirty="0">
                <a:solidFill>
                  <a:srgbClr val="FF0000"/>
                </a:solidFill>
                <a:latin typeface="Liberation Serif" pitchFamily="18" charset="0"/>
              </a:rPr>
              <a:t>(Указ Губернатора Свердловской области от 18 апреля 2018 года № 194-УГ) 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3050" y="4221163"/>
            <a:ext cx="9399588" cy="10795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3) Согласовывает паспорта безопасности торговых объектов (территорий), расположенных на территории Свердловской области </a:t>
            </a:r>
            <a:r>
              <a:rPr lang="ru-RU" altLang="ru-RU" sz="1600" b="1" i="1" dirty="0">
                <a:solidFill>
                  <a:srgbClr val="FF0000"/>
                </a:solidFill>
                <a:latin typeface="Liberation Serif" pitchFamily="18" charset="0"/>
              </a:rPr>
              <a:t>(Указ Губернатора Свердловской области от 18 апреля 2018 года № 194-УГ) 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3050" y="5526088"/>
            <a:ext cx="9399588" cy="10795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4) Осуществляет контроль за обеспечением антитеррористической защищенности торговых объектов (территорий), расположенных на территории Свердловской области, посредством организации и проведения плановых и внеплановых проверок указанных объектов </a:t>
            </a:r>
            <a:r>
              <a:rPr lang="ru-RU" altLang="ru-RU" sz="1600" b="1" i="1" dirty="0">
                <a:solidFill>
                  <a:srgbClr val="FF0000"/>
                </a:solidFill>
                <a:latin typeface="Liberation Serif" pitchFamily="18" charset="0"/>
              </a:rPr>
              <a:t>(Указ Губернатора Свердловской области </a:t>
            </a:r>
            <a:r>
              <a:rPr lang="ru-RU" altLang="ru-RU" sz="1600" b="1" i="1" dirty="0" smtClean="0">
                <a:solidFill>
                  <a:srgbClr val="FF0000"/>
                </a:solidFill>
                <a:latin typeface="Liberation Serif" pitchFamily="18" charset="0"/>
              </a:rPr>
              <a:t>от </a:t>
            </a:r>
            <a:r>
              <a:rPr lang="ru-RU" altLang="ru-RU" sz="1600" b="1" i="1" dirty="0">
                <a:solidFill>
                  <a:srgbClr val="FF0000"/>
                </a:solidFill>
                <a:latin typeface="Liberation Serif" pitchFamily="18" charset="0"/>
              </a:rPr>
              <a:t>18 апреля 2018 года № 194-УГ) 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8" descr="f4eed8336c7df11a7aa5e9f53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524194"/>
            <a:ext cx="9906000" cy="3003550"/>
          </a:xfrm>
        </p:spPr>
        <p:txBody>
          <a:bodyPr/>
          <a:lstStyle/>
          <a:p>
            <a:pPr eaLnBrk="1" hangingPunct="1"/>
            <a:r>
              <a:rPr lang="ru-RU" altLang="ru-RU" sz="36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Терроризм-угроза национальной безопасности Российской Федерации</a:t>
            </a:r>
            <a:br>
              <a:rPr lang="ru-RU" altLang="ru-RU" sz="36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</a:br>
            <a:r>
              <a:rPr lang="ru-RU" altLang="ru-RU" sz="36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Законодательная и нормативно-правовая база </a:t>
            </a:r>
            <a:br>
              <a:rPr lang="ru-RU" altLang="ru-RU" sz="36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</a:br>
            <a:r>
              <a:rPr lang="ru-RU" altLang="ru-RU" sz="36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по организации борьбы с терроризмом</a:t>
            </a:r>
            <a:endParaRPr lang="ru-RU" altLang="ru-RU" sz="3600" b="1" dirty="0" smtClean="0">
              <a:solidFill>
                <a:srgbClr val="FFFF00"/>
              </a:solidFill>
              <a:latin typeface="Liberation Serif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8" name="Picture 37" descr="Coat_of_Arms_of_Sverdlovsk_oblast_(200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25" y="315913"/>
            <a:ext cx="3275013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10790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325336"/>
              </p:ext>
            </p:extLst>
          </p:nvPr>
        </p:nvGraphicFramePr>
        <p:xfrm>
          <a:off x="0" y="1052736"/>
          <a:ext cx="9906000" cy="56433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2640">
                  <a:extLst>
                    <a:ext uri="{9D8B030D-6E8A-4147-A177-3AD203B41FA5}">
                      <a16:colId xmlns:a16="http://schemas.microsoft.com/office/drawing/2014/main" val="4173903439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3834518059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917745824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1161730046"/>
                    </a:ext>
                  </a:extLst>
                </a:gridCol>
                <a:gridCol w="2216696">
                  <a:extLst>
                    <a:ext uri="{9D8B030D-6E8A-4147-A177-3AD203B41FA5}">
                      <a16:colId xmlns:a16="http://schemas.microsoft.com/office/drawing/2014/main" val="3334240480"/>
                    </a:ext>
                  </a:extLst>
                </a:gridCol>
              </a:tblGrid>
              <a:tr h="735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от античности до 40 годов </a:t>
                      </a:r>
                      <a:r>
                        <a:rPr lang="en-US" sz="1600" dirty="0">
                          <a:effectLst/>
                        </a:rPr>
                        <a:t>XIX </a:t>
                      </a:r>
                      <a:r>
                        <a:rPr lang="ru-RU" sz="1600" dirty="0">
                          <a:effectLst/>
                        </a:rPr>
                        <a:t>века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6" marR="537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от 40 годов </a:t>
                      </a:r>
                      <a:r>
                        <a:rPr lang="en-US" sz="1600" dirty="0">
                          <a:effectLst/>
                        </a:rPr>
                        <a:t>XIX </a:t>
                      </a:r>
                      <a:r>
                        <a:rPr lang="ru-RU" sz="1600" dirty="0">
                          <a:effectLst/>
                        </a:rPr>
                        <a:t>века до 20 годов ХХ века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6" marR="537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начало 20 годов – конец 50 годов </a:t>
                      </a: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ХХ века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6" marR="537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начало 60 годов – конец 80 годов </a:t>
                      </a: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ХХ </a:t>
                      </a:r>
                      <a:r>
                        <a:rPr lang="ru-RU" sz="1600" dirty="0">
                          <a:effectLst/>
                        </a:rPr>
                        <a:t>века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6" marR="537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сначала 90 годов </a:t>
                      </a: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ХХ </a:t>
                      </a:r>
                      <a:r>
                        <a:rPr lang="ru-RU" sz="1600" dirty="0">
                          <a:effectLst/>
                        </a:rPr>
                        <a:t>века по настоящее время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6" marR="53746" marT="0" marB="0" anchor="ctr"/>
                </a:tc>
                <a:extLst>
                  <a:ext uri="{0D108BD9-81ED-4DB2-BD59-A6C34878D82A}">
                    <a16:rowId xmlns:a16="http://schemas.microsoft.com/office/drawing/2014/main" val="3962667875"/>
                  </a:ext>
                </a:extLst>
              </a:tr>
              <a:tr h="48605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Заложены основы терроризма, возникли первые организованные сообщества, использующие террористические методы борьбы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6" marR="53746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Выработаны основные формы и методы террористической деятельности, под терроризмом подведена террористическая база, появились образцы стратегии и тактики террористов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6" marR="53746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Терроризм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становится фактором политической жизни. Постепенный переход от индивидуального к преимущественно массовым видам терроризма Появляются новые методы террористической деятельности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6" marR="53746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Возникновение крупных террористических группировок, их интернационализация, рост изощренности и жестокости. Превращение терроризма в глобальный фактор международной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политики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6" marR="53746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Трансформация терроризма из глобального фактора международной политики в глобальную международную проблему современности. Перенос действий агрессивных государств из плоскости открытых военных столкновений в плоскость спонсирования террористических организаций на чужих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территориях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46" marR="53746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639087"/>
                  </a:ext>
                </a:extLst>
              </a:tr>
            </a:tbl>
          </a:graphicData>
        </a:graphic>
      </p:graphicFrame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-15552" y="0"/>
            <a:ext cx="9906000" cy="9087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sz="2200" b="1" dirty="0" smtClean="0">
                <a:solidFill>
                  <a:srgbClr val="FFFF00"/>
                </a:solidFill>
              </a:rPr>
              <a:t>Этапы становления терроризма</a:t>
            </a:r>
            <a:endParaRPr lang="ru-RU" sz="2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16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1"/>
            <a:ext cx="9906000" cy="9087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r>
              <a:rPr lang="ru-RU" altLang="ru-RU" sz="2200" b="1" dirty="0">
                <a:solidFill>
                  <a:srgbClr val="FFFF00"/>
                </a:solidFill>
                <a:latin typeface="Liberation Serif" pitchFamily="18" charset="0"/>
              </a:rPr>
              <a:t>Общегосударственная </a:t>
            </a:r>
            <a:r>
              <a:rPr lang="ru-RU" altLang="ru-RU" sz="2200" b="1" dirty="0" smtClean="0">
                <a:solidFill>
                  <a:srgbClr val="FFFF00"/>
                </a:solidFill>
                <a:latin typeface="Liberation Serif" pitchFamily="18" charset="0"/>
              </a:rPr>
              <a:t>система противодействия </a:t>
            </a:r>
            <a:r>
              <a:rPr lang="ru-RU" altLang="ru-RU" sz="2200" b="1" dirty="0">
                <a:solidFill>
                  <a:srgbClr val="FFFF00"/>
                </a:solidFill>
                <a:latin typeface="Liberation Serif" pitchFamily="18" charset="0"/>
              </a:rPr>
              <a:t>терроризму </a:t>
            </a:r>
            <a:endParaRPr lang="ru-RU" altLang="ru-RU" sz="2200" b="1" dirty="0" smtClean="0">
              <a:solidFill>
                <a:srgbClr val="FFFF00"/>
              </a:solidFill>
              <a:latin typeface="Liberation Serif" pitchFamily="18" charset="0"/>
            </a:endParaRPr>
          </a:p>
          <a:p>
            <a:pPr algn="ctr">
              <a:defRPr/>
            </a:pPr>
            <a:r>
              <a:rPr lang="ru-RU" altLang="ru-RU" sz="2200" b="1" dirty="0" smtClean="0">
                <a:solidFill>
                  <a:srgbClr val="FFFF00"/>
                </a:solidFill>
                <a:latin typeface="Liberation Serif" pitchFamily="18" charset="0"/>
              </a:rPr>
              <a:t>представляет </a:t>
            </a:r>
            <a:r>
              <a:rPr lang="ru-RU" altLang="ru-RU" sz="2200" b="1" dirty="0">
                <a:solidFill>
                  <a:srgbClr val="FFFF00"/>
                </a:solidFill>
                <a:latin typeface="Liberation Serif" pitchFamily="18" charset="0"/>
              </a:rPr>
              <a:t>собой совокупность</a:t>
            </a:r>
            <a:br>
              <a:rPr lang="ru-RU" altLang="ru-RU" sz="2200" b="1" dirty="0">
                <a:solidFill>
                  <a:srgbClr val="FFFF00"/>
                </a:solidFill>
                <a:latin typeface="Liberation Serif" pitchFamily="18" charset="0"/>
              </a:rPr>
            </a:br>
            <a:r>
              <a:rPr lang="ru-RU" altLang="ru-RU" sz="1800" b="1" dirty="0">
                <a:latin typeface="Liberation Serif" pitchFamily="18" charset="0"/>
              </a:rPr>
              <a:t>(пункт 5 Концепции противодействия терроризму </a:t>
            </a:r>
            <a:r>
              <a:rPr lang="ru-RU" altLang="ru-RU" sz="1800" b="1" dirty="0" smtClean="0">
                <a:latin typeface="Liberation Serif" pitchFamily="18" charset="0"/>
              </a:rPr>
              <a:t>в </a:t>
            </a:r>
            <a:r>
              <a:rPr lang="ru-RU" altLang="ru-RU" sz="1800" b="1" dirty="0">
                <a:latin typeface="Liberation Serif" pitchFamily="18" charset="0"/>
              </a:rPr>
              <a:t>Российской Федерации) </a:t>
            </a:r>
            <a:endParaRPr lang="ru-RU" sz="18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956" y="952003"/>
            <a:ext cx="4532116" cy="2808287"/>
          </a:xfrm>
          <a:prstGeom prst="roundRect">
            <a:avLst/>
          </a:prstGeom>
          <a:solidFill>
            <a:srgbClr val="D7FDBB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just">
              <a:defRPr/>
            </a:pPr>
            <a:r>
              <a:rPr lang="ru-RU" altLang="ru-RU" sz="1600" b="1" dirty="0">
                <a:solidFill>
                  <a:schemeClr val="tx1"/>
                </a:solidFill>
                <a:latin typeface="Liberation Serif" pitchFamily="18" charset="0"/>
              </a:rPr>
              <a:t>Субъектов противодействия </a:t>
            </a:r>
            <a:r>
              <a:rPr lang="ru-RU" altLang="ru-RU" sz="1600" b="1" dirty="0" smtClean="0">
                <a:solidFill>
                  <a:schemeClr val="tx1"/>
                </a:solidFill>
                <a:latin typeface="Liberation Serif" pitchFamily="18" charset="0"/>
              </a:rPr>
              <a:t>терроризму – </a:t>
            </a:r>
            <a:r>
              <a:rPr lang="ru-RU" altLang="ru-RU" sz="1600" b="1" i="1" dirty="0" smtClean="0">
                <a:solidFill>
                  <a:srgbClr val="00B0F0"/>
                </a:solidFill>
                <a:latin typeface="Liberation Serif" pitchFamily="18" charset="0"/>
              </a:rPr>
              <a:t>уполномоченные </a:t>
            </a:r>
            <a:r>
              <a:rPr lang="ru-RU" altLang="ru-RU" sz="1600" b="1" i="1" dirty="0">
                <a:solidFill>
                  <a:srgbClr val="00B0F0"/>
                </a:solidFill>
                <a:latin typeface="Liberation Serif" pitchFamily="18" charset="0"/>
              </a:rPr>
              <a:t>органы государственной </a:t>
            </a:r>
            <a:r>
              <a:rPr lang="ru-RU" altLang="ru-RU" sz="1600" b="1" i="1" dirty="0" smtClean="0">
                <a:solidFill>
                  <a:srgbClr val="00B0F0"/>
                </a:solidFill>
                <a:latin typeface="Liberation Serif" pitchFamily="18" charset="0"/>
              </a:rPr>
              <a:t>власти и </a:t>
            </a:r>
            <a:r>
              <a:rPr lang="ru-RU" altLang="ru-RU" sz="1600" b="1" i="1" dirty="0">
                <a:solidFill>
                  <a:srgbClr val="00B0F0"/>
                </a:solidFill>
                <a:latin typeface="Liberation Serif" pitchFamily="18" charset="0"/>
              </a:rPr>
              <a:t>органы местного самоуправления, </a:t>
            </a:r>
            <a:r>
              <a:rPr lang="ru-RU" altLang="ru-RU" sz="1600" b="1" i="1" dirty="0" smtClean="0">
                <a:solidFill>
                  <a:srgbClr val="00B0F0"/>
                </a:solidFill>
                <a:latin typeface="Liberation Serif" pitchFamily="18" charset="0"/>
              </a:rPr>
              <a:t>в </a:t>
            </a:r>
            <a:r>
              <a:rPr lang="ru-RU" altLang="ru-RU" sz="1600" b="1" i="1" dirty="0">
                <a:solidFill>
                  <a:srgbClr val="00B0F0"/>
                </a:solidFill>
                <a:latin typeface="Liberation Serif" pitchFamily="18" charset="0"/>
              </a:rPr>
              <a:t>компетенцию которых входит проведение мероприятий по противодействию терроризму, негосударственные организации </a:t>
            </a:r>
            <a:r>
              <a:rPr lang="ru-RU" altLang="ru-RU" sz="1600" b="1" i="1" dirty="0" smtClean="0">
                <a:solidFill>
                  <a:srgbClr val="00B0F0"/>
                </a:solidFill>
                <a:latin typeface="Liberation Serif" pitchFamily="18" charset="0"/>
              </a:rPr>
              <a:t>и </a:t>
            </a:r>
            <a:r>
              <a:rPr lang="ru-RU" altLang="ru-RU" sz="1600" b="1" i="1" dirty="0">
                <a:solidFill>
                  <a:srgbClr val="00B0F0"/>
                </a:solidFill>
                <a:latin typeface="Liberation Serif" pitchFamily="18" charset="0"/>
              </a:rPr>
              <a:t>объединения, а также граждане, оказывающие содействие органам государственной власти и органам местного самоуправления в </a:t>
            </a:r>
            <a:r>
              <a:rPr lang="ru-RU" altLang="ru-RU" sz="1600" b="1" i="1" dirty="0" smtClean="0">
                <a:solidFill>
                  <a:srgbClr val="00B0F0"/>
                </a:solidFill>
                <a:latin typeface="Liberation Serif" pitchFamily="18" charset="0"/>
              </a:rPr>
              <a:t>осуществлении антитеррористических мероприятий </a:t>
            </a:r>
            <a:r>
              <a:rPr lang="ru-RU" altLang="ru-RU" sz="1600" b="1" dirty="0">
                <a:solidFill>
                  <a:srgbClr val="FF0000"/>
                </a:solidFill>
                <a:latin typeface="Liberation Serif" pitchFamily="18" charset="0"/>
              </a:rPr>
              <a:t>(пункт 7 Концепции)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953000" y="1052848"/>
            <a:ext cx="4953000" cy="1657350"/>
          </a:xfrm>
          <a:prstGeom prst="roundRect">
            <a:avLst/>
          </a:prstGeom>
          <a:solidFill>
            <a:srgbClr val="D7FDBB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6000" tIns="36000" rIns="36000" bIns="36000" spcCol="1432" anchor="ctr"/>
          <a:lstStyle/>
          <a:p>
            <a:pPr algn="just">
              <a:defRPr/>
            </a:pPr>
            <a:endParaRPr lang="ru-RU" altLang="ru-RU" sz="1500" b="1" dirty="0">
              <a:solidFill>
                <a:schemeClr val="tx1"/>
              </a:solidFill>
              <a:latin typeface="Liberation Serif" pitchFamily="18" charset="0"/>
            </a:endParaRPr>
          </a:p>
          <a:p>
            <a:pPr algn="just">
              <a:defRPr/>
            </a:pPr>
            <a:endParaRPr lang="ru-RU" altLang="ru-RU" sz="1500" b="1" dirty="0">
              <a:solidFill>
                <a:schemeClr val="tx1"/>
              </a:solidFill>
              <a:latin typeface="Liberation Serif" pitchFamily="18" charset="0"/>
            </a:endParaRPr>
          </a:p>
          <a:p>
            <a:pPr algn="just">
              <a:defRPr/>
            </a:pPr>
            <a:endParaRPr lang="ru-RU" altLang="ru-RU" sz="1500" b="1" dirty="0">
              <a:solidFill>
                <a:schemeClr val="tx1"/>
              </a:solidFill>
              <a:latin typeface="Liberation Serif" pitchFamily="18" charset="0"/>
            </a:endParaRPr>
          </a:p>
          <a:p>
            <a:pPr algn="just">
              <a:defRPr/>
            </a:pPr>
            <a:r>
              <a:rPr lang="ru-RU" altLang="ru-RU" sz="1600" b="1" dirty="0">
                <a:solidFill>
                  <a:schemeClr val="tx1"/>
                </a:solidFill>
                <a:latin typeface="Liberation Serif" pitchFamily="18" charset="0"/>
              </a:rPr>
              <a:t>Нормативных правовых актов, регулирующие </a:t>
            </a:r>
            <a:br>
              <a:rPr lang="ru-RU" altLang="ru-RU" sz="1600" b="1" dirty="0">
                <a:solidFill>
                  <a:schemeClr val="tx1"/>
                </a:solidFill>
                <a:latin typeface="Liberation Serif" pitchFamily="18" charset="0"/>
              </a:rPr>
            </a:br>
            <a:r>
              <a:rPr lang="ru-RU" altLang="ru-RU" sz="1600" b="1" dirty="0">
                <a:solidFill>
                  <a:schemeClr val="tx1"/>
                </a:solidFill>
                <a:latin typeface="Liberation Serif" pitchFamily="18" charset="0"/>
              </a:rPr>
              <a:t>их деятельность по выявлению, предупреждению (профилактике), пресечению, раскрытию </a:t>
            </a:r>
            <a:br>
              <a:rPr lang="ru-RU" altLang="ru-RU" sz="1600" b="1" dirty="0">
                <a:solidFill>
                  <a:schemeClr val="tx1"/>
                </a:solidFill>
                <a:latin typeface="Liberation Serif" pitchFamily="18" charset="0"/>
              </a:rPr>
            </a:br>
            <a:r>
              <a:rPr lang="ru-RU" altLang="ru-RU" sz="1600" b="1" dirty="0">
                <a:solidFill>
                  <a:schemeClr val="tx1"/>
                </a:solidFill>
                <a:latin typeface="Liberation Serif" pitchFamily="18" charset="0"/>
              </a:rPr>
              <a:t>и расследованию террористической деятельности, минимизации и (или) ликвидации последствий проявлений терроризма </a:t>
            </a:r>
          </a:p>
          <a:p>
            <a:pPr algn="just">
              <a:defRPr/>
            </a:pP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just">
              <a:defRPr/>
            </a:pP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just">
              <a:defRPr/>
            </a:pP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956" y="3890570"/>
            <a:ext cx="4487069" cy="133862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just">
              <a:defRPr/>
            </a:pPr>
            <a:r>
              <a:rPr lang="ru-RU" altLang="ru-RU" sz="1600" b="1" dirty="0">
                <a:solidFill>
                  <a:srgbClr val="FF0000"/>
                </a:solidFill>
                <a:latin typeface="Liberation Serif" pitchFamily="18" charset="0"/>
              </a:rPr>
              <a:t>НАК </a:t>
            </a:r>
            <a:r>
              <a:rPr lang="ru-RU" altLang="ru-RU" sz="1600" b="1" dirty="0">
                <a:solidFill>
                  <a:schemeClr val="tx1"/>
                </a:solidFill>
                <a:latin typeface="Liberation Serif" pitchFamily="18" charset="0"/>
              </a:rPr>
              <a:t>–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коллегиальный орган, координирующий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и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организующий деятельность ФОИВ, ОИВ субъектов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РФ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и ОМС МО по противодействию терроризму </a:t>
            </a:r>
            <a:r>
              <a:rPr lang="ru-RU" sz="1600" b="1" dirty="0">
                <a:solidFill>
                  <a:srgbClr val="FF0000"/>
                </a:solidFill>
                <a:latin typeface="Liberation Serif" panose="02020603050405020304" pitchFamily="18" charset="0"/>
              </a:rPr>
              <a:t>(подпункт 4.1 статьи 5 ФЗ от 06.03.2006 № 35)</a:t>
            </a:r>
            <a:endParaRPr lang="ru-RU" altLang="ru-RU" sz="1600" b="1" dirty="0">
              <a:solidFill>
                <a:schemeClr val="tx1"/>
              </a:solidFill>
              <a:latin typeface="Liberation Serif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56177" y="2782294"/>
            <a:ext cx="4953000" cy="208656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just">
              <a:defRPr/>
            </a:pPr>
            <a:r>
              <a:rPr lang="ru-RU" altLang="ru-RU" sz="1600" b="1" dirty="0" smtClean="0">
                <a:solidFill>
                  <a:srgbClr val="FF0000"/>
                </a:solidFill>
                <a:latin typeface="Liberation Serif" pitchFamily="18" charset="0"/>
              </a:rPr>
              <a:t>АТК </a:t>
            </a:r>
            <a:r>
              <a:rPr lang="ru-RU" altLang="ru-RU" sz="1600" b="1" dirty="0">
                <a:solidFill>
                  <a:srgbClr val="FF0000"/>
                </a:solidFill>
                <a:latin typeface="Liberation Serif" pitchFamily="18" charset="0"/>
              </a:rPr>
              <a:t>в субъекте РФ </a:t>
            </a:r>
            <a:r>
              <a:rPr lang="ru-RU" altLang="ru-RU" sz="1600" b="1" dirty="0">
                <a:solidFill>
                  <a:schemeClr val="tx1"/>
                </a:solidFill>
                <a:latin typeface="Liberation Serif" pitchFamily="18" charset="0"/>
              </a:rPr>
              <a:t>– обеспечивает </a:t>
            </a:r>
            <a:r>
              <a:rPr lang="ru-RU" altLang="ru-RU" sz="1600" b="1" dirty="0" smtClean="0">
                <a:solidFill>
                  <a:schemeClr val="tx1"/>
                </a:solidFill>
                <a:latin typeface="Liberation Serif" pitchFamily="18" charset="0"/>
              </a:rPr>
              <a:t>координацию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деятельности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территориальных органов ФОИВ,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ОИВ субъектов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РФ и ОМС МО по профилактике терроризма,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а также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по минимизации и ликвидации последствий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его проявлений </a:t>
            </a:r>
            <a:r>
              <a:rPr lang="ru-RU" sz="1600" b="1" dirty="0">
                <a:solidFill>
                  <a:srgbClr val="FF0000"/>
                </a:solidFill>
                <a:latin typeface="Liberation Serif" panose="02020603050405020304" pitchFamily="18" charset="0"/>
              </a:rPr>
              <a:t>(пункт 3 Указа Президента России от 15.02.2006 № 116 и подпункт 4.1 статьи 5 ФЗ  от 06.03.2006 № 35</a:t>
            </a:r>
            <a:r>
              <a:rPr lang="ru-RU" sz="1600" b="1" dirty="0" smtClean="0">
                <a:solidFill>
                  <a:srgbClr val="FF0000"/>
                </a:solidFill>
                <a:latin typeface="Liberation Serif" panose="02020603050405020304" pitchFamily="18" charset="0"/>
              </a:rPr>
              <a:t>)</a:t>
            </a:r>
            <a:endParaRPr lang="ru-RU" alt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953000" y="4940959"/>
            <a:ext cx="4953000" cy="185989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just">
              <a:defRPr/>
            </a:pPr>
            <a:r>
              <a:rPr lang="ru-RU" altLang="ru-RU" sz="1600" b="1" dirty="0" smtClean="0">
                <a:solidFill>
                  <a:srgbClr val="FF0000"/>
                </a:solidFill>
                <a:latin typeface="Liberation Serif" pitchFamily="18" charset="0"/>
              </a:rPr>
              <a:t>Оперативный штаб </a:t>
            </a:r>
            <a:r>
              <a:rPr lang="ru-RU" altLang="ru-RU" sz="1600" b="1" dirty="0" smtClean="0">
                <a:solidFill>
                  <a:schemeClr val="tx1"/>
                </a:solidFill>
                <a:latin typeface="Liberation Serif" pitchFamily="18" charset="0"/>
              </a:rPr>
              <a:t>– </a:t>
            </a:r>
            <a:r>
              <a:rPr lang="ru-RU" altLang="ru-RU" sz="1600" b="1" dirty="0">
                <a:solidFill>
                  <a:schemeClr val="tx1"/>
                </a:solidFill>
                <a:latin typeface="Liberation Serif" pitchFamily="18" charset="0"/>
              </a:rPr>
              <a:t>коллегиальный орган д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ля организации планирования применения сил и средств территориальных органов ФОИВ по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борьбе с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терроризмом, а также для управления контртеррористическими операциями </a:t>
            </a:r>
            <a:r>
              <a:rPr lang="ru-RU" sz="1600" b="1" dirty="0">
                <a:solidFill>
                  <a:srgbClr val="FF0000"/>
                </a:solidFill>
                <a:latin typeface="Liberation Serif" panose="02020603050405020304" pitchFamily="18" charset="0"/>
              </a:rPr>
              <a:t>(пункт 4 Указа Президента России от 15.02.2006 № 116)</a:t>
            </a:r>
            <a:endParaRPr lang="ru-RU" altLang="ru-RU" sz="1600" b="1" dirty="0">
              <a:solidFill>
                <a:schemeClr val="tx1"/>
              </a:solidFill>
              <a:latin typeface="Liberation Serif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956" y="5272481"/>
            <a:ext cx="4490244" cy="1528369"/>
          </a:xfrm>
          <a:prstGeom prst="roundRect">
            <a:avLst/>
          </a:prstGeom>
          <a:solidFill>
            <a:srgbClr val="FFC00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just">
              <a:defRPr/>
            </a:pPr>
            <a:r>
              <a:rPr lang="ru-RU" altLang="ru-RU" sz="1600" b="1" dirty="0">
                <a:solidFill>
                  <a:srgbClr val="FF0000"/>
                </a:solidFill>
                <a:latin typeface="Liberation Serif" pitchFamily="18" charset="0"/>
              </a:rPr>
              <a:t>ФОШ</a:t>
            </a:r>
            <a:r>
              <a:rPr lang="ru-RU" altLang="ru-RU" sz="1600" dirty="0">
                <a:solidFill>
                  <a:schemeClr val="tx1"/>
                </a:solidFill>
                <a:latin typeface="Liberation Serif" pitchFamily="18" charset="0"/>
              </a:rPr>
              <a:t> </a:t>
            </a:r>
            <a:r>
              <a:rPr lang="ru-RU" altLang="ru-RU" sz="1600" b="1" dirty="0">
                <a:solidFill>
                  <a:schemeClr val="tx1"/>
                </a:solidFill>
                <a:latin typeface="Liberation Serif" pitchFamily="18" charset="0"/>
              </a:rPr>
              <a:t>– коллегиальный орган для организации </a:t>
            </a:r>
            <a:r>
              <a:rPr lang="ru-RU" altLang="ru-RU" sz="1600" b="1" dirty="0" smtClean="0">
                <a:solidFill>
                  <a:schemeClr val="tx1"/>
                </a:solidFill>
                <a:latin typeface="Liberation Serif" pitchFamily="18" charset="0"/>
              </a:rPr>
              <a:t>планирования применения </a:t>
            </a:r>
            <a:r>
              <a:rPr lang="ru-RU" altLang="ru-RU" sz="1600" b="1" dirty="0">
                <a:solidFill>
                  <a:schemeClr val="tx1"/>
                </a:solidFill>
                <a:latin typeface="Liberation Serif" pitchFamily="18" charset="0"/>
              </a:rPr>
              <a:t>сил и средств ФОИВ </a:t>
            </a:r>
            <a:r>
              <a:rPr lang="ru-RU" altLang="ru-RU" sz="1600" b="1" dirty="0" smtClean="0">
                <a:solidFill>
                  <a:schemeClr val="tx1"/>
                </a:solidFill>
                <a:latin typeface="Liberation Serif" pitchFamily="18" charset="0"/>
              </a:rPr>
              <a:t>и </a:t>
            </a:r>
            <a:r>
              <a:rPr lang="ru-RU" altLang="ru-RU" sz="1600" b="1" dirty="0">
                <a:solidFill>
                  <a:schemeClr val="tx1"/>
                </a:solidFill>
                <a:latin typeface="Liberation Serif" pitchFamily="18" charset="0"/>
              </a:rPr>
              <a:t>их территориальных органов по борьбе </a:t>
            </a:r>
            <a:r>
              <a:rPr lang="ru-RU" altLang="ru-RU" sz="1600" b="1" dirty="0" smtClean="0">
                <a:solidFill>
                  <a:schemeClr val="tx1"/>
                </a:solidFill>
                <a:latin typeface="Liberation Serif" pitchFamily="18" charset="0"/>
              </a:rPr>
              <a:t>с </a:t>
            </a:r>
            <a:r>
              <a:rPr lang="ru-RU" altLang="ru-RU" sz="1600" b="1" dirty="0">
                <a:solidFill>
                  <a:schemeClr val="tx1"/>
                </a:solidFill>
                <a:latin typeface="Liberation Serif" pitchFamily="18" charset="0"/>
              </a:rPr>
              <a:t>терроризмом, а также для управления контртеррористическими операциями </a:t>
            </a:r>
            <a:r>
              <a:rPr lang="ru-RU" altLang="ru-RU" sz="1600" b="1" dirty="0">
                <a:solidFill>
                  <a:srgbClr val="FF0000"/>
                </a:solidFill>
                <a:latin typeface="Liberation Serif" pitchFamily="18" charset="0"/>
              </a:rPr>
              <a:t>(пункт 4 Указа Президента России от 15.02.2006 № 116)</a:t>
            </a:r>
          </a:p>
        </p:txBody>
      </p:sp>
      <p:cxnSp>
        <p:nvCxnSpPr>
          <p:cNvPr id="18441" name="Прямая соединительная линия 12"/>
          <p:cNvCxnSpPr>
            <a:cxnSpLocks noChangeShapeType="1"/>
          </p:cNvCxnSpPr>
          <p:nvPr/>
        </p:nvCxnSpPr>
        <p:spPr bwMode="auto">
          <a:xfrm>
            <a:off x="4738688" y="1881535"/>
            <a:ext cx="0" cy="3995737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2" name="Прямая соединительная линия 13"/>
          <p:cNvCxnSpPr>
            <a:cxnSpLocks noChangeShapeType="1"/>
            <a:endCxn id="12" idx="1"/>
          </p:cNvCxnSpPr>
          <p:nvPr/>
        </p:nvCxnSpPr>
        <p:spPr bwMode="auto">
          <a:xfrm>
            <a:off x="4524375" y="1881523"/>
            <a:ext cx="428625" cy="0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3" name="Прямая соединительная линия 14"/>
          <p:cNvCxnSpPr>
            <a:cxnSpLocks noChangeShapeType="1"/>
          </p:cNvCxnSpPr>
          <p:nvPr/>
        </p:nvCxnSpPr>
        <p:spPr bwMode="auto">
          <a:xfrm>
            <a:off x="4521200" y="4581525"/>
            <a:ext cx="428625" cy="0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4" name="Прямая соединительная линия 15"/>
          <p:cNvCxnSpPr>
            <a:cxnSpLocks noChangeShapeType="1"/>
          </p:cNvCxnSpPr>
          <p:nvPr/>
        </p:nvCxnSpPr>
        <p:spPr bwMode="auto">
          <a:xfrm>
            <a:off x="4520952" y="5877272"/>
            <a:ext cx="428625" cy="0"/>
          </a:xfrm>
          <a:prstGeom prst="line">
            <a:avLst/>
          </a:prstGeom>
          <a:noFill/>
          <a:ln w="76200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9525"/>
            <a:ext cx="9906000" cy="1057275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altLang="ru-RU" sz="2400" b="1" dirty="0">
                <a:solidFill>
                  <a:srgbClr val="FFFF00"/>
                </a:solidFill>
                <a:latin typeface="Liberation Serif" panose="02020603050405020304" pitchFamily="18" charset="0"/>
              </a:rPr>
              <a:t>Законодательная база противодействия терроризму соответствует </a:t>
            </a:r>
          </a:p>
          <a:p>
            <a:pPr algn="ctr">
              <a:defRPr/>
            </a:pPr>
            <a:r>
              <a:rPr lang="ru-RU" altLang="ru-RU" sz="2400" b="1" dirty="0">
                <a:solidFill>
                  <a:srgbClr val="FFFF00"/>
                </a:solidFill>
                <a:latin typeface="Liberation Serif" panose="02020603050405020304" pitchFamily="18" charset="0"/>
              </a:rPr>
              <a:t>следующим требованиям (пункт 26 Концепции)</a:t>
            </a:r>
            <a:endParaRPr lang="ru-RU" altLang="ru-RU" sz="2400" b="1" dirty="0">
              <a:solidFill>
                <a:srgbClr val="FFFF00"/>
              </a:solidFill>
              <a:latin typeface="Liberation Serif" panose="02020603050405020304" pitchFamily="18" charset="0"/>
              <a:cs typeface="Arial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0" y="1484313"/>
            <a:ext cx="4880991" cy="1081087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Гибко и адекватно реагировать </a:t>
            </a:r>
            <a:r>
              <a:rPr lang="ru-RU" alt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на </a:t>
            </a: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постоянные изменения способов, форм, методов и тактики деятельности субъектов террористической деятельности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953000" y="1484313"/>
            <a:ext cx="4952999" cy="1074737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Учитывать международный опыт, реальные социально-политические, национальные, этноконфессиональные и другие факторы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" y="4797151"/>
            <a:ext cx="4880990" cy="162587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+mj-lt"/>
              </a:rPr>
              <a:t>Определять адекватные угрозам террористических актов меры стимулирования и социальной защиты лиц, участвующих в мероприятиях </a:t>
            </a:r>
            <a:r>
              <a:rPr lang="ru-RU" altLang="ru-RU" sz="1800" b="1" dirty="0" smtClean="0">
                <a:solidFill>
                  <a:schemeClr val="tx1"/>
                </a:solidFill>
                <a:latin typeface="+mj-lt"/>
              </a:rPr>
              <a:t>по </a:t>
            </a:r>
            <a:r>
              <a:rPr lang="ru-RU" altLang="ru-RU" sz="1800" b="1" dirty="0">
                <a:solidFill>
                  <a:schemeClr val="tx1"/>
                </a:solidFill>
                <a:latin typeface="+mj-lt"/>
              </a:rPr>
              <a:t>противодействию терроризму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964114" y="3003303"/>
            <a:ext cx="4952998" cy="1361801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Устанавливать ответственность физических и юридических лиц за несоблюдение требований законодательства Российской Федерации в области противодействия терроризму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-15552" y="2976563"/>
            <a:ext cx="4880990" cy="1376089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Определять компетенцию субъектов противодействия терроризму, адекватную угрозам террористических актов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953000" y="4797151"/>
            <a:ext cx="4952999" cy="1625873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500" b="1" dirty="0">
                <a:solidFill>
                  <a:schemeClr val="tx1"/>
                </a:solidFill>
              </a:rPr>
              <a:t> </a:t>
            </a: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Обеспечивать эффективность уголовного преследования за террористическую деятельность</a:t>
            </a:r>
          </a:p>
        </p:txBody>
      </p:sp>
      <p:sp>
        <p:nvSpPr>
          <p:cNvPr id="19465" name="Стрелка вниз 31"/>
          <p:cNvSpPr>
            <a:spLocks noChangeArrowheads="1"/>
          </p:cNvSpPr>
          <p:nvPr/>
        </p:nvSpPr>
        <p:spPr bwMode="auto">
          <a:xfrm>
            <a:off x="2224088" y="1066800"/>
            <a:ext cx="242887" cy="423863"/>
          </a:xfrm>
          <a:prstGeom prst="downArrow">
            <a:avLst>
              <a:gd name="adj1" fmla="val 50000"/>
              <a:gd name="adj2" fmla="val 49881"/>
            </a:avLst>
          </a:prstGeom>
          <a:solidFill>
            <a:srgbClr val="C000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defTabSz="1031875"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36613" indent="-322263" defTabSz="1031875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87463" indent="-255588" defTabSz="1031875" eaLnBrk="0" hangingPunct="0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04988" indent="-255588" defTabSz="1031875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19338" indent="-255588" defTabSz="1031875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765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37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909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481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700"/>
          </a:p>
        </p:txBody>
      </p:sp>
      <p:sp>
        <p:nvSpPr>
          <p:cNvPr id="19466" name="Стрелка вниз 32"/>
          <p:cNvSpPr>
            <a:spLocks noChangeArrowheads="1"/>
          </p:cNvSpPr>
          <p:nvPr/>
        </p:nvSpPr>
        <p:spPr bwMode="auto">
          <a:xfrm>
            <a:off x="7135813" y="1066800"/>
            <a:ext cx="242887" cy="423863"/>
          </a:xfrm>
          <a:prstGeom prst="downArrow">
            <a:avLst>
              <a:gd name="adj1" fmla="val 50000"/>
              <a:gd name="adj2" fmla="val 49881"/>
            </a:avLst>
          </a:prstGeom>
          <a:solidFill>
            <a:srgbClr val="C000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defTabSz="1031875"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36613" indent="-322263" defTabSz="1031875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87463" indent="-255588" defTabSz="1031875" eaLnBrk="0" hangingPunct="0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04988" indent="-255588" defTabSz="1031875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19338" indent="-255588" defTabSz="1031875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765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37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909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481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700"/>
          </a:p>
        </p:txBody>
      </p:sp>
      <p:sp>
        <p:nvSpPr>
          <p:cNvPr id="19467" name="Стрелка вниз 33"/>
          <p:cNvSpPr>
            <a:spLocks noChangeArrowheads="1"/>
          </p:cNvSpPr>
          <p:nvPr/>
        </p:nvSpPr>
        <p:spPr bwMode="auto">
          <a:xfrm>
            <a:off x="2179638" y="2573338"/>
            <a:ext cx="241300" cy="423862"/>
          </a:xfrm>
          <a:prstGeom prst="downArrow">
            <a:avLst>
              <a:gd name="adj1" fmla="val 50000"/>
              <a:gd name="adj2" fmla="val 50209"/>
            </a:avLst>
          </a:prstGeom>
          <a:solidFill>
            <a:srgbClr val="C000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defTabSz="1031875"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36613" indent="-322263" defTabSz="1031875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87463" indent="-255588" defTabSz="1031875" eaLnBrk="0" hangingPunct="0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04988" indent="-255588" defTabSz="1031875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19338" indent="-255588" defTabSz="1031875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765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37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909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481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700"/>
          </a:p>
        </p:txBody>
      </p:sp>
      <p:sp>
        <p:nvSpPr>
          <p:cNvPr id="19468" name="Стрелка вниз 34"/>
          <p:cNvSpPr>
            <a:spLocks noChangeArrowheads="1"/>
          </p:cNvSpPr>
          <p:nvPr/>
        </p:nvSpPr>
        <p:spPr bwMode="auto">
          <a:xfrm>
            <a:off x="2200275" y="4365104"/>
            <a:ext cx="242888" cy="423863"/>
          </a:xfrm>
          <a:prstGeom prst="downArrow">
            <a:avLst>
              <a:gd name="adj1" fmla="val 50000"/>
              <a:gd name="adj2" fmla="val 49881"/>
            </a:avLst>
          </a:prstGeom>
          <a:solidFill>
            <a:srgbClr val="C000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defTabSz="1031875"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36613" indent="-322263" defTabSz="1031875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87463" indent="-255588" defTabSz="1031875" eaLnBrk="0" hangingPunct="0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04988" indent="-255588" defTabSz="1031875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19338" indent="-255588" defTabSz="1031875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765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37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909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481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700"/>
          </a:p>
        </p:txBody>
      </p:sp>
      <p:sp>
        <p:nvSpPr>
          <p:cNvPr id="19469" name="Стрелка вниз 35"/>
          <p:cNvSpPr>
            <a:spLocks noChangeArrowheads="1"/>
          </p:cNvSpPr>
          <p:nvPr/>
        </p:nvSpPr>
        <p:spPr bwMode="auto">
          <a:xfrm>
            <a:off x="7143750" y="2573338"/>
            <a:ext cx="241300" cy="423862"/>
          </a:xfrm>
          <a:prstGeom prst="downArrow">
            <a:avLst>
              <a:gd name="adj1" fmla="val 50000"/>
              <a:gd name="adj2" fmla="val 50209"/>
            </a:avLst>
          </a:prstGeom>
          <a:solidFill>
            <a:srgbClr val="C000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defTabSz="1031875"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36613" indent="-322263" defTabSz="1031875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87463" indent="-255588" defTabSz="1031875" eaLnBrk="0" hangingPunct="0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04988" indent="-255588" defTabSz="1031875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19338" indent="-255588" defTabSz="1031875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765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37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909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481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700"/>
          </a:p>
        </p:txBody>
      </p:sp>
      <p:sp>
        <p:nvSpPr>
          <p:cNvPr id="19470" name="Стрелка вниз 36"/>
          <p:cNvSpPr>
            <a:spLocks noChangeArrowheads="1"/>
          </p:cNvSpPr>
          <p:nvPr/>
        </p:nvSpPr>
        <p:spPr bwMode="auto">
          <a:xfrm>
            <a:off x="7199313" y="4373289"/>
            <a:ext cx="241300" cy="423863"/>
          </a:xfrm>
          <a:prstGeom prst="downArrow">
            <a:avLst>
              <a:gd name="adj1" fmla="val 50000"/>
              <a:gd name="adj2" fmla="val 50209"/>
            </a:avLst>
          </a:prstGeom>
          <a:solidFill>
            <a:srgbClr val="C000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defTabSz="1031875"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36613" indent="-322263" defTabSz="1031875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87463" indent="-255588" defTabSz="1031875" eaLnBrk="0" hangingPunct="0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04988" indent="-255588" defTabSz="1031875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19338" indent="-255588" defTabSz="1031875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765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37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909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481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7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906000" cy="1268413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endParaRPr lang="ru-RU" altLang="ru-RU" sz="2300" b="1" dirty="0"/>
          </a:p>
          <a:p>
            <a:pPr algn="ctr">
              <a:defRPr/>
            </a:pPr>
            <a:r>
              <a:rPr lang="ru-RU" altLang="ru-RU" sz="2800" b="1" dirty="0">
                <a:solidFill>
                  <a:srgbClr val="FFFF00"/>
                </a:solidFill>
                <a:latin typeface="Liberation Serif" panose="02020603050405020304" pitchFamily="18" charset="0"/>
                <a:cs typeface="Arial" charset="0"/>
              </a:rPr>
              <a:t>Правовая </a:t>
            </a:r>
          </a:p>
          <a:p>
            <a:pPr algn="ctr">
              <a:defRPr/>
            </a:pPr>
            <a:r>
              <a:rPr lang="ru-RU" altLang="ru-RU" sz="2800" b="1" dirty="0">
                <a:solidFill>
                  <a:srgbClr val="FFFF00"/>
                </a:solidFill>
                <a:latin typeface="Liberation Serif" panose="02020603050405020304" pitchFamily="18" charset="0"/>
                <a:cs typeface="Arial" charset="0"/>
              </a:rPr>
              <a:t>основа противодействия терроризму</a:t>
            </a:r>
          </a:p>
          <a:p>
            <a:pPr algn="ctr">
              <a:defRPr/>
            </a:pPr>
            <a:r>
              <a:rPr lang="ru-RU" altLang="ru-RU" sz="2400" b="1" i="1" dirty="0">
                <a:latin typeface="Liberation Serif" panose="02020603050405020304" pitchFamily="18" charset="0"/>
                <a:cs typeface="Arial" charset="0"/>
              </a:rPr>
              <a:t>(статья 1 ФЗ № 35 «О противодействии терроризму»)</a:t>
            </a:r>
          </a:p>
          <a:p>
            <a:pPr algn="ctr">
              <a:defRPr/>
            </a:pPr>
            <a:endParaRPr lang="ru-RU" altLang="ru-RU" sz="2400" b="1" i="1" dirty="0">
              <a:solidFill>
                <a:srgbClr val="FF3300"/>
              </a:solidFill>
            </a:endParaRPr>
          </a:p>
        </p:txBody>
      </p:sp>
      <p:sp>
        <p:nvSpPr>
          <p:cNvPr id="8" name="Скругленный прямоугольник 7"/>
          <p:cNvSpPr>
            <a:spLocks noChangeArrowheads="1"/>
          </p:cNvSpPr>
          <p:nvPr/>
        </p:nvSpPr>
        <p:spPr bwMode="auto">
          <a:xfrm>
            <a:off x="273050" y="1412875"/>
            <a:ext cx="3095625" cy="792163"/>
          </a:xfrm>
          <a:prstGeom prst="roundRect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500" b="1" i="1" dirty="0">
                <a:latin typeface="Liberation Serif" panose="02020603050405020304" pitchFamily="18" charset="0"/>
              </a:rPr>
              <a:t>Конституция </a:t>
            </a:r>
          </a:p>
          <a:p>
            <a:pPr algn="ctr">
              <a:defRPr/>
            </a:pPr>
            <a:r>
              <a:rPr lang="ru-RU" altLang="ru-RU" sz="1500" b="1" i="1" dirty="0">
                <a:latin typeface="Liberation Serif" panose="02020603050405020304" pitchFamily="18" charset="0"/>
              </a:rPr>
              <a:t>Российской Федерации</a:t>
            </a:r>
          </a:p>
          <a:p>
            <a:pPr algn="ctr">
              <a:defRPr/>
            </a:pPr>
            <a:endParaRPr lang="ru-RU" altLang="ru-RU" sz="1600" b="1" i="1" dirty="0">
              <a:latin typeface="Liberation Serif" pitchFamily="18" charset="0"/>
              <a:cs typeface="Arial" charset="0"/>
            </a:endParaRPr>
          </a:p>
        </p:txBody>
      </p:sp>
      <p:sp>
        <p:nvSpPr>
          <p:cNvPr id="11" name="Скругленный прямоугольник 10"/>
          <p:cNvSpPr>
            <a:spLocks noChangeArrowheads="1"/>
          </p:cNvSpPr>
          <p:nvPr/>
        </p:nvSpPr>
        <p:spPr bwMode="auto">
          <a:xfrm>
            <a:off x="273050" y="5373688"/>
            <a:ext cx="3095625" cy="720725"/>
          </a:xfrm>
          <a:prstGeom prst="roundRect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500" b="1" i="1" dirty="0"/>
              <a:t>Другие федеральные законы</a:t>
            </a:r>
          </a:p>
        </p:txBody>
      </p:sp>
      <p:sp>
        <p:nvSpPr>
          <p:cNvPr id="12" name="Скругленный прямоугольник 11"/>
          <p:cNvSpPr>
            <a:spLocks noChangeArrowheads="1"/>
          </p:cNvSpPr>
          <p:nvPr/>
        </p:nvSpPr>
        <p:spPr bwMode="auto">
          <a:xfrm>
            <a:off x="3657600" y="4437063"/>
            <a:ext cx="3024188" cy="720725"/>
          </a:xfrm>
          <a:prstGeom prst="roundRect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500" b="1" i="1" dirty="0"/>
              <a:t>Нормативные правовые акты федеральных органов государственной власти</a:t>
            </a:r>
          </a:p>
        </p:txBody>
      </p:sp>
      <p:sp>
        <p:nvSpPr>
          <p:cNvPr id="13" name="Скругленный прямоугольник 12"/>
          <p:cNvSpPr>
            <a:spLocks noChangeArrowheads="1"/>
          </p:cNvSpPr>
          <p:nvPr/>
        </p:nvSpPr>
        <p:spPr bwMode="auto">
          <a:xfrm>
            <a:off x="273050" y="4437063"/>
            <a:ext cx="3095625" cy="720725"/>
          </a:xfrm>
          <a:prstGeom prst="roundRect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500" b="1" i="1" dirty="0">
                <a:solidFill>
                  <a:srgbClr val="FF3300"/>
                </a:solidFill>
              </a:rPr>
              <a:t>ФЗ от 6 марта 2006 года № 35 «О противодействии терроризму»</a:t>
            </a:r>
          </a:p>
        </p:txBody>
      </p:sp>
      <p:sp>
        <p:nvSpPr>
          <p:cNvPr id="14" name="Скругленный прямоугольник 13"/>
          <p:cNvSpPr>
            <a:spLocks noChangeArrowheads="1"/>
          </p:cNvSpPr>
          <p:nvPr/>
        </p:nvSpPr>
        <p:spPr bwMode="auto">
          <a:xfrm>
            <a:off x="273050" y="2349500"/>
            <a:ext cx="3095625" cy="647700"/>
          </a:xfrm>
          <a:prstGeom prst="roundRect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500" b="1" i="1" dirty="0">
                <a:latin typeface="Liberation Serif" panose="02020603050405020304" pitchFamily="18" charset="0"/>
              </a:rPr>
              <a:t>Общепризнанные принципы </a:t>
            </a:r>
            <a:br>
              <a:rPr lang="ru-RU" altLang="ru-RU" sz="1500" b="1" i="1" dirty="0">
                <a:latin typeface="Liberation Serif" panose="02020603050405020304" pitchFamily="18" charset="0"/>
              </a:rPr>
            </a:br>
            <a:r>
              <a:rPr lang="ru-RU" altLang="ru-RU" sz="1500" b="1" i="1" dirty="0">
                <a:latin typeface="Liberation Serif" panose="02020603050405020304" pitchFamily="18" charset="0"/>
              </a:rPr>
              <a:t>и нормы международного права</a:t>
            </a:r>
            <a:r>
              <a:rPr lang="ru-RU" altLang="ru-RU" sz="1500" dirty="0">
                <a:latin typeface="Liberation Serif" panose="02020603050405020304" pitchFamily="18" charset="0"/>
              </a:rPr>
              <a:t> </a:t>
            </a:r>
          </a:p>
        </p:txBody>
      </p:sp>
      <p:sp>
        <p:nvSpPr>
          <p:cNvPr id="9" name="Скругленный прямоугольник 8"/>
          <p:cNvSpPr>
            <a:spLocks noChangeArrowheads="1"/>
          </p:cNvSpPr>
          <p:nvPr/>
        </p:nvSpPr>
        <p:spPr bwMode="auto">
          <a:xfrm>
            <a:off x="273050" y="3357563"/>
            <a:ext cx="3095625" cy="647700"/>
          </a:xfrm>
          <a:prstGeom prst="roundRect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lIns="155315" tIns="155315" rIns="155315" bIns="155315" anchor="ctr"/>
          <a:lstStyle/>
          <a:p>
            <a:pPr>
              <a:defRPr/>
            </a:pPr>
            <a:r>
              <a:rPr lang="ru-RU" altLang="ru-RU" sz="1500" b="1" i="1" dirty="0"/>
              <a:t>Международные договоры Российской Федерации </a:t>
            </a:r>
          </a:p>
        </p:txBody>
      </p:sp>
      <p:sp>
        <p:nvSpPr>
          <p:cNvPr id="2" name="Скругленный прямоугольник 12"/>
          <p:cNvSpPr>
            <a:spLocks noChangeArrowheads="1"/>
          </p:cNvSpPr>
          <p:nvPr/>
        </p:nvSpPr>
        <p:spPr bwMode="auto">
          <a:xfrm>
            <a:off x="6942138" y="2349500"/>
            <a:ext cx="2736850" cy="647700"/>
          </a:xfrm>
          <a:prstGeom prst="roundRect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500" b="1" i="1" dirty="0"/>
              <a:t>Военная доктрина Российской Федерации</a:t>
            </a:r>
          </a:p>
        </p:txBody>
      </p:sp>
      <p:sp>
        <p:nvSpPr>
          <p:cNvPr id="3" name="Скругленный прямоугольник 12"/>
          <p:cNvSpPr>
            <a:spLocks noChangeArrowheads="1"/>
          </p:cNvSpPr>
          <p:nvPr/>
        </p:nvSpPr>
        <p:spPr bwMode="auto">
          <a:xfrm>
            <a:off x="3657600" y="3357563"/>
            <a:ext cx="3024188" cy="647700"/>
          </a:xfrm>
          <a:prstGeom prst="roundRect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500" b="1" i="1" dirty="0"/>
              <a:t>Нормативные правовые акты Правительства Российской Федерации</a:t>
            </a:r>
          </a:p>
        </p:txBody>
      </p:sp>
      <p:sp>
        <p:nvSpPr>
          <p:cNvPr id="4" name="Скругленный прямоугольник 11"/>
          <p:cNvSpPr>
            <a:spLocks noChangeArrowheads="1"/>
          </p:cNvSpPr>
          <p:nvPr/>
        </p:nvSpPr>
        <p:spPr bwMode="auto">
          <a:xfrm>
            <a:off x="3657600" y="5410200"/>
            <a:ext cx="3024188" cy="684213"/>
          </a:xfrm>
          <a:prstGeom prst="roundRect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500" b="1" i="1" dirty="0">
                <a:solidFill>
                  <a:srgbClr val="FF3300"/>
                </a:solidFill>
              </a:rPr>
              <a:t>Концепция противодействия терроризму, утвержденная 05.10.2008</a:t>
            </a:r>
          </a:p>
        </p:txBody>
      </p:sp>
      <p:sp>
        <p:nvSpPr>
          <p:cNvPr id="6" name="Скругленный прямоугольник 7"/>
          <p:cNvSpPr>
            <a:spLocks noChangeArrowheads="1"/>
          </p:cNvSpPr>
          <p:nvPr/>
        </p:nvSpPr>
        <p:spPr bwMode="auto">
          <a:xfrm>
            <a:off x="3368675" y="1412875"/>
            <a:ext cx="6310313" cy="792163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6000" tIns="0" rIns="36000" bIns="0" anchor="ctr"/>
          <a:lstStyle/>
          <a:p>
            <a:pPr algn="just">
              <a:defRPr/>
            </a:pPr>
            <a:r>
              <a:rPr lang="ru-RU" altLang="ru-RU" sz="1400" b="1" dirty="0"/>
              <a:t>Человек, его права и свободы  являются высшей ценностью. Признание, соблюдение и защита прав и свобод человека и гражданина – обязанность государства. (Статья 2 Конституции Российской  Федерации)  </a:t>
            </a:r>
          </a:p>
        </p:txBody>
      </p:sp>
      <p:sp>
        <p:nvSpPr>
          <p:cNvPr id="15" name="Скругленный прямоугольник 12"/>
          <p:cNvSpPr>
            <a:spLocks noChangeArrowheads="1"/>
          </p:cNvSpPr>
          <p:nvPr/>
        </p:nvSpPr>
        <p:spPr bwMode="auto">
          <a:xfrm>
            <a:off x="3657600" y="2349500"/>
            <a:ext cx="3024188" cy="647700"/>
          </a:xfrm>
          <a:prstGeom prst="roundRect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500" b="1" i="1" dirty="0"/>
              <a:t>Нормативные правовые акты Президента Российской Федерации</a:t>
            </a:r>
          </a:p>
        </p:txBody>
      </p:sp>
      <p:sp>
        <p:nvSpPr>
          <p:cNvPr id="16" name="Скругленный прямоугольник 12"/>
          <p:cNvSpPr>
            <a:spLocks noChangeArrowheads="1"/>
          </p:cNvSpPr>
          <p:nvPr/>
        </p:nvSpPr>
        <p:spPr bwMode="auto">
          <a:xfrm>
            <a:off x="6942138" y="3357563"/>
            <a:ext cx="2736850" cy="647700"/>
          </a:xfrm>
          <a:prstGeom prst="roundRect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500" b="1" i="1" dirty="0"/>
              <a:t>Концепция внешней политики Российской Федерации</a:t>
            </a:r>
          </a:p>
        </p:txBody>
      </p:sp>
      <p:sp>
        <p:nvSpPr>
          <p:cNvPr id="17" name="Скругленный прямоугольник 12"/>
          <p:cNvSpPr>
            <a:spLocks noChangeArrowheads="1"/>
          </p:cNvSpPr>
          <p:nvPr/>
        </p:nvSpPr>
        <p:spPr bwMode="auto">
          <a:xfrm>
            <a:off x="6942138" y="4437063"/>
            <a:ext cx="2708275" cy="647700"/>
          </a:xfrm>
          <a:prstGeom prst="roundRect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500" b="1" i="1" dirty="0"/>
              <a:t>Стратегия национальной безопасности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660400" y="6172200"/>
            <a:ext cx="2135188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chemeClr val="bg1"/>
                </a:solidFill>
              </a:rPr>
              <a:t>№35- ФЗ ст.3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899423" cy="698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29278" y="94425"/>
            <a:ext cx="9440863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600" b="1" i="1" dirty="0">
                <a:solidFill>
                  <a:srgbClr val="FF0000"/>
                </a:solidFill>
                <a:latin typeface="Liberation Serif" panose="02020603050405020304" pitchFamily="18" charset="0"/>
              </a:rPr>
              <a:t>Терроризм –  идеология насилия и практика воздействия на принятие решения органами государственной власти, органами местного самоуправления или международными организациями, связанные с устрашением населения и (или) иными формами противоправных насильственных </a:t>
            </a:r>
            <a:r>
              <a:rPr lang="ru-RU" altLang="ru-RU" sz="3600" b="1" i="1" dirty="0" smtClean="0">
                <a:solidFill>
                  <a:srgbClr val="FF0000"/>
                </a:solidFill>
                <a:latin typeface="Liberation Serif" panose="02020603050405020304" pitchFamily="18" charset="0"/>
              </a:rPr>
              <a:t>действий</a:t>
            </a:r>
            <a:endParaRPr lang="ru-RU" altLang="ru-RU" sz="3600" b="1" i="1" dirty="0">
              <a:solidFill>
                <a:srgbClr val="FF0000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30510" y="4745587"/>
            <a:ext cx="5173662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1600" b="1" i="1" dirty="0">
                <a:solidFill>
                  <a:srgbClr val="FFFF00"/>
                </a:solidFill>
              </a:rPr>
              <a:t>Статья 3 ФЗ № 35 «О противодействии терроризму»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906000" cy="1268413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altLang="ru-RU" sz="2800" b="1" dirty="0">
                <a:solidFill>
                  <a:srgbClr val="FFFF00"/>
                </a:solidFill>
                <a:latin typeface="Liberation Serif" pitchFamily="18" charset="0"/>
              </a:rPr>
              <a:t>Организационные </a:t>
            </a:r>
          </a:p>
          <a:p>
            <a:pPr algn="ctr">
              <a:defRPr/>
            </a:pPr>
            <a:r>
              <a:rPr lang="ru-RU" altLang="ru-RU" sz="2800" b="1" dirty="0">
                <a:solidFill>
                  <a:srgbClr val="FFFF00"/>
                </a:solidFill>
                <a:latin typeface="Liberation Serif" pitchFamily="18" charset="0"/>
              </a:rPr>
              <a:t>основы противодействия терроризму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3050" y="1484313"/>
            <a:ext cx="9359900" cy="936625"/>
          </a:xfrm>
          <a:prstGeom prst="roundRect">
            <a:avLst/>
          </a:prstGeom>
          <a:solidFill>
            <a:srgbClr val="33CCCC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4000" b="1">
                <a:solidFill>
                  <a:srgbClr val="FF0000"/>
                </a:solidFill>
                <a:latin typeface="Liberation Serif" pitchFamily="18" charset="0"/>
              </a:rPr>
              <a:t>Президент Российской Федерации: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2480" y="2725815"/>
            <a:ext cx="4824413" cy="898525"/>
          </a:xfrm>
          <a:prstGeom prst="roundRect">
            <a:avLst/>
          </a:prstGeom>
          <a:solidFill>
            <a:srgbClr val="33CCCC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spcCol="1432" anchor="ctr"/>
          <a:lstStyle/>
          <a:p>
            <a:pPr algn="just">
              <a:defRPr/>
            </a:pPr>
            <a:endParaRPr lang="ru-RU" sz="18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just">
              <a:defRPr/>
            </a:pPr>
            <a:endParaRPr lang="ru-RU" sz="18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just">
              <a:defRPr/>
            </a:pP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Определяет основные направления государственной политики в области противодействия терроризму</a:t>
            </a:r>
          </a:p>
          <a:p>
            <a:pPr algn="just">
              <a:defRPr/>
            </a:pPr>
            <a:endParaRPr lang="ru-RU" sz="18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just">
              <a:defRPr/>
            </a:pPr>
            <a:endParaRPr lang="ru-RU" sz="18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72480" y="3836194"/>
            <a:ext cx="4824413" cy="1368400"/>
          </a:xfrm>
          <a:prstGeom prst="roundRect">
            <a:avLst/>
          </a:prstGeom>
          <a:solidFill>
            <a:srgbClr val="33CCCC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endParaRPr lang="ru-RU" altLang="ru-RU" sz="1600" b="1" dirty="0">
              <a:solidFill>
                <a:schemeClr val="tx1"/>
              </a:solidFill>
              <a:latin typeface="Arial" charset="0"/>
            </a:endParaRPr>
          </a:p>
          <a:p>
            <a:pPr algn="just">
              <a:defRPr/>
            </a:pPr>
            <a:endParaRPr lang="ru-RU" altLang="ru-RU" sz="1600" b="1" dirty="0">
              <a:solidFill>
                <a:schemeClr val="tx1"/>
              </a:solidFill>
              <a:latin typeface="Arial" charset="0"/>
            </a:endParaRPr>
          </a:p>
          <a:p>
            <a:pPr algn="just">
              <a:defRPr/>
            </a:pPr>
            <a:endParaRPr lang="ru-RU" altLang="ru-RU" sz="1600" b="1" dirty="0">
              <a:solidFill>
                <a:schemeClr val="tx1"/>
              </a:solidFill>
              <a:latin typeface="Arial" charset="0"/>
            </a:endParaRPr>
          </a:p>
          <a:p>
            <a:pPr algn="just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Устанавливает компетенцию федеральных органов исполнительной </a:t>
            </a:r>
            <a:r>
              <a:rPr lang="ru-RU" alt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власти, руководство </a:t>
            </a: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деятельностью которых он </a:t>
            </a:r>
            <a:r>
              <a:rPr lang="ru-RU" alt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осуществляет, по </a:t>
            </a: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борьбе с терроризмом</a:t>
            </a:r>
          </a:p>
          <a:p>
            <a:pPr algn="just">
              <a:defRPr/>
            </a:pPr>
            <a:endParaRPr lang="ru-RU" altLang="ru-RU" sz="1600" b="1" dirty="0">
              <a:solidFill>
                <a:schemeClr val="tx1"/>
              </a:solidFill>
              <a:latin typeface="Arial" charset="0"/>
            </a:endParaRPr>
          </a:p>
          <a:p>
            <a:pPr algn="just">
              <a:defRPr/>
            </a:pPr>
            <a:endParaRPr lang="ru-RU" altLang="ru-RU" sz="1600" b="1" dirty="0">
              <a:solidFill>
                <a:schemeClr val="tx1"/>
              </a:solidFill>
              <a:latin typeface="Arial" charset="0"/>
            </a:endParaRPr>
          </a:p>
          <a:p>
            <a:pPr algn="just">
              <a:defRPr/>
            </a:pPr>
            <a:endParaRPr lang="ru-RU" altLang="ru-RU" sz="1600" b="1" dirty="0">
              <a:solidFill>
                <a:schemeClr val="tx1"/>
              </a:solidFill>
              <a:latin typeface="Liberation Serif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84800" y="2636838"/>
            <a:ext cx="4248150" cy="3849687"/>
          </a:xfrm>
          <a:prstGeom prst="roundRect">
            <a:avLst/>
          </a:prstGeom>
          <a:solidFill>
            <a:srgbClr val="33CCCC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just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Liberation Serif" pitchFamily="18" charset="0"/>
              </a:rPr>
              <a:t>Принимает решение </a:t>
            </a:r>
            <a:r>
              <a:rPr lang="ru-RU" altLang="ru-RU" sz="1800" b="1" dirty="0" smtClean="0">
                <a:solidFill>
                  <a:schemeClr val="tx1"/>
                </a:solidFill>
                <a:latin typeface="Liberation Serif" pitchFamily="18" charset="0"/>
              </a:rPr>
              <a:t>в </a:t>
            </a:r>
            <a:r>
              <a:rPr lang="ru-RU" altLang="ru-RU" sz="1800" b="1" dirty="0">
                <a:solidFill>
                  <a:schemeClr val="tx1"/>
                </a:solidFill>
                <a:latin typeface="Liberation Serif" pitchFamily="18" charset="0"/>
              </a:rPr>
              <a:t>установленном порядке </a:t>
            </a:r>
            <a:r>
              <a:rPr lang="ru-RU" altLang="ru-RU" sz="1800" b="1" dirty="0" smtClean="0">
                <a:solidFill>
                  <a:schemeClr val="tx1"/>
                </a:solidFill>
                <a:latin typeface="Liberation Serif" pitchFamily="18" charset="0"/>
              </a:rPr>
              <a:t>об </a:t>
            </a:r>
            <a:r>
              <a:rPr lang="ru-RU" altLang="ru-RU" sz="1800" b="1" dirty="0">
                <a:solidFill>
                  <a:schemeClr val="tx1"/>
                </a:solidFill>
                <a:latin typeface="Liberation Serif" pitchFamily="18" charset="0"/>
              </a:rPr>
              <a:t>использовании за пределами территории Российской Федерации </a:t>
            </a:r>
            <a:r>
              <a:rPr lang="ru-RU" altLang="ru-RU" sz="1800" b="1" dirty="0" smtClean="0">
                <a:solidFill>
                  <a:schemeClr val="tx1"/>
                </a:solidFill>
                <a:latin typeface="Liberation Serif" pitchFamily="18" charset="0"/>
              </a:rPr>
              <a:t>формирований Вооруженных </a:t>
            </a:r>
            <a:r>
              <a:rPr lang="ru-RU" altLang="ru-RU" sz="1800" b="1" dirty="0">
                <a:solidFill>
                  <a:schemeClr val="tx1"/>
                </a:solidFill>
                <a:latin typeface="Liberation Serif" pitchFamily="18" charset="0"/>
              </a:rPr>
              <a:t>Сил </a:t>
            </a:r>
            <a:r>
              <a:rPr lang="ru-RU" altLang="ru-RU" sz="1800" b="1" dirty="0" smtClean="0">
                <a:solidFill>
                  <a:schemeClr val="tx1"/>
                </a:solidFill>
                <a:latin typeface="Liberation Serif" pitchFamily="18" charset="0"/>
              </a:rPr>
              <a:t>и </a:t>
            </a:r>
            <a:r>
              <a:rPr lang="ru-RU" altLang="ru-RU" sz="1800" b="1" dirty="0">
                <a:solidFill>
                  <a:schemeClr val="tx1"/>
                </a:solidFill>
                <a:latin typeface="Liberation Serif" pitchFamily="18" charset="0"/>
              </a:rPr>
              <a:t>подразделений специального назначения для борьбы </a:t>
            </a:r>
            <a:r>
              <a:rPr lang="ru-RU" altLang="ru-RU" sz="1800" b="1" dirty="0" smtClean="0">
                <a:solidFill>
                  <a:schemeClr val="tx1"/>
                </a:solidFill>
                <a:latin typeface="Liberation Serif" pitchFamily="18" charset="0"/>
              </a:rPr>
              <a:t>с </a:t>
            </a:r>
            <a:r>
              <a:rPr lang="ru-RU" altLang="ru-RU" sz="1800" b="1" dirty="0">
                <a:solidFill>
                  <a:schemeClr val="tx1"/>
                </a:solidFill>
                <a:latin typeface="Liberation Serif" pitchFamily="18" charset="0"/>
              </a:rPr>
              <a:t>террористической деятельностью, осуществляемой против Российской Федерации либо граждан Российской Федерации или лиц без гражданства, постоянно </a:t>
            </a:r>
            <a:r>
              <a:rPr lang="ru-RU" altLang="ru-RU" sz="1800" b="1" dirty="0" smtClean="0">
                <a:solidFill>
                  <a:schemeClr val="tx1"/>
                </a:solidFill>
                <a:latin typeface="Liberation Serif" pitchFamily="18" charset="0"/>
              </a:rPr>
              <a:t>проживающих в </a:t>
            </a:r>
            <a:r>
              <a:rPr lang="ru-RU" altLang="ru-RU" sz="1800" b="1" dirty="0">
                <a:solidFill>
                  <a:schemeClr val="tx1"/>
                </a:solidFill>
                <a:latin typeface="Liberation Serif" pitchFamily="18" charset="0"/>
              </a:rPr>
              <a:t>Российской </a:t>
            </a:r>
            <a:r>
              <a:rPr lang="ru-RU" altLang="ru-RU" sz="1800" b="1" dirty="0" smtClean="0">
                <a:solidFill>
                  <a:schemeClr val="tx1"/>
                </a:solidFill>
                <a:latin typeface="Liberation Serif" pitchFamily="18" charset="0"/>
              </a:rPr>
              <a:t>Федерации</a:t>
            </a:r>
            <a:endParaRPr lang="ru-RU" altLang="ru-RU" sz="1800" b="1" dirty="0">
              <a:solidFill>
                <a:schemeClr val="tx1"/>
              </a:solidFill>
              <a:latin typeface="Liberation Serif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2480" y="5229200"/>
            <a:ext cx="4824413" cy="936625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400" b="1" i="1" dirty="0">
                <a:solidFill>
                  <a:srgbClr val="FF0000"/>
                </a:solidFill>
                <a:latin typeface="Liberation Serif" pitchFamily="18" charset="0"/>
              </a:rPr>
              <a:t>ФСБ России, МВД России, МЧС России, </a:t>
            </a:r>
            <a:br>
              <a:rPr lang="ru-RU" altLang="ru-RU" sz="1400" b="1" i="1" dirty="0">
                <a:solidFill>
                  <a:srgbClr val="FF0000"/>
                </a:solidFill>
                <a:latin typeface="Liberation Serif" pitchFamily="18" charset="0"/>
              </a:rPr>
            </a:br>
            <a:r>
              <a:rPr lang="ru-RU" altLang="ru-RU" sz="1400" b="1" i="1" dirty="0">
                <a:solidFill>
                  <a:srgbClr val="FF0000"/>
                </a:solidFill>
                <a:latin typeface="Liberation Serif" pitchFamily="18" charset="0"/>
              </a:rPr>
              <a:t>МО России, ФСО России, Минюст России, ФСИН России, СВР, ФС ВНГ России, ФС по ФМ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9525"/>
            <a:ext cx="9906000" cy="1474788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altLang="ru-RU" sz="2200" b="1" dirty="0" smtClean="0">
                <a:solidFill>
                  <a:srgbClr val="FFFF00"/>
                </a:solidFill>
                <a:latin typeface="Liberation Serif" pitchFamily="18" charset="0"/>
                <a:cs typeface="Arial" charset="0"/>
              </a:rPr>
              <a:t>Полномочия высшего </a:t>
            </a:r>
            <a:r>
              <a:rPr lang="ru-RU" altLang="ru-RU" sz="2200" b="1" dirty="0">
                <a:solidFill>
                  <a:srgbClr val="FFFF00"/>
                </a:solidFill>
                <a:latin typeface="Liberation Serif" pitchFamily="18" charset="0"/>
                <a:cs typeface="Arial" charset="0"/>
              </a:rPr>
              <a:t>исполнительного органа государственной власти субъекта </a:t>
            </a:r>
            <a:br>
              <a:rPr lang="ru-RU" altLang="ru-RU" sz="2200" b="1" dirty="0">
                <a:solidFill>
                  <a:srgbClr val="FFFF00"/>
                </a:solidFill>
                <a:latin typeface="Liberation Serif" pitchFamily="18" charset="0"/>
                <a:cs typeface="Arial" charset="0"/>
              </a:rPr>
            </a:br>
            <a:r>
              <a:rPr lang="ru-RU" altLang="ru-RU" sz="2200" b="1" dirty="0">
                <a:solidFill>
                  <a:srgbClr val="FFFF00"/>
                </a:solidFill>
                <a:latin typeface="Liberation Serif" pitchFamily="18" charset="0"/>
                <a:cs typeface="Arial" charset="0"/>
              </a:rPr>
              <a:t>Российской Федерации </a:t>
            </a:r>
          </a:p>
          <a:p>
            <a:pPr algn="ctr">
              <a:defRPr/>
            </a:pPr>
            <a:r>
              <a:rPr lang="ru-RU" altLang="ru-RU" sz="1600" b="1" i="1" dirty="0">
                <a:latin typeface="Liberation Serif" pitchFamily="18" charset="0"/>
                <a:cs typeface="Arial" charset="0"/>
              </a:rPr>
              <a:t>(часть 2 статья 5.1 ФЗ от 6 марта 2006 года № 35 «О противодействии терроризму», постановление Правительства Свердловской области от 31.03.2016 № </a:t>
            </a:r>
            <a:r>
              <a:rPr lang="ru-RU" altLang="ru-RU" sz="1600" b="1" i="1" dirty="0" smtClean="0">
                <a:latin typeface="Liberation Serif" pitchFamily="18" charset="0"/>
                <a:cs typeface="Arial" charset="0"/>
              </a:rPr>
              <a:t>211-ПП)</a:t>
            </a:r>
            <a:endParaRPr lang="ru-RU" altLang="ru-RU" sz="1600" b="1" i="1" dirty="0">
              <a:latin typeface="Liberation Serif" pitchFamily="18" charset="0"/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3050" y="1628775"/>
            <a:ext cx="9437688" cy="79216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1) Разработка и реализация мер, а также государственных программ субъекта Российской Федерации </a:t>
            </a:r>
            <a:r>
              <a:rPr lang="ru-RU" alt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области профилактики терроризма, минимизации и ликвидации последствий его </a:t>
            </a:r>
            <a:r>
              <a:rPr lang="ru-RU" alt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проявлений</a:t>
            </a:r>
            <a:endParaRPr lang="ru-RU" altLang="ru-RU" sz="1800" b="1" dirty="0">
              <a:solidFill>
                <a:srgbClr val="FF3300"/>
              </a:solidFill>
              <a:latin typeface="Liberation Serif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3050" y="2524563"/>
            <a:ext cx="9447213" cy="137705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2) Принятие мер по устранению предпосылок для возникновения конфликтов, способствующих совершению террористических актов и формированию социальной базы терроризма 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anose="02020603050405020304" pitchFamily="18" charset="0"/>
              </a:rPr>
              <a:t>(</a:t>
            </a:r>
            <a:r>
              <a:rPr lang="ru-RU" altLang="ru-RU" sz="1800" b="1" dirty="0" err="1">
                <a:solidFill>
                  <a:srgbClr val="FF0000"/>
                </a:solidFill>
                <a:latin typeface="Liberation Serif" panose="02020603050405020304" pitchFamily="18" charset="0"/>
              </a:rPr>
              <a:t>Минобраз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anose="02020603050405020304" pitchFamily="18" charset="0"/>
              </a:rPr>
              <a:t>, Минкультуры, </a:t>
            </a:r>
            <a:r>
              <a:rPr lang="ru-RU" altLang="ru-RU" sz="1800" b="1" dirty="0" err="1">
                <a:solidFill>
                  <a:srgbClr val="FF0000"/>
                </a:solidFill>
                <a:latin typeface="Liberation Serif" panose="02020603050405020304" pitchFamily="18" charset="0"/>
              </a:rPr>
              <a:t>Минсоцполитики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anose="02020603050405020304" pitchFamily="18" charset="0"/>
              </a:rPr>
              <a:t>, Минэкономразвития, </a:t>
            </a:r>
            <a:r>
              <a:rPr lang="ru-RU" altLang="ru-RU" sz="1800" b="1" dirty="0" err="1">
                <a:solidFill>
                  <a:srgbClr val="FF0000"/>
                </a:solidFill>
                <a:latin typeface="Liberation Serif" panose="02020603050405020304" pitchFamily="18" charset="0"/>
              </a:rPr>
              <a:t>Минспорта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anose="02020603050405020304" pitchFamily="18" charset="0"/>
              </a:rPr>
              <a:t>, Управление записи актов гражданского состояния, Администрации управленческих округов Свердловской области) </a:t>
            </a:r>
            <a:endParaRPr lang="ru-RU" altLang="ru-RU" sz="18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3050" y="4046075"/>
            <a:ext cx="9447213" cy="10795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3) Выявление и устранение факторов, способствующих возникновению и распространению идеологии терроризма 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(</a:t>
            </a:r>
            <a:r>
              <a:rPr lang="ru-RU" altLang="ru-RU" sz="1800" b="1" dirty="0" err="1">
                <a:solidFill>
                  <a:srgbClr val="FF0000"/>
                </a:solidFill>
                <a:latin typeface="Liberation Serif" pitchFamily="18" charset="0"/>
              </a:rPr>
              <a:t>Минобраз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, Минкультуры, </a:t>
            </a:r>
            <a:r>
              <a:rPr lang="ru-RU" altLang="ru-RU" sz="1800" b="1" dirty="0" err="1">
                <a:solidFill>
                  <a:srgbClr val="FF0000"/>
                </a:solidFill>
                <a:latin typeface="Liberation Serif" pitchFamily="18" charset="0"/>
              </a:rPr>
              <a:t>Минспорта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, ДИП)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4013" y="5229200"/>
            <a:ext cx="9366250" cy="143203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4) Социальная реабилитация лиц, пострадавших в результате террористического акта, совершенного на территории субъекта Российской Федерации, и лиц, участвующих в </a:t>
            </a:r>
            <a:r>
              <a:rPr lang="ru-RU" alt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борьбе с </a:t>
            </a: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терроризмом, и в возмещении вреда, причиненного физическим и юридическим лицам в результате террористического акта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 (</a:t>
            </a:r>
            <a:r>
              <a:rPr lang="ru-RU" altLang="ru-RU" sz="1800" b="1" dirty="0" err="1">
                <a:solidFill>
                  <a:srgbClr val="FF0000"/>
                </a:solidFill>
                <a:latin typeface="Liberation Serif" pitchFamily="18" charset="0"/>
              </a:rPr>
              <a:t>Минсоцполитики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, Минздрав, </a:t>
            </a:r>
            <a:r>
              <a:rPr lang="ru-RU" altLang="ru-RU" sz="1800" b="1" dirty="0" err="1">
                <a:solidFill>
                  <a:srgbClr val="FF0000"/>
                </a:solidFill>
                <a:latin typeface="Liberation Serif" pitchFamily="18" charset="0"/>
              </a:rPr>
              <a:t>Минстроительства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 </a:t>
            </a:r>
            <a:r>
              <a:rPr lang="ru-RU" altLang="ru-RU" sz="1800" b="1" dirty="0" smtClean="0">
                <a:solidFill>
                  <a:srgbClr val="FF0000"/>
                </a:solidFill>
                <a:latin typeface="Liberation Serif" pitchFamily="18" charset="0"/>
              </a:rPr>
              <a:t>и 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развития инфраструктуры) </a:t>
            </a:r>
            <a:endParaRPr lang="ru-RU" altLang="ru-RU" sz="1800" b="1" dirty="0">
              <a:solidFill>
                <a:schemeClr val="tx1"/>
              </a:solidFill>
              <a:latin typeface="Liberation Serif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9525"/>
            <a:ext cx="9906000" cy="1474788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sz="2200" b="1" dirty="0" smtClean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Полномочия высшего </a:t>
            </a:r>
            <a:r>
              <a:rPr lang="ru-RU" sz="22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исполнительного органа государственной власти субъекта </a:t>
            </a:r>
            <a:br>
              <a:rPr lang="ru-RU" sz="22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</a:br>
            <a:r>
              <a:rPr lang="ru-RU" sz="22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Российской Федерации </a:t>
            </a:r>
          </a:p>
          <a:p>
            <a:pPr algn="ctr">
              <a:defRPr/>
            </a:pPr>
            <a:r>
              <a:rPr lang="ru-RU" altLang="ru-RU" sz="1600" b="1" i="1" dirty="0">
                <a:latin typeface="Liberation Serif" pitchFamily="18" charset="0"/>
                <a:cs typeface="Arial" charset="0"/>
              </a:rPr>
              <a:t>(часть 2 статья 5.1 ФЗ от 6 марта 2006 года № 35 «О противодействии терроризму», постановление Правительства Свердловской области от 31.03.2016 № </a:t>
            </a:r>
            <a:r>
              <a:rPr lang="ru-RU" altLang="ru-RU" sz="1600" b="1" i="1" dirty="0" smtClean="0">
                <a:latin typeface="Liberation Serif" pitchFamily="18" charset="0"/>
                <a:cs typeface="Arial" charset="0"/>
              </a:rPr>
              <a:t>211-ПП)</a:t>
            </a:r>
            <a:endParaRPr lang="ru-RU" sz="1600" b="1" i="1" dirty="0">
              <a:latin typeface="Liberation Serif" panose="02020603050405020304" pitchFamily="18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3050" y="1628775"/>
            <a:ext cx="9437688" cy="8636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5) Обучение граждан, проживающих на территории субъекта Российской Федерации, методам предупреждения угрозы террористического акта, минимизации и ликвидации последствий его проявлений 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(</a:t>
            </a:r>
            <a:r>
              <a:rPr lang="ru-RU" altLang="ru-RU" sz="1800" b="1" dirty="0" err="1">
                <a:solidFill>
                  <a:srgbClr val="FF0000"/>
                </a:solidFill>
                <a:latin typeface="Liberation Serif" pitchFamily="18" charset="0"/>
              </a:rPr>
              <a:t>Минобраз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, МОБ)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2480" y="2636912"/>
            <a:ext cx="9437688" cy="115220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endParaRPr lang="ru-RU" altLang="ru-RU" sz="1400" b="1" dirty="0">
              <a:solidFill>
                <a:schemeClr val="tx1"/>
              </a:solidFill>
              <a:latin typeface="Liberation Serif" pitchFamily="18" charset="0"/>
            </a:endParaRPr>
          </a:p>
          <a:p>
            <a:pPr algn="just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Liberation Serif" pitchFamily="18" charset="0"/>
              </a:rPr>
              <a:t>6) Участие органов исполнительной власти субъекта Российской Федерации и органов местного самоуправления в проведении учений в целях усиления взаимодействия указанных органов при осуществлении мер по противодействию терроризму 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(Исполнительные органы государственной власти Свердловской </a:t>
            </a:r>
            <a:r>
              <a:rPr lang="ru-RU" altLang="ru-RU" sz="1800" b="1" dirty="0" smtClean="0">
                <a:solidFill>
                  <a:srgbClr val="FF0000"/>
                </a:solidFill>
                <a:latin typeface="Liberation Serif" pitchFamily="18" charset="0"/>
              </a:rPr>
              <a:t>области)</a:t>
            </a:r>
            <a:endParaRPr lang="ru-RU" altLang="ru-RU" sz="1800" b="1" dirty="0">
              <a:solidFill>
                <a:srgbClr val="FF0000"/>
              </a:solidFill>
              <a:latin typeface="Liberation Serif" pitchFamily="18" charset="0"/>
            </a:endParaRPr>
          </a:p>
          <a:p>
            <a:pPr algn="just">
              <a:defRPr/>
            </a:pPr>
            <a:endParaRPr lang="ru-RU" altLang="ru-RU" sz="1300" b="1" dirty="0">
              <a:solidFill>
                <a:schemeClr val="tx1"/>
              </a:solidFill>
              <a:latin typeface="Liberation Serif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2480" y="3861048"/>
            <a:ext cx="9439275" cy="158487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Liberation Serif" pitchFamily="18" charset="0"/>
              </a:rPr>
              <a:t>7</a:t>
            </a:r>
            <a:r>
              <a:rPr lang="ru-RU" altLang="ru-RU" sz="1800" b="1" dirty="0">
                <a:solidFill>
                  <a:schemeClr val="tx1"/>
                </a:solidFill>
                <a:latin typeface="Liberation Serif" pitchFamily="18" charset="0"/>
              </a:rPr>
              <a:t>) Обеспечение выполнения юридическими и физическими лицами требований к антитеррористической защищенности объектов (территорий), находящихся в собственности субъекта Российской Федерации или в ведении органов государственной власти субъекта Российской Федерации 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(МОБ, </a:t>
            </a:r>
            <a:r>
              <a:rPr lang="ru-RU" altLang="ru-RU" sz="1800" b="1" dirty="0" err="1">
                <a:solidFill>
                  <a:srgbClr val="FF0000"/>
                </a:solidFill>
                <a:latin typeface="Liberation Serif" pitchFamily="18" charset="0"/>
              </a:rPr>
              <a:t>Минобраз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, </a:t>
            </a:r>
            <a:r>
              <a:rPr lang="ru-RU" altLang="ru-RU" sz="1800" b="1" dirty="0" err="1">
                <a:solidFill>
                  <a:srgbClr val="FF0000"/>
                </a:solidFill>
                <a:latin typeface="Liberation Serif" pitchFamily="18" charset="0"/>
              </a:rPr>
              <a:t>Минзрав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, </a:t>
            </a:r>
            <a:r>
              <a:rPr lang="ru-RU" altLang="ru-RU" sz="1800" b="1" dirty="0" err="1">
                <a:solidFill>
                  <a:srgbClr val="FF0000"/>
                </a:solidFill>
                <a:latin typeface="Liberation Serif" pitchFamily="18" charset="0"/>
              </a:rPr>
              <a:t>Минспорта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, </a:t>
            </a:r>
            <a:r>
              <a:rPr lang="ru-RU" altLang="ru-RU" sz="1800" b="1" dirty="0" err="1">
                <a:solidFill>
                  <a:srgbClr val="FF0000"/>
                </a:solidFill>
                <a:latin typeface="Liberation Serif" pitchFamily="18" charset="0"/>
              </a:rPr>
              <a:t>Минсоцполитики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, Минкультуры, </a:t>
            </a:r>
            <a:r>
              <a:rPr lang="ru-RU" altLang="ru-RU" sz="1800" b="1" dirty="0" err="1">
                <a:solidFill>
                  <a:srgbClr val="FF0000"/>
                </a:solidFill>
                <a:latin typeface="Liberation Serif" pitchFamily="18" charset="0"/>
              </a:rPr>
              <a:t>Минтранспорта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) </a:t>
            </a:r>
            <a:endParaRPr lang="ru-RU" altLang="ru-RU" sz="1800" b="1" dirty="0">
              <a:solidFill>
                <a:schemeClr val="tx1"/>
              </a:solidFill>
              <a:latin typeface="Liberation Serif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3050" y="5517232"/>
            <a:ext cx="9437688" cy="122396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8) Обеспечение и координация поддержания в состоянии постоянной готовности к эффективному использованию сил и средств органов исполнительной власти субъекта Российской Федерации, предназначенных для минимизации и (или) ликвидации последствий проявлений терроризма 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(МОБ </a:t>
            </a:r>
            <a:r>
              <a:rPr lang="ru-RU" altLang="ru-RU" sz="1800" b="1" dirty="0" smtClean="0">
                <a:solidFill>
                  <a:srgbClr val="FF0000"/>
                </a:solidFill>
                <a:latin typeface="Liberation Serif" pitchFamily="18" charset="0"/>
              </a:rPr>
              <a:t>и </a:t>
            </a:r>
            <a:r>
              <a:rPr lang="ru-RU" altLang="ru-RU" sz="1800" b="1" dirty="0">
                <a:solidFill>
                  <a:srgbClr val="FF0000"/>
                </a:solidFill>
                <a:latin typeface="Liberation Serif" pitchFamily="18" charset="0"/>
              </a:rPr>
              <a:t>Минздрав)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ыступление М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Выступление МС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31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31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Выступление МС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ыступление МС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D:\УЧЕНЫЙ СОВЕТ\Выступление МС.ppt</Template>
  <TotalTime>6368</TotalTime>
  <Pages>14</Pages>
  <Words>1789</Words>
  <Application>Microsoft Office PowerPoint</Application>
  <PresentationFormat>Лист A4 (210x297 мм)</PresentationFormat>
  <Paragraphs>118</Paragraphs>
  <Slides>14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Liberation Serif</vt:lpstr>
      <vt:lpstr>Times New Roman</vt:lpstr>
      <vt:lpstr>Выступление МС</vt:lpstr>
      <vt:lpstr>Терроризм-угроза национальной безопасности Российской Федерации Законодательная и нормативно-правовая база  по организации борьбы с терроризмом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Терроризм-угроза национальной безопасности Российской Федерации Законодательная и нормативно-правовая база  по организации борьбы с терроризмом</vt:lpstr>
    </vt:vector>
  </TitlesOfParts>
  <Company>АФПС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Байрамов</dc:creator>
  <cp:lastModifiedBy>Румянцев Андрей Александрович</cp:lastModifiedBy>
  <cp:revision>508</cp:revision>
  <cp:lastPrinted>2001-06-18T10:16:52Z</cp:lastPrinted>
  <dcterms:created xsi:type="dcterms:W3CDTF">2002-04-07T09:06:54Z</dcterms:created>
  <dcterms:modified xsi:type="dcterms:W3CDTF">2022-10-21T06:55:24Z</dcterms:modified>
</cp:coreProperties>
</file>