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63" r:id="rId6"/>
    <p:sldId id="264" r:id="rId7"/>
    <p:sldId id="259" r:id="rId8"/>
    <p:sldId id="260" r:id="rId9"/>
    <p:sldId id="265" r:id="rId10"/>
    <p:sldId id="261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1cult.ru/#/document/118/87472/" TargetMode="External"/><Relationship Id="rId2" Type="http://schemas.openxmlformats.org/officeDocument/2006/relationships/hyperlink" Target="https://1cult.ru/#/document/118/86549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1cult.ru/#/document/118/86548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1cult.ru/#/document/118/61895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1cult.ru/#/document/118/31386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1cult.ru/#/document/118/86298/" TargetMode="External"/><Relationship Id="rId2" Type="http://schemas.openxmlformats.org/officeDocument/2006/relationships/hyperlink" Target="https://1cult.ru/#/document/118/82477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1cult.ru/#/document/118/86563/" TargetMode="External"/><Relationship Id="rId5" Type="http://schemas.openxmlformats.org/officeDocument/2006/relationships/hyperlink" Target="https://1cult.ru/#/document/118/68886/" TargetMode="External"/><Relationship Id="rId4" Type="http://schemas.openxmlformats.org/officeDocument/2006/relationships/hyperlink" Target="https://1cult.ru/#/document/118/88128/" TargetMode="Externa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s://1cult.ru/#/document/118/88028/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s://1cult.ru/#/document/118/64621/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s://1cult.ru/#/document/16/76207/dfasg648eh/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1cult.ru/#/document/118/86298/" TargetMode="External"/><Relationship Id="rId2" Type="http://schemas.openxmlformats.org/officeDocument/2006/relationships/hyperlink" Target="https://1cult.ru/#/document/118/68886/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internet.garant.ru/#/document/12125267/entry/273" TargetMode="External"/><Relationship Id="rId2" Type="http://schemas.openxmlformats.org/officeDocument/2006/relationships/hyperlink" Target="https://internet.garant.ru/#/document/12125267/entry/27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ternet.garant.ru/#/document/12125267/entry/277" TargetMode="Externa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s://1cult.ru/#/document/118/112639/" TargetMode="External"/><Relationship Id="rId2" Type="http://schemas.openxmlformats.org/officeDocument/2006/relationships/hyperlink" Target="https://1cult.ru/#/document/99/728255052/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ru-RU" sz="4000" dirty="0" smtClean="0"/>
              <a:t>Антитеррористическая защищенность объекта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Фонд развития детских лагерей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361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en-US" dirty="0" smtClean="0"/>
              <a:t>	</a:t>
            </a:r>
            <a:r>
              <a:rPr lang="ru-RU" dirty="0" smtClean="0"/>
              <a:t>Всем </a:t>
            </a:r>
            <a:r>
              <a:rPr lang="ru-RU" dirty="0"/>
              <a:t>объектам присваивается категория, соответствующая наивысшему количественному показателю любого из критериев категорирования, названных выше.</a:t>
            </a:r>
          </a:p>
          <a:p>
            <a:pPr marL="0" indent="0" algn="just">
              <a:buNone/>
            </a:pPr>
            <a:r>
              <a:rPr lang="en-US" dirty="0" smtClean="0"/>
              <a:t>	</a:t>
            </a:r>
            <a:r>
              <a:rPr lang="ru-RU" dirty="0" smtClean="0"/>
              <a:t>Присвоенная </a:t>
            </a:r>
            <a:r>
              <a:rPr lang="ru-RU" dirty="0"/>
              <a:t>категория указывается в акте обследования и категорирования объекта, составленном комиссией. В отношении каждого объекта согласно акту его обследования и категорирования руководитель организации с учетом степени потенциальной опасности и угрозы совершения террористических актов, а также прогнозного объема расходов на выполнение соответствующих мероприятий и источников финансирования определяет перечень мероприятий по обеспечению антитеррористической защищенности объекта.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908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/>
              <a:t>Антитеррористическая защищенность объектов независимо от их категории обеспечивается путем осуществления комплекса мер, направленных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/>
              <a:t>а) на воспрепятствование неправомерному проникновению на объекты (территории);</a:t>
            </a:r>
          </a:p>
          <a:p>
            <a:pPr marL="0" indent="0" algn="just">
              <a:buNone/>
            </a:pPr>
            <a:r>
              <a:rPr lang="ru-RU" dirty="0"/>
              <a:t>б) на выявление потенциальных нарушителей установленных на объектах (территориях) пропускного и </a:t>
            </a:r>
            <a:r>
              <a:rPr lang="ru-RU" dirty="0" err="1"/>
              <a:t>внутриобъектового</a:t>
            </a:r>
            <a:r>
              <a:rPr lang="ru-RU" dirty="0"/>
              <a:t> режимов и (или) признаков подготовки или совершения террористического акта;</a:t>
            </a:r>
          </a:p>
          <a:p>
            <a:pPr marL="0" indent="0" algn="just">
              <a:buNone/>
            </a:pPr>
            <a:r>
              <a:rPr lang="ru-RU" dirty="0"/>
              <a:t>в) на пресечение попыток совершения террористических актов на объектах (территориях);</a:t>
            </a:r>
          </a:p>
          <a:p>
            <a:pPr marL="0" indent="0" algn="just">
              <a:buNone/>
            </a:pPr>
            <a:r>
              <a:rPr lang="ru-RU" dirty="0"/>
              <a:t>г) на минимизацию возможных последствий совершения террористических актов на объектах (территориях) и ликвидацию угрозы их совершения;</a:t>
            </a:r>
          </a:p>
          <a:p>
            <a:pPr marL="0" indent="0" algn="just">
              <a:buNone/>
            </a:pPr>
            <a:r>
              <a:rPr lang="ru-RU" dirty="0"/>
              <a:t>д) на обеспечение защиты служебной информации ограниченного распространения, содержащейся в паспорте безопасности объекта (территории) и иных документах объекта (территории), в том числе служебной информации ограниченного распространения о принимаемых мерах по антитеррористической защищенности объекта (территории);</a:t>
            </a:r>
          </a:p>
          <a:p>
            <a:pPr marL="0" indent="0" algn="just">
              <a:buNone/>
            </a:pPr>
            <a:r>
              <a:rPr lang="ru-RU" dirty="0"/>
              <a:t>е) на выявление и предотвращение несанкционированного проноса (провоза) и применения на объекте (территории) токсичных химикатов, отравляющих веществ и патогенных биологических агентов, в том числе при их получении посредством почтовых отправлений.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38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/>
              <a:t>В целях обеспечения необходимой степени антитеррористической защищенности объектов (территорий) всеми учреждениями (независимо от их категории) осуществляются следующие мероприятия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разработка </a:t>
            </a:r>
            <a:r>
              <a:rPr lang="ru-RU" dirty="0"/>
              <a:t>планов эвакуации работников, отдыхающих детей и иных лиц, находящихся на объекте (территории);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назначение </a:t>
            </a:r>
            <a:r>
              <a:rPr lang="ru-RU" dirty="0"/>
              <a:t>должностных лиц, ответственных за выполнение мероприятий по обеспечению антитеррористической защищенности объектов (территорий) и за организацию взаимодействия с территориальными органами безопасности, территориальными органами </a:t>
            </a:r>
            <a:r>
              <a:rPr lang="ru-RU" dirty="0" err="1"/>
              <a:t>Росгвардии</a:t>
            </a:r>
            <a:r>
              <a:rPr lang="ru-RU" dirty="0"/>
              <a:t> или подразделениями вневедомственной охраны войск национальной гвардии РФ, территориальными органами МЧС и территориальными органами МВД;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обеспечение </a:t>
            </a:r>
            <a:r>
              <a:rPr lang="ru-RU" dirty="0"/>
              <a:t>пропускного и </a:t>
            </a:r>
            <a:r>
              <a:rPr lang="ru-RU" dirty="0" err="1"/>
              <a:t>внутриобъектового</a:t>
            </a:r>
            <a:r>
              <a:rPr lang="ru-RU" dirty="0"/>
              <a:t> режимов и осуществление контроля за их функционированием;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проведение </a:t>
            </a:r>
            <a:r>
              <a:rPr lang="ru-RU" dirty="0"/>
              <a:t>с работниками объектов (территорий) инструктажа и практических занятий по действиям при обнаружении на объектах (территориях) посторонних лиц и подозрительных предметов, а также при угрозе совершения террористического акта;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оснащение </a:t>
            </a:r>
            <a:r>
              <a:rPr lang="ru-RU" dirty="0"/>
              <a:t>объектов (территорий) инженерно-техническими средствами и системами охраны (в том числе системами передачи тревожных сообщений в подразделения войск национальной гвардии РФ или в систему обеспечения вызова экстренных оперативных служб по единому номеру 112) и поддержание их в исправном состоянии, оснащение объектов (территорий) бесперебойной и устойчивой связью;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112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организация </a:t>
            </a:r>
            <a:r>
              <a:rPr lang="ru-RU" dirty="0"/>
              <a:t>круглосуточной охраны, ежедневная проверка (обход и осмотр) зданий (строений, сооружений), потенциально опасных участков и критических элементов объекта (территории), стоянок автотранспорта, складских и подсобных помещений;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проведение </a:t>
            </a:r>
            <a:r>
              <a:rPr lang="ru-RU" dirty="0"/>
              <a:t>учений и тренировок по реализации планов обеспечения антитеррористической защищенности объектов (территорий);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исключение </a:t>
            </a:r>
            <a:r>
              <a:rPr lang="ru-RU" dirty="0"/>
              <a:t>бесконтрольного пребывания посторонних лиц и нахождения транспортных средств на объекте (территории), а также в непосредственной близости от объекта (территории);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организация </a:t>
            </a:r>
            <a:r>
              <a:rPr lang="ru-RU" dirty="0"/>
              <a:t>взаимодействия с территориальными органами безопасности, территориальными органами МВД и территориальными органами </a:t>
            </a:r>
            <a:r>
              <a:rPr lang="ru-RU" dirty="0" err="1"/>
              <a:t>Росгвардии</a:t>
            </a:r>
            <a:r>
              <a:rPr lang="ru-RU" dirty="0"/>
              <a:t> или подразделениями вневедомственной охраны войск национальной гвардии РФ по вопросам противодействия терроризму;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выполнение </a:t>
            </a:r>
            <a:r>
              <a:rPr lang="ru-RU" dirty="0"/>
              <a:t>мероприятий информационной безопасности, обеспечивающих защиту от несанкционированного доступа к информационным ресурсам объектов (территорий);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оборудование </a:t>
            </a:r>
            <a:r>
              <a:rPr lang="ru-RU" dirty="0"/>
              <a:t>объектов (территорий) системами экстренного оповещения работников, обучающихся и иных лиц, находящихся на объекте (территории), о потенциальной угрозе возникновения или возникновении чрезвычайной ситуации;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128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ВАЖНО!!!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размещение </a:t>
            </a:r>
            <a:r>
              <a:rPr lang="ru-RU" dirty="0"/>
              <a:t>на объектах (территориях) наглядных пособий, содержащих информацию о порядке действий работников, обучающихся и иных лиц, находящихся на объекте (территории), при обнаружении подозрительных лиц или предметов на объектах (территориях), при поступлении информации об угрозе совершения или о совершении террористических актов на объектах (территориях), а также схему эвакуации при возникновении чрезвычайных ситуаций, номера телефонов аварийно-спасательных служб, территориальных органов безопасности, территориального органа МЧС, территориальных органов МВД и территориальных органов </a:t>
            </a:r>
            <a:r>
              <a:rPr lang="ru-RU" dirty="0" err="1"/>
              <a:t>Росгвардии</a:t>
            </a:r>
            <a:r>
              <a:rPr lang="ru-RU" dirty="0"/>
              <a:t> или подразделений вневедомственной охраны войск национальной гвардии РФ.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764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/>
              <a:t>В отношении объектов, предназначенных для отдыха и оздоровления детей, нестационарного типа проводятся следующие мероприятия по обеспечению антитеррористической защищенности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должностное лицо, осуществляющее непосредственное руководство </a:t>
            </a:r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деятельностью </a:t>
            </a: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работников на объекте (территории) нестационарного </a:t>
            </a:r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600" dirty="0" smtClean="0"/>
              <a:t>определяет </a:t>
            </a:r>
            <a:r>
              <a:rPr lang="ru-RU" sz="1600" dirty="0"/>
              <a:t>должностное лицо, ответственное за проведение мероприятий по обеспечению антитеррористической защищенности объектов (территорий) нестационарного типа и за организацию взаимодействия с территориальными органами безопасности, территориальными органами МВД и территориальными органами </a:t>
            </a:r>
            <a:r>
              <a:rPr lang="ru-RU" sz="1600" dirty="0" err="1"/>
              <a:t>Росгвардии</a:t>
            </a:r>
            <a:r>
              <a:rPr lang="ru-RU" sz="1600" dirty="0"/>
              <a:t> (подразделениями вневедомственной охраны войск национальной гвардии РФ</a:t>
            </a:r>
            <a:r>
              <a:rPr lang="ru-RU" sz="1600" dirty="0" smtClean="0"/>
              <a:t>);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600" dirty="0"/>
              <a:t> обеспечивает объект (территорию) нестационарного типа устойчивой телефонной, спутниковой связью или радиосвязью;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600" dirty="0" smtClean="0"/>
              <a:t>сообщает </a:t>
            </a:r>
            <a:r>
              <a:rPr lang="ru-RU" sz="1600" dirty="0"/>
              <a:t>в письменном виде в органы местного самоуправления, на территории которых будут организованы объекты (территории) нестационарного типа, информацию о сроках проведения смены, об ориентировочной численности работников и детей, планируемых к размещению на территории объекта (территории) нестационарного типа, о месте (местах) размещения объекта (территории) нестационарного типа, о лицах, ответственных за обеспечение антитеррористической защищенности, о средствах и каналах связи, а также о проведении инструктажей с ответственными лицами, работниками и детьми по вопросам действий при обнаружении посторонних лиц или подозрительных предметов на территории объекта (территории) нестационарного типа;</a:t>
            </a:r>
          </a:p>
          <a:p>
            <a:pPr marL="0" indent="0" algn="ctr">
              <a:buNone/>
            </a:pP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491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dirty="0">
                <a:solidFill>
                  <a:srgbClr val="FF0000"/>
                </a:solidFill>
              </a:rPr>
              <a:t>должностное лицо, ответственное за проведение мероприятий по обеспечению </a:t>
            </a:r>
            <a:r>
              <a:rPr lang="ru-RU" sz="1600" dirty="0" smtClean="0">
                <a:solidFill>
                  <a:srgbClr val="FF0000"/>
                </a:solidFill>
              </a:rPr>
              <a:t>антитеррористической </a:t>
            </a:r>
            <a:r>
              <a:rPr lang="ru-RU" sz="1600" dirty="0">
                <a:solidFill>
                  <a:srgbClr val="FF0000"/>
                </a:solidFill>
              </a:rPr>
              <a:t>защищенности объектов (территорий) нестационарного </a:t>
            </a:r>
            <a:r>
              <a:rPr lang="ru-RU" sz="1600" dirty="0" smtClean="0">
                <a:solidFill>
                  <a:srgbClr val="FF0000"/>
                </a:solidFill>
              </a:rPr>
              <a:t>типа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600" dirty="0" smtClean="0"/>
              <a:t>проводит </a:t>
            </a:r>
            <a:r>
              <a:rPr lang="ru-RU" sz="1600" dirty="0"/>
              <a:t>мероприятия по обучению работников, детей, находящихся на объекте (территории) нестационарного типа, способам защиты и действиям в условиях угрозы совершения или при совершении террористического акта;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600" dirty="0" smtClean="0"/>
              <a:t>осуществляет </a:t>
            </a:r>
            <a:r>
              <a:rPr lang="ru-RU" sz="1600" dirty="0"/>
              <a:t>периодическую проверку (обход и осмотр) объекта (территории) нестационарного типа в целях обеспечения безопасности жизни и здоровья работников, детей, находящихся на объекте (территории) нестационарного типа, в том числе выявления признаков подготовки или совершения террористического акта;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600" dirty="0" smtClean="0"/>
              <a:t>обеспечивает </a:t>
            </a:r>
            <a:r>
              <a:rPr lang="ru-RU" sz="1600" dirty="0"/>
              <a:t>неукоснительное соблюдение работниками, детьми правил пребывания на объекте (территории) нестационарного типа;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1600" dirty="0" smtClean="0"/>
              <a:t>обеспечивает </a:t>
            </a:r>
            <a:r>
              <a:rPr lang="ru-RU" sz="1600" dirty="0"/>
              <a:t>эвакуацию работников, детей, находящихся на объекте (территории) нестационарного типа, в случае получения информации об угрозе совершения или о совершении террористического акта.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ru-RU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51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</a:t>
            </a:r>
            <a:r>
              <a:rPr lang="ru-RU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устанавливает категории детским 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лагерям</a:t>
            </a:r>
            <a:r>
              <a:rPr lang="ru-RU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br>
              <a:rPr lang="ru-RU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1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Для установления категории будут создаваться специальные комиссии.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Они </a:t>
            </a:r>
            <a:r>
              <a:rPr lang="ru-RU" dirty="0"/>
              <a:t>будут состоять из представителей таких структур</a:t>
            </a:r>
            <a:r>
              <a:rPr lang="ru-RU" dirty="0" smtClean="0"/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Региональных </a:t>
            </a:r>
            <a:r>
              <a:rPr lang="ru-RU" dirty="0"/>
              <a:t>органов власти. </a:t>
            </a:r>
            <a:endParaRPr lang="ru-RU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Местных </a:t>
            </a:r>
            <a:r>
              <a:rPr lang="ru-RU" dirty="0"/>
              <a:t>органов безопасности. </a:t>
            </a:r>
            <a:endParaRPr lang="ru-RU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Территориальных </a:t>
            </a:r>
            <a:r>
              <a:rPr lang="ru-RU" dirty="0"/>
              <a:t>органов </a:t>
            </a:r>
            <a:r>
              <a:rPr lang="ru-RU" dirty="0" err="1"/>
              <a:t>Росгвардии</a:t>
            </a:r>
            <a:r>
              <a:rPr lang="ru-RU" dirty="0"/>
              <a:t> и МЧС. </a:t>
            </a:r>
            <a:endParaRPr lang="ru-RU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Эксперты </a:t>
            </a:r>
            <a:r>
              <a:rPr lang="ru-RU" dirty="0"/>
              <a:t>в области безопасности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697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/>
              <a:t>На какие детские учреждения отдыха не распространяются новые требования?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1800" b="1" dirty="0">
                <a:solidFill>
                  <a:srgbClr val="FF0000"/>
                </a:solidFill>
              </a:rPr>
              <a:t>Утвержденные НПА «Антитеррористическая защищенность летних лагерей» касаются не всех детских учреждений отдыха. </a:t>
            </a:r>
            <a:endParaRPr lang="ru-RU" sz="1800" b="1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НАПРИМЕР: </a:t>
            </a:r>
            <a:r>
              <a:rPr lang="ru-RU" sz="2000" dirty="0" smtClean="0"/>
              <a:t>если </a:t>
            </a:r>
            <a:r>
              <a:rPr lang="ru-RU" sz="2000" dirty="0"/>
              <a:t>лагерь организован школой во время каникулярного периода, то применять к нему разработанные Правительством требования не требуется. Также они не распространяются на оздоровительные лагеря, охраняемые </a:t>
            </a:r>
            <a:r>
              <a:rPr lang="ru-RU" sz="2000" dirty="0" err="1"/>
              <a:t>Нацгвардией</a:t>
            </a:r>
            <a:r>
              <a:rPr lang="ru-RU" sz="2000" dirty="0" smtClean="0"/>
              <a:t>.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попадают под требования туристические слеты, спортивные соревнования и сборы, продолжительность которых не более семи дней. Для регулирования вопросов безопасности детей в этих случаях применяются другие нормативные документы.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Письмо Министерства образования и науки РФ 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7 июня 2018 г. N 09-826 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"О направлении инструкции»</a:t>
            </a:r>
          </a:p>
          <a:p>
            <a:pPr marL="0" indent="0" algn="ctr">
              <a:buNone/>
            </a:pP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486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Большое внимание необходимо уделить составлению документов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5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Трагедия, произошедшая в одной из гимназий Казани, подтолкнула Правительство РФ предпринять активные меры по обеспечению антитеррористической защищенности детских </a:t>
            </a:r>
            <a:r>
              <a:rPr lang="ru-RU" dirty="0" smtClean="0"/>
              <a:t>лагерей</a:t>
            </a:r>
            <a:r>
              <a:rPr lang="ru-RU" dirty="0"/>
              <a:t>, баз отдыха и школ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/>
              <a:t>С этой целью по поручению Президента России утверждены новые требования по безопасности всех школ страны, независимо от их месторасположения, а также летних оздоровительных лагерей. Этот важный и нужный документ разработан впервые в своей истории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748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Разберем пошагово какие документы необходимы и что они должны содержать!!!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538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/>
              <a:t>1. </a:t>
            </a:r>
            <a:r>
              <a:rPr lang="ru-RU" sz="2400" dirty="0" smtClean="0"/>
              <a:t>Назначить </a:t>
            </a:r>
            <a:r>
              <a:rPr lang="ru-RU" sz="2400" dirty="0"/>
              <a:t>ответственного за проведение мероприятий по антитеррористической защищенности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оформим</a:t>
            </a:r>
            <a:r>
              <a:rPr lang="ru-RU" dirty="0"/>
              <a:t> </a:t>
            </a:r>
            <a:r>
              <a:rPr lang="ru-RU" dirty="0">
                <a:hlinkClick r:id="rId2"/>
              </a:rPr>
              <a:t>приказ</a:t>
            </a:r>
            <a:r>
              <a:rPr lang="ru-RU" dirty="0"/>
              <a:t> о назначении ответственного и ознакомили с ним работника под подпись</a:t>
            </a:r>
            <a:r>
              <a:rPr lang="ru-RU" dirty="0" smtClean="0"/>
              <a:t>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/>
              <a:t>обязанности </a:t>
            </a:r>
            <a:r>
              <a:rPr lang="ru-RU" dirty="0" smtClean="0"/>
              <a:t>закрепим </a:t>
            </a:r>
            <a:r>
              <a:rPr lang="ru-RU" dirty="0"/>
              <a:t>в приказе, в должностной инструкции или заключили </a:t>
            </a:r>
            <a:r>
              <a:rPr lang="ru-RU" dirty="0">
                <a:hlinkClick r:id="rId3"/>
              </a:rPr>
              <a:t>дополнительное соглашение</a:t>
            </a:r>
            <a:r>
              <a:rPr lang="ru-RU" dirty="0"/>
              <a:t> к трудовому договору.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637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2. Оформим</a:t>
            </a:r>
            <a:r>
              <a:rPr lang="ru-RU" sz="2800" dirty="0"/>
              <a:t> </a:t>
            </a:r>
            <a:r>
              <a:rPr lang="ru-RU" sz="2800" dirty="0">
                <a:hlinkClick r:id="rId2"/>
              </a:rPr>
              <a:t>приказ</a:t>
            </a:r>
            <a:r>
              <a:rPr lang="ru-RU" sz="2800" dirty="0"/>
              <a:t> об антитеррористической защищенности учреждения.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прописать в приказе!!!</a:t>
            </a:r>
          </a:p>
          <a:p>
            <a:pPr marL="457200" indent="-457200" algn="just">
              <a:buAutoNum type="arabicPeriod"/>
            </a:pPr>
            <a:r>
              <a:rPr lang="ru-RU" sz="2000" dirty="0" smtClean="0"/>
              <a:t>Ответственного за проведение контрольного обследования помещений, здания, территории;</a:t>
            </a:r>
          </a:p>
          <a:p>
            <a:pPr marL="457200" indent="-457200" algn="just">
              <a:buAutoNum type="arabicPeriod"/>
            </a:pPr>
            <a:r>
              <a:rPr lang="ru-RU" sz="2000" dirty="0" smtClean="0"/>
              <a:t>Ответственного и срок за составление </a:t>
            </a:r>
            <a:r>
              <a:rPr lang="en-US" sz="2000" dirty="0" err="1" smtClean="0"/>
              <a:t>график</a:t>
            </a:r>
            <a:r>
              <a:rPr lang="ru-RU" sz="2000" dirty="0" smtClean="0"/>
              <a:t>а</a:t>
            </a:r>
            <a:r>
              <a:rPr lang="en-US" sz="2000" dirty="0" smtClean="0"/>
              <a:t> </a:t>
            </a:r>
            <a:r>
              <a:rPr lang="en-US" sz="2000" dirty="0" err="1"/>
              <a:t>дежурств</a:t>
            </a:r>
            <a:r>
              <a:rPr lang="en-US" sz="2000" dirty="0"/>
              <a:t> </a:t>
            </a:r>
            <a:r>
              <a:rPr lang="en-US" sz="2000" dirty="0" err="1"/>
              <a:t>по</a:t>
            </a:r>
            <a:r>
              <a:rPr lang="en-US" sz="2000" dirty="0"/>
              <a:t> </a:t>
            </a:r>
            <a:r>
              <a:rPr lang="en-US" sz="2000" dirty="0" err="1"/>
              <a:t>осмотру</a:t>
            </a:r>
            <a:r>
              <a:rPr lang="en-US" sz="2000" dirty="0"/>
              <a:t> </a:t>
            </a:r>
            <a:r>
              <a:rPr lang="en-US" sz="2000" dirty="0" err="1"/>
              <a:t>территории</a:t>
            </a:r>
            <a:r>
              <a:rPr lang="en-US" sz="2000" dirty="0"/>
              <a:t> и </a:t>
            </a:r>
            <a:r>
              <a:rPr lang="en-US" sz="2000" dirty="0" err="1" smtClean="0"/>
              <a:t>здания</a:t>
            </a:r>
            <a:r>
              <a:rPr lang="ru-RU" sz="2000" dirty="0" smtClean="0"/>
              <a:t>, 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соответствии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планом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охраны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разработать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маршрута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движения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отображением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их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схеме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здания</a:t>
            </a:r>
            <a:r>
              <a: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территории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marL="457200" indent="-457200" algn="just">
              <a:buAutoNum type="arabicPeriod"/>
            </a:pPr>
            <a:r>
              <a:rPr lang="ru-RU" sz="2000" dirty="0" smtClean="0"/>
              <a:t>Ответственного за</a:t>
            </a:r>
            <a:r>
              <a:rPr lang="en-US" sz="2000" dirty="0" smtClean="0"/>
              <a:t> </a:t>
            </a:r>
            <a:r>
              <a:rPr lang="en-US" sz="2000" dirty="0" err="1"/>
              <a:t>постоянное</a:t>
            </a:r>
            <a:r>
              <a:rPr lang="en-US" sz="2000" dirty="0"/>
              <a:t> </a:t>
            </a:r>
            <a:r>
              <a:rPr lang="en-US" sz="2000" dirty="0" err="1"/>
              <a:t>взаимодействие</a:t>
            </a:r>
            <a:r>
              <a:rPr lang="en-US" sz="2000" dirty="0"/>
              <a:t> с </a:t>
            </a:r>
            <a:r>
              <a:rPr lang="en-US" sz="2000" dirty="0" err="1"/>
              <a:t>территориальными</a:t>
            </a:r>
            <a:r>
              <a:rPr lang="en-US" sz="2000" dirty="0"/>
              <a:t> ФСБ, МВД, </a:t>
            </a:r>
            <a:r>
              <a:rPr lang="en-US" sz="2000" dirty="0" err="1"/>
              <a:t>Росгвардией</a:t>
            </a:r>
            <a:r>
              <a:rPr lang="en-US" sz="2000" dirty="0"/>
              <a:t>, МЧС </a:t>
            </a:r>
            <a:r>
              <a:rPr lang="en-US" sz="2000" dirty="0" err="1" smtClean="0"/>
              <a:t>по</a:t>
            </a:r>
            <a:r>
              <a:rPr lang="en-US" sz="2000" dirty="0" smtClean="0"/>
              <a:t> </a:t>
            </a:r>
            <a:r>
              <a:rPr lang="en-US" sz="2000" dirty="0" err="1"/>
              <a:t>вопросам</a:t>
            </a:r>
            <a:r>
              <a:rPr lang="en-US" sz="2000" dirty="0"/>
              <a:t> </a:t>
            </a:r>
            <a:r>
              <a:rPr lang="en-US" sz="2000" dirty="0" err="1"/>
              <a:t>противодействия</a:t>
            </a:r>
            <a:r>
              <a:rPr lang="en-US" sz="2000" dirty="0"/>
              <a:t> </a:t>
            </a:r>
            <a:r>
              <a:rPr lang="en-US" sz="2000" dirty="0" err="1"/>
              <a:t>экстремизму</a:t>
            </a:r>
            <a:r>
              <a:rPr lang="en-US" sz="2000" dirty="0"/>
              <a:t> и </a:t>
            </a:r>
            <a:r>
              <a:rPr lang="en-US" sz="2000" dirty="0" err="1"/>
              <a:t>терроризму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pPr marL="457200" indent="-457200" algn="just">
              <a:buAutoNum type="arabicPeriod"/>
            </a:pPr>
            <a:r>
              <a:rPr lang="ru-RU" sz="2000" dirty="0" smtClean="0"/>
              <a:t>Р</a:t>
            </a:r>
            <a:r>
              <a:rPr lang="en-US" sz="2000" dirty="0" err="1" smtClean="0"/>
              <a:t>азработать</a:t>
            </a:r>
            <a:r>
              <a:rPr lang="en-US" sz="2000" dirty="0" smtClean="0"/>
              <a:t> </a:t>
            </a:r>
            <a:r>
              <a:rPr lang="en-US" sz="2000" dirty="0" err="1"/>
              <a:t>порядок</a:t>
            </a:r>
            <a:r>
              <a:rPr lang="en-US" sz="2000" dirty="0"/>
              <a:t> </a:t>
            </a:r>
            <a:r>
              <a:rPr lang="en-US" sz="2000" dirty="0" err="1"/>
              <a:t>эвакуации</a:t>
            </a:r>
            <a:r>
              <a:rPr lang="en-US" sz="2000" dirty="0"/>
              <a:t> </a:t>
            </a:r>
            <a:r>
              <a:rPr lang="en-US" sz="2000" dirty="0" err="1"/>
              <a:t>работников</a:t>
            </a:r>
            <a:r>
              <a:rPr lang="en-US" sz="2000" dirty="0"/>
              <a:t>, </a:t>
            </a:r>
            <a:r>
              <a:rPr lang="en-US" sz="2000" dirty="0" err="1"/>
              <a:t>детей</a:t>
            </a:r>
            <a:r>
              <a:rPr lang="en-US" sz="2000" dirty="0"/>
              <a:t> и </a:t>
            </a:r>
            <a:r>
              <a:rPr lang="en-US" sz="2000" dirty="0" err="1"/>
              <a:t>иных</a:t>
            </a:r>
            <a:r>
              <a:rPr lang="en-US" sz="2000" dirty="0"/>
              <a:t> </a:t>
            </a:r>
            <a:r>
              <a:rPr lang="en-US" sz="2000" dirty="0" err="1"/>
              <a:t>лиц</a:t>
            </a:r>
            <a:r>
              <a:rPr lang="en-US" sz="2000" dirty="0"/>
              <a:t>, в </a:t>
            </a:r>
            <a:r>
              <a:rPr lang="en-US" sz="2000" dirty="0" err="1"/>
              <a:t>случае</a:t>
            </a:r>
            <a:r>
              <a:rPr lang="en-US" sz="2000" dirty="0"/>
              <a:t> </a:t>
            </a:r>
            <a:r>
              <a:rPr lang="en-US" sz="2000" dirty="0" err="1"/>
              <a:t>получения</a:t>
            </a:r>
            <a:r>
              <a:rPr lang="en-US" sz="2000" dirty="0"/>
              <a:t> </a:t>
            </a:r>
            <a:r>
              <a:rPr lang="en-US" sz="2000" dirty="0" err="1"/>
              <a:t>информации</a:t>
            </a:r>
            <a:r>
              <a:rPr lang="en-US" sz="2000" dirty="0"/>
              <a:t> </a:t>
            </a:r>
            <a:r>
              <a:rPr lang="en-US" sz="2000" dirty="0" err="1"/>
              <a:t>об</a:t>
            </a:r>
            <a:r>
              <a:rPr lang="en-US" sz="2000" dirty="0"/>
              <a:t> </a:t>
            </a:r>
            <a:r>
              <a:rPr lang="en-US" sz="2000" dirty="0" err="1"/>
              <a:t>угрозе</a:t>
            </a:r>
            <a:r>
              <a:rPr lang="en-US" sz="2000" dirty="0"/>
              <a:t> </a:t>
            </a:r>
            <a:r>
              <a:rPr lang="en-US" sz="2000" dirty="0" err="1"/>
              <a:t>совершения</a:t>
            </a:r>
            <a:r>
              <a:rPr lang="en-US" sz="2000" dirty="0"/>
              <a:t> </a:t>
            </a:r>
            <a:r>
              <a:rPr lang="en-US" sz="2000" dirty="0" err="1"/>
              <a:t>или</a:t>
            </a:r>
            <a:r>
              <a:rPr lang="en-US" sz="2000" dirty="0"/>
              <a:t> о </a:t>
            </a:r>
            <a:r>
              <a:rPr lang="en-US" sz="2000" dirty="0" err="1"/>
              <a:t>совершении</a:t>
            </a:r>
            <a:r>
              <a:rPr lang="en-US" sz="2000" dirty="0"/>
              <a:t> </a:t>
            </a:r>
            <a:r>
              <a:rPr lang="en-US" sz="2000" dirty="0" err="1"/>
              <a:t>террористического</a:t>
            </a:r>
            <a:r>
              <a:rPr lang="en-US" sz="2000" dirty="0"/>
              <a:t> </a:t>
            </a:r>
            <a:r>
              <a:rPr lang="en-US" sz="2000" dirty="0" err="1"/>
              <a:t>акта</a:t>
            </a:r>
            <a:r>
              <a:rPr lang="en-US" sz="2000" dirty="0" smtClean="0"/>
              <a:t>;</a:t>
            </a:r>
            <a:endParaRPr lang="ru-RU" sz="2000" dirty="0" smtClean="0"/>
          </a:p>
          <a:p>
            <a:pPr marL="457200" indent="-457200" algn="just">
              <a:buAutoNum type="arabicPeriod"/>
            </a:pPr>
            <a:r>
              <a:rPr lang="ru-RU" sz="2000" dirty="0" smtClean="0"/>
              <a:t>Ответственного за составление плана мероприятий по антитеррористической защищенности;</a:t>
            </a:r>
          </a:p>
          <a:p>
            <a:pPr marL="457200" indent="-457200" algn="just">
              <a:buFont typeface="Arial" pitchFamily="34" charset="0"/>
              <a:buAutoNum type="arabicPeriod"/>
            </a:pPr>
            <a:r>
              <a:rPr lang="ru-RU" sz="2000" dirty="0" smtClean="0"/>
              <a:t>Определить ответственного и определить сроки </a:t>
            </a:r>
            <a:r>
              <a:rPr lang="en-US" sz="2000" dirty="0" err="1" smtClean="0"/>
              <a:t>прове</a:t>
            </a:r>
            <a:r>
              <a:rPr lang="ru-RU" sz="2000" dirty="0" err="1" smtClean="0"/>
              <a:t>дения</a:t>
            </a:r>
            <a:r>
              <a:rPr lang="en-US" sz="2000" dirty="0" smtClean="0"/>
              <a:t> </a:t>
            </a:r>
            <a:r>
              <a:rPr lang="en-US" sz="2000" dirty="0"/>
              <a:t>с </a:t>
            </a:r>
            <a:r>
              <a:rPr lang="en-US" sz="2000" dirty="0" err="1"/>
              <a:t>детьми</a:t>
            </a:r>
            <a:r>
              <a:rPr lang="en-US" sz="2000" dirty="0"/>
              <a:t> </a:t>
            </a:r>
            <a:r>
              <a:rPr lang="en-US" sz="2000" dirty="0" err="1"/>
              <a:t>антитеррористические</a:t>
            </a:r>
            <a:r>
              <a:rPr lang="en-US" sz="2000" dirty="0"/>
              <a:t> </a:t>
            </a:r>
            <a:r>
              <a:rPr lang="en-US" sz="2000" dirty="0" err="1"/>
              <a:t>инструктажи</a:t>
            </a:r>
            <a:r>
              <a:rPr lang="en-US" sz="2000" dirty="0"/>
              <a:t> о </a:t>
            </a:r>
            <a:r>
              <a:rPr lang="en-US" sz="2000" dirty="0" err="1"/>
              <a:t>способах</a:t>
            </a:r>
            <a:r>
              <a:rPr lang="en-US" sz="2000" dirty="0"/>
              <a:t> </a:t>
            </a:r>
            <a:r>
              <a:rPr lang="en-US" sz="2000" dirty="0" err="1"/>
              <a:t>защиты</a:t>
            </a:r>
            <a:r>
              <a:rPr lang="en-US" sz="2000" dirty="0"/>
              <a:t> и </a:t>
            </a:r>
            <a:r>
              <a:rPr lang="en-US" sz="2000" dirty="0" err="1"/>
              <a:t>действиях</a:t>
            </a:r>
            <a:r>
              <a:rPr lang="en-US" sz="2000" dirty="0"/>
              <a:t> в </a:t>
            </a:r>
            <a:r>
              <a:rPr lang="en-US" sz="2000" dirty="0" err="1"/>
              <a:t>условиях</a:t>
            </a:r>
            <a:r>
              <a:rPr lang="en-US" sz="2000" dirty="0"/>
              <a:t> </a:t>
            </a:r>
            <a:r>
              <a:rPr lang="en-US" sz="2000" dirty="0" err="1"/>
              <a:t>угрозы</a:t>
            </a:r>
            <a:r>
              <a:rPr lang="en-US" sz="2000" dirty="0"/>
              <a:t> и </a:t>
            </a:r>
            <a:r>
              <a:rPr lang="en-US" sz="2000" dirty="0" err="1"/>
              <a:t>при</a:t>
            </a:r>
            <a:r>
              <a:rPr lang="en-US" sz="2000" dirty="0"/>
              <a:t> </a:t>
            </a:r>
            <a:r>
              <a:rPr lang="en-US" sz="2000" dirty="0" err="1"/>
              <a:t>совершении</a:t>
            </a:r>
            <a:r>
              <a:rPr lang="en-US" sz="2000" dirty="0"/>
              <a:t> </a:t>
            </a:r>
            <a:r>
              <a:rPr lang="en-US" sz="2000" dirty="0" err="1"/>
              <a:t>террористического</a:t>
            </a:r>
            <a:r>
              <a:rPr lang="en-US" sz="2000" dirty="0"/>
              <a:t> </a:t>
            </a:r>
            <a:r>
              <a:rPr lang="en-US" sz="2000" dirty="0" err="1"/>
              <a:t>акта</a:t>
            </a:r>
            <a:r>
              <a:rPr lang="en-US" sz="2000" dirty="0"/>
              <a:t>.</a:t>
            </a:r>
            <a:endParaRPr lang="ru-RU" sz="2000" dirty="0"/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ЭТО МОЖНО ВОЗЛОЖИТЬ НА ОДНОГО ЧЕЛОВЕКА!!! 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ВАЖНО ОПРЕДЕЛИТЬ КТО БУДЕТ ОСУЩЕСТВЛЯТЬ КОНТРОЛЬ ЗА ИСПОЛНЕНИЕМ ПРИКАЗА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20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3. </a:t>
            </a:r>
            <a:r>
              <a:rPr lang="ru-RU" sz="2800" dirty="0"/>
              <a:t>Оформили </a:t>
            </a:r>
            <a:r>
              <a:rPr lang="ru-RU" sz="2800" dirty="0">
                <a:hlinkClick r:id="rId2"/>
              </a:rPr>
              <a:t>ак</a:t>
            </a:r>
            <a:r>
              <a:rPr lang="ru-RU" sz="2800" dirty="0"/>
              <a:t>т обследования и категорирования объекта (территории) учреждения.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ВАЖНО!!!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 акта разрабатывается уполномоченным органом в сфере организации детского отдыха и их оздоровления Субъекта Российской Федерации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311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 Оформить паспорт безопасности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>
              <a:buAutoNum type="arabicPeriod"/>
            </a:pPr>
            <a:r>
              <a:rPr lang="ru-RU" dirty="0" smtClean="0"/>
              <a:t>Установите гриф «Для </a:t>
            </a:r>
            <a:r>
              <a:rPr lang="ru-RU" dirty="0"/>
              <a:t>служебного пользования</a:t>
            </a:r>
            <a:r>
              <a:rPr lang="ru-RU" dirty="0" smtClean="0"/>
              <a:t>»</a:t>
            </a:r>
          </a:p>
          <a:p>
            <a:pPr marL="457200" indent="-457200">
              <a:buAutoNum type="arabicPeriod"/>
            </a:pPr>
            <a:r>
              <a:rPr lang="ru-RU" dirty="0" smtClean="0"/>
              <a:t>Составьте паспорт безопасности в 1 экземпляре</a:t>
            </a:r>
          </a:p>
          <a:p>
            <a:pPr marL="0" indent="0">
              <a:buNone/>
            </a:pPr>
            <a:r>
              <a:rPr lang="ru-RU" dirty="0" smtClean="0"/>
              <a:t>ЦИТАТА: </a:t>
            </a:r>
          </a:p>
          <a:p>
            <a:pPr marL="0" indent="0" algn="just">
              <a:buNone/>
            </a:pPr>
            <a:r>
              <a:rPr lang="ru-RU" dirty="0"/>
              <a:t>39. Паспорт безопасности объекта (территории) стационарного типа не подлежит опубликованию.</a:t>
            </a:r>
          </a:p>
          <a:p>
            <a:pPr marL="0" indent="0" algn="just">
              <a:buNone/>
            </a:pPr>
            <a:r>
              <a:rPr lang="ru-RU" dirty="0"/>
              <a:t>40. Паспорт безопасности объекта (территории) стационарного типа составляется в одном экземпляре, который хранится на объекте (территории) стационарного типа.</a:t>
            </a:r>
          </a:p>
          <a:p>
            <a:pPr marL="0" indent="0" algn="just">
              <a:buNone/>
            </a:pPr>
            <a:r>
              <a:rPr lang="ru-RU" dirty="0"/>
              <a:t>Электронная копия паспорта безопасности объекта (территории) стационарного типа направляется в орган исполнительной власти субъекта Российской Федерации в сфере организации отдыха и оздоровления детей и территориальный орган безопасности по месту нахождения объекта (территории) стационарного типа.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ПАСПОРТ БЕЗОПАСНОСТИ НЕ ПОКАЗЫВАТЬ!!!! 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КОПИРОВАТЬ!!!!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26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5. Утвердим </a:t>
            </a:r>
            <a:r>
              <a:rPr lang="ru-RU" dirty="0"/>
              <a:t>документы </a:t>
            </a:r>
            <a:r>
              <a:rPr lang="ru-RU" dirty="0" smtClean="0"/>
              <a:t>по пропускному</a:t>
            </a:r>
            <a:r>
              <a:rPr lang="ru-RU" dirty="0"/>
              <a:t> режиму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Утвердить положение о пропускном режиме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нем предусмотреть: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Общие </a:t>
            </a:r>
            <a:r>
              <a:rPr lang="ru-RU" dirty="0" smtClean="0"/>
              <a:t>положения (расписать нормативные основания);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Порядок организации пропускного </a:t>
            </a:r>
            <a:r>
              <a:rPr lang="ru-RU" dirty="0" smtClean="0"/>
              <a:t>режима;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Пропускной </a:t>
            </a:r>
            <a:r>
              <a:rPr lang="ru-RU" dirty="0" smtClean="0"/>
              <a:t>режим детей;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Пропускной </a:t>
            </a:r>
            <a:r>
              <a:rPr lang="ru-RU" dirty="0" smtClean="0"/>
              <a:t>режим сотрудников;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Пропускной режим посетителей и родителей (законных представителей</a:t>
            </a:r>
            <a:r>
              <a:rPr lang="ru-RU" dirty="0" smtClean="0"/>
              <a:t>);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Пропускной режим сотрудников </a:t>
            </a:r>
            <a:r>
              <a:rPr lang="ru-RU" dirty="0" smtClean="0"/>
              <a:t>подрядных организаций;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 Пропускной режим сотрудников вышестоящих организаций и проверяющих </a:t>
            </a:r>
            <a:r>
              <a:rPr lang="ru-RU" dirty="0" smtClean="0"/>
              <a:t>лиц;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Пропускной режим для представителей средств массовой информации и иных </a:t>
            </a:r>
            <a:r>
              <a:rPr lang="ru-RU" dirty="0" smtClean="0"/>
              <a:t>лиц;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Порядок допуска транспортных </a:t>
            </a:r>
            <a:r>
              <a:rPr lang="ru-RU" dirty="0" smtClean="0"/>
              <a:t>средств;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Порядок перемещения материальных ценностей и </a:t>
            </a:r>
            <a:r>
              <a:rPr lang="ru-RU" dirty="0" smtClean="0"/>
              <a:t>грузов;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Порядок организации </a:t>
            </a:r>
            <a:r>
              <a:rPr lang="ru-RU" dirty="0" err="1"/>
              <a:t>внутриобъектового</a:t>
            </a:r>
            <a:r>
              <a:rPr lang="ru-RU" dirty="0"/>
              <a:t> </a:t>
            </a:r>
            <a:r>
              <a:rPr lang="ru-RU" dirty="0" smtClean="0"/>
              <a:t>режима;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Порядок </a:t>
            </a:r>
            <a:r>
              <a:rPr lang="ru-RU" dirty="0" err="1"/>
              <a:t>внутриобъектового</a:t>
            </a:r>
            <a:r>
              <a:rPr lang="ru-RU" dirty="0"/>
              <a:t> режима основных </a:t>
            </a:r>
            <a:r>
              <a:rPr lang="ru-RU" dirty="0" smtClean="0"/>
              <a:t>помещений;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Порядок </a:t>
            </a:r>
            <a:r>
              <a:rPr lang="ru-RU" dirty="0" err="1"/>
              <a:t>внутриобъектового</a:t>
            </a:r>
            <a:r>
              <a:rPr lang="ru-RU" dirty="0"/>
              <a:t> режима специальных </a:t>
            </a:r>
            <a:r>
              <a:rPr lang="ru-RU" dirty="0" smtClean="0"/>
              <a:t>помещений;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Порядок </a:t>
            </a:r>
            <a:r>
              <a:rPr lang="ru-RU" dirty="0" err="1"/>
              <a:t>внутриобъектового</a:t>
            </a:r>
            <a:r>
              <a:rPr lang="ru-RU" dirty="0"/>
              <a:t> режима в условиях чрезвычайных </a:t>
            </a:r>
            <a:r>
              <a:rPr lang="ru-RU" dirty="0" smtClean="0"/>
              <a:t>ситуаций;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Ответственность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  <a:p>
            <a:pPr>
              <a:buFont typeface="Wingdings" panose="05000000000000000000" pitchFamily="2" charset="2"/>
              <a:buChar char="ü"/>
            </a:pPr>
            <a:endParaRPr lang="ru-RU" b="1" dirty="0" smtClean="0"/>
          </a:p>
          <a:p>
            <a:pPr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821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составить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 о введении пропускного режима. 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указать: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начало </a:t>
            </a:r>
            <a:r>
              <a:rPr lang="ru-RU" dirty="0"/>
              <a:t>действия </a:t>
            </a:r>
            <a:r>
              <a:rPr lang="ru-RU" dirty="0" smtClean="0"/>
              <a:t>режима;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ответственных </a:t>
            </a:r>
            <a:r>
              <a:rPr lang="ru-RU" dirty="0"/>
              <a:t>работников за его </a:t>
            </a:r>
            <a:r>
              <a:rPr lang="ru-RU" dirty="0" smtClean="0"/>
              <a:t>функционирование;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сотрудников </a:t>
            </a:r>
            <a:r>
              <a:rPr lang="ru-RU" dirty="0"/>
              <a:t>ознакомили с приказом;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349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000" dirty="0" smtClean="0"/>
              <a:t>Приказом назначить штатного работника ответственного за пропускной </a:t>
            </a:r>
            <a:r>
              <a:rPr lang="ru-RU" sz="2000" dirty="0" err="1" smtClean="0"/>
              <a:t>внутреобъектовый</a:t>
            </a:r>
            <a:r>
              <a:rPr lang="ru-RU" sz="2000" dirty="0" smtClean="0"/>
              <a:t> режим  </a:t>
            </a:r>
            <a:r>
              <a:rPr lang="ru-RU" sz="2000" dirty="0"/>
              <a:t>или заключили договор с частным </a:t>
            </a:r>
            <a:r>
              <a:rPr lang="ru-RU" sz="2000" dirty="0" smtClean="0"/>
              <a:t>охранным предприятием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ВАЖНЫЙ ВОПРОС!!!!</a:t>
            </a:r>
          </a:p>
          <a:p>
            <a:pPr marL="0" indent="0" algn="just">
              <a:buNone/>
            </a:pPr>
            <a:r>
              <a:rPr lang="ru-RU" sz="1800" b="1" dirty="0"/>
              <a:t>Может ли детский лагерь обеспечить охрану объекта и пропускной режим силами штатных сотрудников (сторож, вахтер)?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ОТВЕТ!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Детский лагерь может обеспечить охрану объекта и пропускной режим силами штатных сотрудников (сторож, вахтер).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815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разработать </a:t>
            </a:r>
            <a:r>
              <a:rPr lang="ru-RU" dirty="0"/>
              <a:t>план охраны территории учреждения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07578"/>
            <a:ext cx="6875431" cy="4835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012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ДАЛЕЕ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фиксировать </a:t>
            </a:r>
            <a:r>
              <a:rPr lang="ru-RU" dirty="0"/>
              <a:t>в журнале данные осмотра посетителей на наличие запрещенных предметов и документов, удостоверяющих личность посетителей</a:t>
            </a:r>
            <a:r>
              <a:rPr lang="ru-RU" dirty="0" smtClean="0"/>
              <a:t>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Назначить ответственного </a:t>
            </a:r>
            <a:r>
              <a:rPr lang="ru-RU" dirty="0"/>
              <a:t>работник осматривает автотранспорт и груз до въезда на территорию учреждения, а данные об автомобиле фиксирует в </a:t>
            </a:r>
            <a:r>
              <a:rPr lang="ru-RU" dirty="0">
                <a:hlinkClick r:id="rId2"/>
              </a:rPr>
              <a:t>журнале регистрации автотранспорта</a:t>
            </a:r>
            <a:r>
              <a:rPr lang="ru-RU" dirty="0"/>
              <a:t>;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197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В соответствии с </a:t>
            </a:r>
            <a:r>
              <a:rPr lang="ru-RU" dirty="0" err="1"/>
              <a:t>пп</a:t>
            </a:r>
            <a:r>
              <a:rPr lang="ru-RU" dirty="0"/>
              <a:t>. 4 п. 2 ст. 5 Федерального закона от 06.03.2006 N 35-ФЗ "О противодействии терроризму" обязательные для выполнения требования к антитеррористической защищенности объектов (территорий), категории объектов (территорий), порядок разработки указанных требований и контроля за их выполнением, порядок разработки и форму паспорта безопасности таких объектов (территорий) (за исключением объектов транспортной инфраструктуры, транспортных средств и объектов топливно-энергетического комплекса) устанавливает Правительство РФ. В отношении организаций отдыха детей и их оздоровления данные требования </a:t>
            </a:r>
            <a:r>
              <a:rPr lang="ru-RU" dirty="0" err="1" smtClean="0"/>
              <a:t>установленны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471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приказом </a:t>
            </a:r>
            <a:r>
              <a:rPr lang="ru-RU" sz="2800" dirty="0" smtClean="0"/>
              <a:t>назначить </a:t>
            </a:r>
            <a:r>
              <a:rPr lang="ru-RU" sz="2800" dirty="0"/>
              <a:t>ответственного за пропуск автотранспорта на территорию учреждения;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нем в обязательном порядке предусмотреть ссылку на положение о пропускном режиме. </a:t>
            </a:r>
          </a:p>
          <a:p>
            <a:pPr marL="0" indent="0" algn="ctr">
              <a:buNone/>
            </a:pP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Положение о пропускном режиме </a:t>
            </a:r>
          </a:p>
          <a:p>
            <a:pPr marL="0" indent="0" algn="ctr">
              <a:buNone/>
            </a:pP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 о порядке пропуска авто средств и досмотр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211960" y="34290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99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оформить </a:t>
            </a:r>
            <a:r>
              <a:rPr lang="ru-RU" sz="2800" dirty="0"/>
              <a:t>приказ об усилении пропускного и </a:t>
            </a:r>
            <a:r>
              <a:rPr lang="ru-RU" sz="2800" dirty="0" err="1"/>
              <a:t>внутриобъектового</a:t>
            </a:r>
            <a:r>
              <a:rPr lang="ru-RU" sz="2800" dirty="0"/>
              <a:t> режима.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нем предусмотреть:</a:t>
            </a:r>
          </a:p>
          <a:p>
            <a:pPr marL="457200" indent="-457200">
              <a:buAutoNum type="arabicPeriod"/>
            </a:pPr>
            <a:r>
              <a:rPr lang="ru-RU" dirty="0" smtClean="0"/>
              <a:t>С какой даты и по какую дату вводится усиление пропускного режима;</a:t>
            </a:r>
          </a:p>
          <a:p>
            <a:pPr marL="457200" indent="-457200">
              <a:buAutoNum type="arabicPeriod"/>
            </a:pPr>
            <a:r>
              <a:rPr lang="ru-RU" dirty="0" smtClean="0"/>
              <a:t>Предусмотреть во время усиления режима запрет на: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допуск родителей, посетителей, внос материальных ценностей в </a:t>
            </a:r>
            <a:r>
              <a:rPr lang="ru-RU" dirty="0" smtClean="0"/>
              <a:t>здание;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err="1"/>
              <a:t>въезд</a:t>
            </a:r>
            <a:r>
              <a:rPr lang="en-US" dirty="0"/>
              <a:t> </a:t>
            </a:r>
            <a:r>
              <a:rPr lang="en-US" dirty="0" err="1"/>
              <a:t>автотранспорта</a:t>
            </a:r>
            <a:r>
              <a:rPr lang="en-US" dirty="0"/>
              <a:t>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 smtClean="0"/>
              <a:t>территорию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3348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Составить </a:t>
            </a:r>
            <a:r>
              <a:rPr lang="ru-RU" sz="2700" dirty="0"/>
              <a:t>и </a:t>
            </a:r>
            <a:r>
              <a:rPr lang="ru-RU" sz="2700" dirty="0" smtClean="0"/>
              <a:t>согласовать </a:t>
            </a:r>
            <a:r>
              <a:rPr lang="ru-RU" sz="2700" dirty="0"/>
              <a:t>с территориальными органами ФСБ, МВД, </a:t>
            </a:r>
            <a:r>
              <a:rPr lang="ru-RU" sz="2700" dirty="0" err="1"/>
              <a:t>Росгвардии</a:t>
            </a:r>
            <a:r>
              <a:rPr lang="ru-RU" sz="2700" dirty="0"/>
              <a:t>, МЧС план взаимодействия по вопросам противодействия экстремизму и терроризму</a:t>
            </a:r>
            <a:br>
              <a:rPr lang="ru-RU" sz="27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ВАЖНО!!! ежегодно согласовывать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график проведения совместных тренировок и встреч с представителями органов безопасности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u="sng" dirty="0" smtClean="0">
                <a:solidFill>
                  <a:srgbClr val="FF0000"/>
                </a:solidFill>
              </a:rPr>
              <a:t>Какие мероприятия предусмотреть в Плане: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/>
              <a:t>Информирование территориальных органов ФСБ России, МВД России и </a:t>
            </a:r>
            <a:r>
              <a:rPr lang="ru-RU" dirty="0" err="1"/>
              <a:t>Росгвардии</a:t>
            </a:r>
            <a:r>
              <a:rPr lang="ru-RU" dirty="0"/>
              <a:t> о выявленных фактах незаконного приобретения, хранения, ношения </a:t>
            </a:r>
            <a:r>
              <a:rPr lang="ru-RU" dirty="0" smtClean="0"/>
              <a:t>сотрудниками, посетителями</a:t>
            </a:r>
            <a:r>
              <a:rPr lang="ru-RU" dirty="0"/>
              <a:t>, оружия и его основных частей, веществ и материалов для изготовления самодельных взрывных устройств, а также о возможных местах их </a:t>
            </a:r>
            <a:r>
              <a:rPr lang="ru-RU" dirty="0" smtClean="0"/>
              <a:t>хранения;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/>
              <a:t>Информирование о фактах выявления среди </a:t>
            </a:r>
            <a:r>
              <a:rPr lang="ru-RU" dirty="0" smtClean="0"/>
              <a:t>сотрудников, </a:t>
            </a:r>
            <a:r>
              <a:rPr lang="ru-RU" dirty="0"/>
              <a:t>посетителей причастности к распространению идеологии экстремизма и террористической деятельности, а также придерживающихся взглядов, свойственных религиозным течениям радикального </a:t>
            </a:r>
            <a:r>
              <a:rPr lang="ru-RU" dirty="0" smtClean="0"/>
              <a:t>толка;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/>
              <a:t>Информирование о попытках вноса (ввоза) и проноса (провоза) запрещенных предметов (взрывчатых, отравляющих веществ, оружия, боеприпасов, </a:t>
            </a:r>
            <a:r>
              <a:rPr lang="ru-RU" dirty="0" smtClean="0"/>
              <a:t>наркотических </a:t>
            </a:r>
            <a:r>
              <a:rPr lang="ru-RU" dirty="0"/>
              <a:t>и других опасных предметов и веществ</a:t>
            </a:r>
            <a:r>
              <a:rPr lang="ru-RU" dirty="0" smtClean="0"/>
              <a:t>);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/>
              <a:t>Информирование о выявленных фактах скрытого наблюдения, фото и видеосъемки объекта (территории) </a:t>
            </a:r>
            <a:r>
              <a:rPr lang="ru-RU" dirty="0" smtClean="0"/>
              <a:t>организации неизвестными </a:t>
            </a:r>
            <a:r>
              <a:rPr lang="ru-RU" dirty="0"/>
              <a:t>лицами, провокаций сотрудников организаций, обеспечивающих охрану объектов (территорий), на неправомерные действия, проникновения посторонних лиц на объект (территорию), беспричинного размещения посторонними лицами вблизи объекта (территории) </a:t>
            </a:r>
            <a:r>
              <a:rPr lang="ru-RU" dirty="0" err="1" smtClean="0"/>
              <a:t>организациивещей</a:t>
            </a:r>
            <a:r>
              <a:rPr lang="ru-RU" dirty="0" smtClean="0"/>
              <a:t> </a:t>
            </a:r>
            <a:r>
              <a:rPr lang="ru-RU" dirty="0"/>
              <a:t>и транспортных средств</a:t>
            </a:r>
          </a:p>
        </p:txBody>
      </p:sp>
    </p:spTree>
    <p:extLst>
      <p:ext uri="{BB962C8B-B14F-4D97-AF65-F5344CB8AC3E}">
        <p14:creationId xmlns:p14="http://schemas.microsoft.com/office/powerpoint/2010/main" val="90663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dirty="0"/>
              <a:t>Информирование о планируемых к проведению мероприятиях с массовым пребыванием людей в </a:t>
            </a:r>
            <a:r>
              <a:rPr lang="ru-RU" dirty="0" smtClean="0"/>
              <a:t>организации;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/>
              <a:t>Информирование об угрозе совершения или о совершении террористического акта на объекте (территории) </a:t>
            </a:r>
            <a:r>
              <a:rPr lang="ru-RU" dirty="0" smtClean="0"/>
              <a:t>организации;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/>
              <a:t>Информирование о планируемых ремонтно-строительных работах на объекте (территории) </a:t>
            </a:r>
            <a:r>
              <a:rPr lang="ru-RU" dirty="0" smtClean="0"/>
              <a:t>организации в </a:t>
            </a:r>
            <a:r>
              <a:rPr lang="ru-RU" dirty="0"/>
              <a:t>случае привлечения для их проведения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/>
              <a:t>сторонних организаций и </a:t>
            </a:r>
            <a:r>
              <a:rPr lang="ru-RU" dirty="0" smtClean="0"/>
              <a:t>граждан;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/>
              <a:t>Актуализация паспортов безопасности объектов (территорий) </a:t>
            </a:r>
            <a:r>
              <a:rPr lang="ru-RU" dirty="0" smtClean="0"/>
              <a:t>организации.</a:t>
            </a:r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0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Утвердили документы по обеспечению здания и территории учреждения системами </a:t>
            </a:r>
            <a:r>
              <a:rPr lang="ru-RU" dirty="0" smtClean="0"/>
              <a:t>безопасности</a:t>
            </a:r>
          </a:p>
          <a:p>
            <a:pPr marL="0" indent="0" algn="ctr">
              <a:buNone/>
            </a:pPr>
            <a:r>
              <a:rPr lang="ru-RU" dirty="0" smtClean="0"/>
              <a:t>ВНИМАТЕЛЬНО ИЗУЧИТЕ 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Постановление Правительства РФ от 14 мая 2021 г. N 732</a:t>
            </a:r>
            <a:b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"Об утверждении требований к антитеррористической защищенности объектов (территорий), предназначенных для организации отдыха детей и их оздоровления, и формы паспорта безопасности объектов (территорий) стационарного типа, предназначенных для организации отдыха детей и их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оздоровления«</a:t>
            </a:r>
          </a:p>
          <a:p>
            <a:pPr marL="0" indent="0" algn="ctr">
              <a:buNone/>
            </a:pPr>
            <a:r>
              <a:rPr lang="ru-RU" sz="20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нем прописан исчерпывающий перечень оборудования и порядок оснащения!!!</a:t>
            </a:r>
            <a:endParaRPr lang="ru-RU" sz="20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862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Проведем </a:t>
            </a:r>
            <a:r>
              <a:rPr lang="ru-RU" dirty="0"/>
              <a:t>инструктаж среди сотрудников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Назначить </a:t>
            </a:r>
            <a:r>
              <a:rPr lang="ru-RU" dirty="0"/>
              <a:t>инструктора </a:t>
            </a:r>
            <a:r>
              <a:rPr lang="ru-RU" dirty="0" smtClean="0">
                <a:hlinkClick r:id="rId2"/>
              </a:rPr>
              <a:t>приказом</a:t>
            </a:r>
            <a:r>
              <a:rPr lang="ru-RU" dirty="0" smtClean="0"/>
              <a:t>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Составить</a:t>
            </a:r>
            <a:r>
              <a:rPr lang="ru-RU" dirty="0"/>
              <a:t> график проведения </a:t>
            </a:r>
            <a:r>
              <a:rPr lang="ru-RU" dirty="0" smtClean="0"/>
              <a:t>инструктажа;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Составить </a:t>
            </a:r>
            <a:r>
              <a:rPr lang="ru-RU" dirty="0"/>
              <a:t>программу инструктажа</a:t>
            </a:r>
            <a:r>
              <a:rPr lang="ru-RU" dirty="0" smtClean="0"/>
              <a:t>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Фиксировать </a:t>
            </a:r>
            <a:r>
              <a:rPr lang="ru-RU" dirty="0"/>
              <a:t>знания работников после инструктажа в </a:t>
            </a:r>
            <a:r>
              <a:rPr lang="ru-RU" dirty="0">
                <a:hlinkClick r:id="rId3"/>
              </a:rPr>
              <a:t>чек-листе</a:t>
            </a:r>
            <a:r>
              <a:rPr lang="ru-RU" dirty="0" smtClean="0"/>
              <a:t>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Отслеживать, </a:t>
            </a:r>
            <a:r>
              <a:rPr lang="ru-RU" dirty="0"/>
              <a:t>как инструктор проводит инструктажи и фиксирует их результаты в </a:t>
            </a:r>
            <a:r>
              <a:rPr lang="ru-RU" dirty="0">
                <a:hlinkClick r:id="rId4"/>
              </a:rPr>
              <a:t>отчете</a:t>
            </a:r>
            <a:r>
              <a:rPr lang="ru-RU" dirty="0" smtClean="0"/>
              <a:t>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Регистрировать </a:t>
            </a:r>
            <a:r>
              <a:rPr lang="ru-RU" dirty="0"/>
              <a:t>инструктажи по антитеррористической защищенности и гражданской обороне в </a:t>
            </a:r>
            <a:r>
              <a:rPr lang="ru-RU" dirty="0">
                <a:hlinkClick r:id="rId5"/>
              </a:rPr>
              <a:t>журнале</a:t>
            </a:r>
            <a:r>
              <a:rPr lang="ru-RU" dirty="0" smtClean="0"/>
              <a:t>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Разработать</a:t>
            </a:r>
            <a:r>
              <a:rPr lang="ru-RU" dirty="0"/>
              <a:t> </a:t>
            </a:r>
            <a:r>
              <a:rPr lang="ru-RU" dirty="0">
                <a:hlinkClick r:id="rId6"/>
              </a:rPr>
              <a:t>памятку</a:t>
            </a:r>
            <a:r>
              <a:rPr lang="ru-RU" dirty="0"/>
              <a:t> по мерам антитеррористической безопасности в учреждении.</a:t>
            </a:r>
          </a:p>
        </p:txBody>
      </p:sp>
    </p:spTree>
    <p:extLst>
      <p:ext uri="{BB962C8B-B14F-4D97-AF65-F5344CB8AC3E}">
        <p14:creationId xmlns:p14="http://schemas.microsoft.com/office/powerpoint/2010/main" val="166870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Проведем </a:t>
            </a:r>
            <a:r>
              <a:rPr lang="ru-RU" dirty="0"/>
              <a:t>учения с участием </a:t>
            </a:r>
            <a:r>
              <a:rPr lang="ru-RU" dirty="0" smtClean="0"/>
              <a:t>детей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Составим </a:t>
            </a:r>
            <a:r>
              <a:rPr lang="ru-RU" dirty="0"/>
              <a:t>годовой график учений и тренировок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нем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укажем: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состав</a:t>
            </a:r>
            <a:r>
              <a:rPr lang="ru-RU" dirty="0"/>
              <a:t> и категории </a:t>
            </a:r>
            <a:r>
              <a:rPr lang="ru-RU" dirty="0" smtClean="0"/>
              <a:t>участников;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даты проведения;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темы </a:t>
            </a:r>
            <a:r>
              <a:rPr lang="ru-RU" dirty="0"/>
              <a:t>тренировок</a:t>
            </a:r>
            <a:r>
              <a:rPr lang="ru-RU" dirty="0" smtClean="0"/>
              <a:t>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Оповестить </a:t>
            </a:r>
            <a:r>
              <a:rPr lang="ru-RU" dirty="0"/>
              <a:t>работников о цели учений</a:t>
            </a:r>
            <a:r>
              <a:rPr lang="ru-RU" dirty="0" smtClean="0"/>
              <a:t>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Составим</a:t>
            </a:r>
            <a:r>
              <a:rPr lang="ru-RU" dirty="0"/>
              <a:t> </a:t>
            </a:r>
            <a:r>
              <a:rPr lang="ru-RU" dirty="0">
                <a:hlinkClick r:id="rId2"/>
              </a:rPr>
              <a:t>акт</a:t>
            </a:r>
            <a:r>
              <a:rPr lang="ru-RU" dirty="0"/>
              <a:t> о результатами учебной тренировки.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747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Регулярно </a:t>
            </a:r>
            <a:r>
              <a:rPr lang="ru-RU" dirty="0" smtClean="0"/>
              <a:t>осматривайте </a:t>
            </a:r>
            <a:r>
              <a:rPr lang="ru-RU" dirty="0"/>
              <a:t>здания и территории учреждения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Составим </a:t>
            </a:r>
            <a:r>
              <a:rPr lang="ru-RU" dirty="0"/>
              <a:t>график дежурств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нем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укажем: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периодичность осмотров</a:t>
            </a:r>
            <a:r>
              <a:rPr lang="ru-RU" dirty="0"/>
              <a:t>;</a:t>
            </a:r>
            <a:endParaRPr lang="ru-RU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фамилии </a:t>
            </a:r>
            <a:r>
              <a:rPr lang="ru-RU" dirty="0"/>
              <a:t>и должности ответственных </a:t>
            </a:r>
            <a:r>
              <a:rPr lang="ru-RU" dirty="0" smtClean="0"/>
              <a:t>работников;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зоны </a:t>
            </a:r>
            <a:r>
              <a:rPr lang="ru-RU" dirty="0"/>
              <a:t>их ответственности</a:t>
            </a:r>
            <a:r>
              <a:rPr lang="ru-RU" dirty="0" smtClean="0"/>
              <a:t>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Р</a:t>
            </a:r>
            <a:r>
              <a:rPr lang="ru-RU" dirty="0" smtClean="0"/>
              <a:t>азработать </a:t>
            </a:r>
            <a:r>
              <a:rPr lang="ru-RU" dirty="0"/>
              <a:t>несколько схем маршрутов, </a:t>
            </a:r>
            <a:r>
              <a:rPr lang="ru-RU" dirty="0" smtClean="0"/>
              <a:t>довести </a:t>
            </a:r>
            <a:r>
              <a:rPr lang="ru-RU" dirty="0"/>
              <a:t>их до сведения ответственных и </a:t>
            </a:r>
            <a:r>
              <a:rPr lang="ru-RU" dirty="0" smtClean="0"/>
              <a:t>передать</a:t>
            </a:r>
            <a:r>
              <a:rPr lang="ru-RU" dirty="0"/>
              <a:t> на хранение на </a:t>
            </a:r>
            <a:r>
              <a:rPr lang="ru-RU" dirty="0" smtClean="0"/>
              <a:t>пост охраны;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Результаты </a:t>
            </a:r>
            <a:r>
              <a:rPr lang="ru-RU" dirty="0"/>
              <a:t>обходов территории </a:t>
            </a:r>
            <a:r>
              <a:rPr lang="ru-RU" dirty="0" smtClean="0"/>
              <a:t>фиксируем </a:t>
            </a:r>
            <a:r>
              <a:rPr lang="ru-RU" dirty="0"/>
              <a:t>в </a:t>
            </a:r>
            <a:r>
              <a:rPr lang="ru-RU" dirty="0">
                <a:hlinkClick r:id="rId2"/>
              </a:rPr>
              <a:t>журнале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042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Ограничить доступ </a:t>
            </a:r>
            <a:br>
              <a:rPr lang="ru-RU" dirty="0" smtClean="0"/>
            </a:br>
            <a:r>
              <a:rPr lang="ru-RU" dirty="0" smtClean="0"/>
              <a:t>к </a:t>
            </a:r>
            <a:r>
              <a:rPr lang="ru-RU" dirty="0"/>
              <a:t>служебной информации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Приказом </a:t>
            </a:r>
            <a:r>
              <a:rPr lang="ru-RU" dirty="0" smtClean="0"/>
              <a:t>назначим </a:t>
            </a:r>
            <a:r>
              <a:rPr lang="ru-RU" dirty="0"/>
              <a:t>ответственного за хранение документов и </a:t>
            </a:r>
            <a:r>
              <a:rPr lang="ru-RU" dirty="0" smtClean="0"/>
              <a:t>определим </a:t>
            </a:r>
            <a:r>
              <a:rPr lang="ru-RU" dirty="0"/>
              <a:t>перечень лиц, допущенных к информации ограниченного доступа.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приказе предусмотрим:</a:t>
            </a: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dirty="0" smtClean="0"/>
              <a:t>Назначим </a:t>
            </a:r>
            <a:r>
              <a:rPr lang="ru-RU" dirty="0"/>
              <a:t>должностных лиц, ответственных за учет, хранение и использование документов с грифом «Для служебного пользования</a:t>
            </a:r>
            <a:r>
              <a:rPr lang="ru-RU" dirty="0" smtClean="0"/>
              <a:t>». Перечень лиц укажем в приложении к приказу.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Обяжем должностных </a:t>
            </a:r>
            <a:r>
              <a:rPr lang="ru-RU" dirty="0"/>
              <a:t>лицам, </a:t>
            </a:r>
            <a:r>
              <a:rPr lang="ru-RU" dirty="0" smtClean="0"/>
              <a:t>ответственных </a:t>
            </a:r>
            <a:r>
              <a:rPr lang="ru-RU" dirty="0"/>
              <a:t>за учет, хранение и использование документов с грифом «Для служебного пользования» оформить соответствующие журналы учета.</a:t>
            </a:r>
            <a:endParaRPr lang="ru-RU" dirty="0"/>
          </a:p>
          <a:p>
            <a:pPr marL="0" lvl="0" indent="0" algn="just">
              <a:buNone/>
            </a:pPr>
            <a:endParaRPr lang="ru-RU" dirty="0" smtClean="0"/>
          </a:p>
          <a:p>
            <a:pPr marL="0" lvl="0" indent="0" algn="just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16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Ограничим </a:t>
            </a:r>
            <a:r>
              <a:rPr lang="ru-RU" dirty="0"/>
              <a:t>доступ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 </a:t>
            </a:r>
            <a:r>
              <a:rPr lang="ru-RU" dirty="0"/>
              <a:t>информационным ресурсам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Приказом назначим </a:t>
            </a:r>
            <a:r>
              <a:rPr lang="ru-RU" dirty="0"/>
              <a:t>работников, которые обеспечат защиту информационных ресурсов</a:t>
            </a:r>
            <a:r>
              <a:rPr lang="ru-RU" dirty="0" smtClean="0"/>
              <a:t>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Разработать </a:t>
            </a:r>
            <a:r>
              <a:rPr lang="ru-RU" dirty="0"/>
              <a:t>систему защитных мер в локальных сетях.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8089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Постановление Правительства РФ от 14 мая 2021 г. N 732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ru-RU" dirty="0" smtClean="0"/>
              <a:t>"</a:t>
            </a:r>
            <a:r>
              <a:rPr lang="ru-RU" dirty="0"/>
              <a:t>Об утверждении требований к антитеррористической защищенности объектов (территорий), предназначенных для организации отдыха детей и их оздоровления, и формы паспорта безопасности объектов (территорий) стационарного типа, предназначенных для организации отдыха детей и их оздоровления"</a:t>
            </a:r>
          </a:p>
        </p:txBody>
      </p:sp>
    </p:spTree>
    <p:extLst>
      <p:ext uri="{BB962C8B-B14F-4D97-AF65-F5344CB8AC3E}">
        <p14:creationId xmlns:p14="http://schemas.microsoft.com/office/powerpoint/2010/main" val="133512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Разместить информацию </a:t>
            </a:r>
            <a:r>
              <a:rPr lang="ru-RU" sz="2400" dirty="0"/>
              <a:t>по антитеррористической защите на информационном стенде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РАЗМЕСТИМ НА СТЕНДЕ: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Пособие</a:t>
            </a:r>
            <a:r>
              <a:rPr lang="ru-RU" dirty="0"/>
              <a:t> о порядке действий работников и посетителей, если увидели подозрительных лиц или предметы</a:t>
            </a:r>
            <a:r>
              <a:rPr lang="ru-RU" dirty="0" smtClean="0"/>
              <a:t>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/>
              <a:t>П</a:t>
            </a:r>
            <a:r>
              <a:rPr lang="ru-RU" dirty="0" smtClean="0"/>
              <a:t>особие </a:t>
            </a:r>
            <a:r>
              <a:rPr lang="ru-RU" dirty="0"/>
              <a:t>о порядке действий работников и посетителей, если узнали об угрозе совершения или о совершении террористических актов</a:t>
            </a:r>
            <a:r>
              <a:rPr lang="ru-RU" dirty="0" smtClean="0"/>
              <a:t>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Схему</a:t>
            </a:r>
            <a:r>
              <a:rPr lang="ru-RU" dirty="0"/>
              <a:t> эвакуации при возникновении чрезвычайных ситуаций</a:t>
            </a:r>
            <a:r>
              <a:rPr lang="ru-RU" dirty="0" smtClean="0"/>
              <a:t>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Номера </a:t>
            </a:r>
            <a:r>
              <a:rPr lang="ru-RU" dirty="0"/>
              <a:t>телефонов аварийно-спасательных служб, территориальных органов безопасности, МВД и </a:t>
            </a:r>
            <a:r>
              <a:rPr lang="ru-RU" dirty="0" err="1"/>
              <a:t>Росгвардии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33353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Инструктаж работников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98523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организуем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/>
              <a:t>Первичный инструктаж для новых работников можно проводить в первый день после приема на работу. Повторные – один раз в три месяца, в полгода или один раз в год. Дополнительный – за неделю до массового мероприятия или через неделю при изменении законодательства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Проследите, чтобы инструктаж проводили в рабочее время. Его можно организовать в групповой или индивидуальной форме. Первый вариант подойдет для сотрудников, которые уже давно работают в учреждении, второй – для новичков. Поручите </a:t>
            </a:r>
            <a:r>
              <a:rPr lang="ru-RU" dirty="0">
                <a:hlinkClick r:id="rId2"/>
              </a:rPr>
              <a:t>ответственному работнику</a:t>
            </a:r>
            <a:r>
              <a:rPr lang="ru-RU" dirty="0"/>
              <a:t> распределить сотрудников на инструктаж.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504778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оформить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Поручите инструктору составить программу. Предложите включить в нее шесть основных разделов:</a:t>
            </a:r>
          </a:p>
          <a:p>
            <a:pPr marL="0" indent="0">
              <a:buNone/>
            </a:pPr>
            <a:endParaRPr lang="ru-RU" dirty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общие сведения;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НПА и локальные акты;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информационные ресурсы;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факторы угрозы;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инструменты пресечения угрозы;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практические рекомендации.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021119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ВАЖНО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На изучение вопросов каждого из них следует уделить от 5 до 10 минут. Результаты инструктажа фиксируйте в </a:t>
            </a:r>
            <a:r>
              <a:rPr lang="ru-RU" dirty="0">
                <a:hlinkClick r:id="rId2"/>
              </a:rPr>
              <a:t>журнале</a:t>
            </a:r>
            <a:r>
              <a:rPr lang="ru-RU" dirty="0"/>
              <a:t>. Чтобы проверить знания работников, воспользуйтесь </a:t>
            </a:r>
            <a:r>
              <a:rPr lang="ru-RU" dirty="0">
                <a:hlinkClick r:id="rId3"/>
              </a:rPr>
              <a:t>чек-листом</a:t>
            </a:r>
            <a:r>
              <a:rPr lang="ru-RU" dirty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523600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dirty="0"/>
              <a:t>В учреждении установлен пропускной режим, в </a:t>
            </a:r>
            <a:r>
              <a:rPr lang="ru-RU" b="1" dirty="0" err="1"/>
              <a:t>т.ч</a:t>
            </a:r>
            <a:r>
              <a:rPr lang="ru-RU" b="1" dirty="0"/>
              <a:t>. прохождение через рамку </a:t>
            </a:r>
            <a:r>
              <a:rPr lang="ru-RU" b="1" dirty="0" err="1"/>
              <a:t>металлодетектора</a:t>
            </a:r>
            <a:r>
              <a:rPr lang="ru-RU" b="1" dirty="0"/>
              <a:t>. Многие родители отказываются от прохождения рамки, т.к. облучение опасно для здоровья детей. Можно ли обязать детей проходить рамку </a:t>
            </a:r>
            <a:r>
              <a:rPr lang="ru-RU" b="1" dirty="0" err="1"/>
              <a:t>металлодетектора</a:t>
            </a:r>
            <a:r>
              <a:rPr lang="ru-RU" b="1" dirty="0"/>
              <a:t>? Обязательно ли прохождение через рамку </a:t>
            </a:r>
            <a:r>
              <a:rPr lang="ru-RU" b="1" dirty="0" err="1"/>
              <a:t>металлодетектора</a:t>
            </a:r>
            <a:r>
              <a:rPr lang="ru-RU" b="1" dirty="0"/>
              <a:t> для сотрудников?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143176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	На </a:t>
            </a:r>
            <a:r>
              <a:rPr lang="ru-RU" dirty="0"/>
              <a:t>наш взгляд, сформулировать во внутреннем документе правила, связанные с функционированием арочного </a:t>
            </a:r>
            <a:r>
              <a:rPr lang="ru-RU" dirty="0" err="1"/>
              <a:t>металлодетектора</a:t>
            </a:r>
            <a:r>
              <a:rPr lang="ru-RU" dirty="0"/>
              <a:t>, необходимо. Во-первых, руководствуясь этим документом, ответственные сотрудники учреждения смогут надлежащим образом среагировать, если </a:t>
            </a:r>
            <a:r>
              <a:rPr lang="ru-RU" dirty="0" err="1"/>
              <a:t>металлодетектор</a:t>
            </a:r>
            <a:r>
              <a:rPr lang="ru-RU" dirty="0"/>
              <a:t> обнаружит запрещенные к проносу предметы. Во-вторых, наличие соответствующего внутреннего регламента поможет при возникновении споров с посетителями учреждения физической культуры и спорта.</a:t>
            </a:r>
          </a:p>
          <a:p>
            <a:pPr marL="0" indent="0" algn="just">
              <a:buNone/>
            </a:pPr>
            <a:r>
              <a:rPr lang="ru-RU" dirty="0" smtClean="0"/>
              <a:t>	Так</a:t>
            </a:r>
            <a:r>
              <a:rPr lang="ru-RU" dirty="0"/>
              <a:t>, по материалам одного из дел (см. решение Центрального районного суда г. Волгограда от 27.01.2011 по делу N 2-212/11) посетитель учреждения пытался через суд получить денежную компенсацию в связи с незаконным личным досмотром возле арочного </a:t>
            </a:r>
            <a:r>
              <a:rPr lang="ru-RU" dirty="0" err="1"/>
              <a:t>металлодетектора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	В </a:t>
            </a:r>
            <a:r>
              <a:rPr lang="ru-RU" dirty="0"/>
              <a:t>суде гражданин привел следующие аргументы. Перечень случаев, в которых может производиться досмотр граждан и их личных вещей, четко определен действующим законодательством. В частности, личный досмотр, досмотр вещей, находящихся при физическом лице, могут осуществляться только в рамках производства по делам об административных правонарушениях либо в рамках уголовного судопроизводства, а также для пресечения административных правонарушений и преступлений. Во всех прочих случаях применение указанных мер по отношению к гражданам не допускается. Кроме того, в соответствии со </a:t>
            </a:r>
            <a:r>
              <a:rPr lang="ru-RU" dirty="0">
                <a:hlinkClick r:id="rId2"/>
              </a:rPr>
              <a:t>ст. 27.2</a:t>
            </a:r>
            <a:r>
              <a:rPr lang="ru-RU" dirty="0"/>
              <a:t>, </a:t>
            </a:r>
            <a:r>
              <a:rPr lang="ru-RU" dirty="0">
                <a:hlinkClick r:id="rId3"/>
              </a:rPr>
              <a:t>27.3</a:t>
            </a:r>
            <a:r>
              <a:rPr lang="ru-RU" dirty="0"/>
              <a:t> и </a:t>
            </a:r>
            <a:r>
              <a:rPr lang="ru-RU" dirty="0">
                <a:hlinkClick r:id="rId4"/>
              </a:rPr>
              <a:t>27.7</a:t>
            </a:r>
            <a:r>
              <a:rPr lang="ru-RU" dirty="0"/>
              <a:t> КоАП РФ личный досмотр, досмотр вещей, находящихся при физическом лице, вправе проводить только сотрудники перечисленных в названных статьях силовых структур. В рассматриваемом случае учреждение, на территории которого функционировал арочный </a:t>
            </a:r>
            <a:r>
              <a:rPr lang="ru-RU" dirty="0" err="1"/>
              <a:t>металлодетектор</a:t>
            </a:r>
            <a:r>
              <a:rPr lang="ru-RU" dirty="0"/>
              <a:t>, этими правами наделено не было.</a:t>
            </a:r>
          </a:p>
          <a:p>
            <a:pPr marL="0" indent="0" algn="just">
              <a:buNone/>
            </a:pPr>
            <a:r>
              <a:rPr lang="ru-RU" dirty="0" smtClean="0"/>
              <a:t>	Суд </a:t>
            </a:r>
            <a:r>
              <a:rPr lang="ru-RU" dirty="0"/>
              <a:t>в удовлетворении требований гражданина отказал со ссылкой на внутренний документ учреждения "О пропускном и </a:t>
            </a:r>
            <a:r>
              <a:rPr lang="ru-RU" dirty="0" err="1"/>
              <a:t>внутриобъектовом</a:t>
            </a:r>
            <a:r>
              <a:rPr lang="ru-RU" dirty="0"/>
              <a:t> режиме" (все действия производились в рамках локального акта). Как подтверждено в судебном решении, о принудительном личном досмотре в данной ситуации речи не идет. Посетителю предлагалось показать содержимое сумки в добровольном порядке, личный же досмотр проводится независимо от воли гражданина. Помимо прочего, осмотр не предполагал физического контакта сотрудника охраны с посетителем и его вещами"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72010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</a:t>
            </a:r>
            <a:r>
              <a:rPr lang="ru-RU" dirty="0"/>
              <a:t>провести внеплановую эвакуацию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С 1 марта 2023 года установили новый порядок эвакуации при угрозе ЧС.МЧС в связи с угрозой терактов проводит внеплановые тренировки по эвакуации в </a:t>
            </a:r>
            <a:r>
              <a:rPr lang="ru-RU" dirty="0" smtClean="0"/>
              <a:t>учреждениях. 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ВАЖНО!!!</a:t>
            </a:r>
          </a:p>
          <a:p>
            <a:pPr marL="0" indent="0" algn="just">
              <a:buNone/>
            </a:pPr>
            <a:r>
              <a:rPr lang="ru-RU" dirty="0" smtClean="0"/>
              <a:t>Проведите </a:t>
            </a:r>
            <a:r>
              <a:rPr lang="ru-RU" dirty="0"/>
              <a:t>инструктажи и отработайте алгоритм, как действовать при угрозе теракта.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237469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С 1 марта действует постановление Правительства от 19.09.2022 № 1654, которое утвердило Правила проведения эвакуационных мероприятий для чрезвычайных ситуаций природного и техногенного характера. </a:t>
            </a:r>
            <a:endParaRPr lang="ru-RU" dirty="0" smtClean="0"/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Документ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будет действовать 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февраля 2029 года включительно.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962096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об эвакуации имеет право принять руководитель учреждения при угрозе или возникновении ЧС. </a:t>
            </a:r>
          </a:p>
          <a:p>
            <a:pPr marL="0" indent="0" algn="just">
              <a:buNone/>
            </a:pPr>
            <a:r>
              <a:rPr lang="ru-RU" dirty="0" smtClean="0"/>
              <a:t>Это </a:t>
            </a:r>
            <a:r>
              <a:rPr lang="ru-RU" dirty="0"/>
              <a:t>решение будет касаться работников и </a:t>
            </a:r>
            <a:r>
              <a:rPr lang="ru-RU" dirty="0" smtClean="0"/>
              <a:t>детей находящихся в учреждении.</a:t>
            </a: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 определяет:</a:t>
            </a:r>
          </a:p>
          <a:p>
            <a:r>
              <a:rPr lang="ru-RU" dirty="0"/>
              <a:t>места сбора и посадки на транспорт;</a:t>
            </a:r>
          </a:p>
          <a:p>
            <a:r>
              <a:rPr lang="ru-RU" dirty="0"/>
              <a:t>перечень материальных и культурных ценностей;</a:t>
            </a:r>
          </a:p>
          <a:p>
            <a:r>
              <a:rPr lang="ru-RU" dirty="0"/>
              <a:t>маршруты, способы и сроки эвакуации граждан и ценностей;</a:t>
            </a:r>
          </a:p>
          <a:p>
            <a:r>
              <a:rPr lang="ru-RU" dirty="0"/>
              <a:t>список транспорта;</a:t>
            </a:r>
          </a:p>
          <a:p>
            <a:r>
              <a:rPr lang="ru-RU" dirty="0"/>
              <a:t>перечень пунктов временного размещения и питания;</a:t>
            </a:r>
          </a:p>
          <a:p>
            <a:r>
              <a:rPr lang="ru-RU" dirty="0"/>
              <a:t>места хранения ценностей.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8413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	В </a:t>
            </a:r>
            <a:r>
              <a:rPr lang="ru-RU" dirty="0"/>
              <a:t>названном нормативно акте описаны обязательные для выполнения организационные, инженерно-технические, правовые и иные мероприятия по обеспечению антитеррористической защищенности объектов (территорий).</a:t>
            </a:r>
          </a:p>
          <a:p>
            <a:pPr marL="0" indent="0" algn="just">
              <a:buNone/>
            </a:pPr>
            <a:r>
              <a:rPr lang="ru-RU" dirty="0" smtClean="0"/>
              <a:t>	Перечень </a:t>
            </a:r>
            <a:r>
              <a:rPr lang="ru-RU" dirty="0"/>
              <a:t>обязательных мероприятий устанавливается в зависимости от категории опасности, присвоенной тому или иному объекту. Исключением являются объекты, предназначенные для организации отдыха и оздоровления детей, нестационарного типа (представляют собой туристские палатки или иные аналогичные изделия (мобильные конструкции), размещаемые в естественных природно-климатических условиях). Такие объекты не подлежат категорированию, поэтому для них отдельно прописаны обязательные мероприятия по обеспечению антитеррористической защищенности.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086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Если принято решение об эвакуации, учреждение обязано: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ru-RU" dirty="0"/>
              <a:t>проинформировать работников о принятом решении и о маршрутах и способах проведения эвакуационных мероприятий</a:t>
            </a:r>
            <a:r>
              <a:rPr lang="ru-RU" dirty="0" smtClean="0"/>
              <a:t>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организовать </a:t>
            </a:r>
            <a:r>
              <a:rPr lang="ru-RU" dirty="0"/>
              <a:t>перевозку сотрудников в безопасные районы, а также вывоз ценностей.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749862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В новых правилах нет перечня локальных нормативных актов, которые должны быть в учреждении. Поэтому при разработке ЛНА руководствуйтесь формой проверочного листа по ГО и ЧС (утв. </a:t>
            </a:r>
            <a:r>
              <a:rPr lang="ru-RU" dirty="0">
                <a:hlinkClick r:id="rId2"/>
              </a:rPr>
              <a:t>приказом МЧС от 04.02.2022 № 62</a:t>
            </a:r>
            <a:r>
              <a:rPr lang="ru-RU" dirty="0"/>
              <a:t>). Учитывайте требования в области защиты от ЧС, территориальное расположение и иные особенности учреждения</a:t>
            </a:r>
            <a:r>
              <a:rPr lang="ru-RU" dirty="0" smtClean="0"/>
              <a:t>.</a:t>
            </a:r>
          </a:p>
          <a:p>
            <a:pPr marL="0" indent="0" algn="ctr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Отразите эвакуационные мероприятия и вопросы взаимодействия с госорганами в 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планах действий по предупреждению и ликвидации чрезвычайных ситуаций</a:t>
            </a:r>
            <a:r>
              <a:rPr lang="ru-RU" dirty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368425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Подготовьтесь к внеплановой эвакуации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Если учреждение еще не получило требование от МЧС провести внеплановую тренировку по эвакуации, то может инициировать ее самостоятельно.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Так </a:t>
            </a:r>
            <a:r>
              <a:rPr lang="ru-RU" dirty="0"/>
              <a:t>сотрудники лучше отработают алгоритм эвакуации людей при угрозе теракта, а учреждение не получит замечаний по итогам.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Для </a:t>
            </a:r>
            <a:r>
              <a:rPr lang="ru-RU" dirty="0"/>
              <a:t>этого обратитесь в </a:t>
            </a:r>
            <a:r>
              <a:rPr lang="ru-RU" dirty="0" err="1"/>
              <a:t>Росгвардию</a:t>
            </a:r>
            <a:r>
              <a:rPr lang="ru-RU" dirty="0"/>
              <a:t> с письмом.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349403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Перед эвакуацией проведите в рабочее время инструктаж по антитеррористической защищенности. Новичков инструктируйте индивидуально, остальных сотрудников в группах. Каждый должен знать свои обязанности при эвакуации и кодовые слова для оповещения по громкой связи.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Затем </a:t>
            </a:r>
            <a:r>
              <a:rPr lang="ru-RU" dirty="0"/>
              <a:t>издайте приказ о проведении внеплановой тренировки по эвакуации при угрозе террористического акта.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357946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Проведите эвакуацию по алгоритму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Сообщение о теракте.</a:t>
            </a:r>
            <a:r>
              <a:rPr lang="ru-RU" dirty="0"/>
              <a:t> Сотрудник, который первым получил информацию о теракте, сообщает руководителю, а также звонит в полицию и МЧС. Это номера 02 (102 с мобильного телефона), 01 (101). Например, в Москве можно звонить с мобильного телефона по экстренному номеру 112, даже если на счету нет средств или в телефоне нет сим-карты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b="1" dirty="0"/>
              <a:t>Оповещение. </a:t>
            </a:r>
            <a:r>
              <a:rPr lang="ru-RU" dirty="0"/>
              <a:t>Руководитель учреждения либо тот, то его замещает, информирует учредителя и ответственных за антитеррористическую безопасность сотрудников. Затем руководитель узнает, сколько в здании сотрудников и посетителей, и дает команду объявить по громкой связи кодовое слово, например «Сверка времени». Это слово коллектив учреждения обязан знать заранее, и оно должно звучать безобидно, чтобы не случилось паники.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852619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 людей. </a:t>
            </a:r>
            <a:r>
              <a:rPr lang="ru-RU" dirty="0"/>
              <a:t>Охранники и сотрудники учреждения отключают </a:t>
            </a:r>
            <a:r>
              <a:rPr lang="ru-RU" dirty="0" smtClean="0"/>
              <a:t>сотовые телефоны и электричество в помещениях, </a:t>
            </a:r>
            <a:r>
              <a:rPr lang="ru-RU" dirty="0"/>
              <a:t>отключают систему контроля управления дверями, закрывают входы и выходы. Парковку закрывают на въезд и контролируют выезд автомобилей с нее. </a:t>
            </a:r>
            <a:r>
              <a:rPr lang="ru-RU" dirty="0" smtClean="0"/>
              <a:t>Персонал </a:t>
            </a:r>
            <a:r>
              <a:rPr lang="ru-RU" dirty="0"/>
              <a:t>и посетителей, кто был в учреждении, выводят наружу, в том числе через эвакуационные выходы. Когда сотрудники выводят людей из здания, то используют поэтажные планы эвакуации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060864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эвакуации только по ГОСТУ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864" y="1880886"/>
            <a:ext cx="6430272" cy="4315427"/>
          </a:xfrm>
        </p:spPr>
      </p:pic>
    </p:spTree>
    <p:extLst>
      <p:ext uri="{BB962C8B-B14F-4D97-AF65-F5344CB8AC3E}">
        <p14:creationId xmlns:p14="http://schemas.microsoft.com/office/powerpoint/2010/main" val="60275245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/>
              <a:t>Осмотр объекта.</a:t>
            </a:r>
            <a:r>
              <a:rPr lang="ru-RU" dirty="0"/>
              <a:t> Руководитель проверяет, закрыты ли помещения для служебного пользования — чердаки, подвалы, газовые котельные, помещения с электрооборудованием. Если в учреждении есть служба безопасности, то до приезда полиции она осматривает объект самостоятельно. Персонал готовит места на парковке для машин полиции и МЧС, помещения для сотрудников органов. Руководитель сообщает полиции и МЧС о проведенных мероприятиях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07865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Завершение эвакуации. </a:t>
            </a:r>
            <a:r>
              <a:rPr lang="ru-RU" dirty="0"/>
              <a:t>После того как сотрудники полиции и МЧС проверили здание и ничего не нашли, руководитель учреждения дает команду объявить по громкой связи кодовое сообщение о прекращении мероприятий, например «Сверка времени закончена». Технические службы включают лифты и эскалаторы, систему контроля управления дверями.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951481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Оформите результаты эвакуации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/>
              <a:t>По итогам эвакуации составьте акт-отчет о ее проведении. В акте опишите, как готовились к эвакуации и инструктировали персонал. Затем подробно перечислите все действия руководителя и работников при угрозе теракта. В конце укажите, были ли у сотрудников МЧС и </a:t>
            </a:r>
            <a:r>
              <a:rPr lang="ru-RU" dirty="0" err="1"/>
              <a:t>Росгвардии</a:t>
            </a:r>
            <a:r>
              <a:rPr lang="ru-RU" dirty="0"/>
              <a:t> замечания по итогам </a:t>
            </a:r>
            <a:r>
              <a:rPr lang="ru-RU" dirty="0" smtClean="0"/>
              <a:t>тренировки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ВАЖНО!!!!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Раздайте сотрудникам памятку, как разговаривать, если по телефону сообщили информацию о минировании.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8689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Важно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/>
              <a:t>Важно отметить, что организации отдыха детей и их оздоровления подлежат категорированию в целях установления дифференцированных требований к обеспечению их антитеррористической защищенности с учетом степени угрозы совершения террористического акта и возможных последствий его совершения и на основании оценки состояния их защищенности, их значимости для инфраструктуры и жизнеобеспечения и степени потенциальной опасности совершения террористического акта. Категории присваиваются специально созданной комиссией. Чем выше категория опасности объекта (территории), тем больше требований в части антитеррористической защищенности предъявляется к нему. Высшая степень опасности - у первой категории. Нужно понимать, что в связи с принятием нового постановления Правительства РФ проводить категорирование придется вновь.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673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Обновите документы для эвакуации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Чтобы тренировка по эвакуации прошла без замечаний, понадобится проверить и обновить комплект документов по антитеррористической безопасности. Посмотрите, правильно ли указаны ответственные за антитеррористическую защищенность в приказах, проверьте журналы регистрации посетителей и автотранспорта, а также обхода территории. Посмотрите программу и журнал инструктажей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3826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Очень важно разобраться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По </a:t>
            </a:r>
            <a:r>
              <a:rPr lang="ru-RU" dirty="0"/>
              <a:t>каким критериям летние лагеря разделят на </a:t>
            </a:r>
            <a:r>
              <a:rPr lang="ru-RU" dirty="0" smtClean="0"/>
              <a:t>категории;</a:t>
            </a:r>
          </a:p>
          <a:p>
            <a:pPr algn="just"/>
            <a:r>
              <a:rPr lang="ru-RU" dirty="0" smtClean="0"/>
              <a:t> Какие </a:t>
            </a:r>
            <a:r>
              <a:rPr lang="ru-RU" dirty="0"/>
              <a:t>требования к антитеррористической защищенности оздоровительных </a:t>
            </a:r>
            <a:r>
              <a:rPr lang="ru-RU" dirty="0" smtClean="0"/>
              <a:t>лагерей; </a:t>
            </a:r>
          </a:p>
          <a:p>
            <a:pPr algn="just"/>
            <a:r>
              <a:rPr lang="ru-RU" dirty="0" smtClean="0"/>
              <a:t>Кто </a:t>
            </a:r>
            <a:r>
              <a:rPr lang="ru-RU" dirty="0"/>
              <a:t>устанавливает категории детским учреждениям отдыха и на какие лагеря требования Правительства не распространяются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169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/>
              <a:t>зависимости от каких показателей </a:t>
            </a:r>
            <a:r>
              <a:rPr lang="ru-RU" dirty="0" smtClean="0"/>
              <a:t>лагеря </a:t>
            </a:r>
            <a:r>
              <a:rPr lang="ru-RU" dirty="0"/>
              <a:t>разделят на категории?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С целью обеспечения антитеррористической защищенности летних лагерей эти учреждения отдыха разделят на несколько категорий. Установление категории зависит от нескольких критериев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К ним относятся: </a:t>
            </a:r>
            <a:endParaRPr lang="ru-RU" dirty="0" smtClean="0"/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число </a:t>
            </a:r>
            <a:r>
              <a:rPr lang="ru-RU" dirty="0"/>
              <a:t>детей, пребывающих на отдыхе в смену; </a:t>
            </a:r>
            <a:endParaRPr lang="ru-RU" dirty="0" smtClean="0"/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наличие </a:t>
            </a:r>
            <a:r>
              <a:rPr lang="ru-RU" dirty="0"/>
              <a:t>той или иной инфраструктуры</a:t>
            </a:r>
            <a:r>
              <a:rPr lang="ru-RU" dirty="0" smtClean="0"/>
              <a:t>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 smtClean="0"/>
              <a:t> </a:t>
            </a:r>
            <a:r>
              <a:rPr lang="ru-RU" dirty="0"/>
              <a:t>последствия, которые могут возникнуть в результате террористического акта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822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 каким категориям распределяются организации?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1223159"/>
              </p:ext>
            </p:extLst>
          </p:nvPr>
        </p:nvGraphicFramePr>
        <p:xfrm>
          <a:off x="457200" y="1600200"/>
          <a:ext cx="8229600" cy="3211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Категория опасности</a:t>
                      </a:r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Критерии категорирования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наличие (отсутствие) совершенных (попыток к совершению) террористических актов в субъекте РФ, на территории которого расположен объект, в течение последних 12 месяцев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прогнозируемое количество пострадавших в результате совершения террористического акта на объекте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прогнозируемый размер материального ущерба и ущерба окружающей природной среде в результате совершения террористического акта на объекте</a:t>
                      </a:r>
                      <a:endParaRPr lang="ru-RU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Пять террористических актов и более</a:t>
                      </a:r>
                      <a:endParaRPr lang="ru-RU" sz="1200">
                        <a:effectLst/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Более</a:t>
                      </a:r>
                      <a:endParaRPr lang="ru-RU" sz="1200">
                        <a:effectLst/>
                        <a:latin typeface="Times New Roman CYR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800 человек</a:t>
                      </a:r>
                      <a:endParaRPr lang="ru-RU" sz="1200">
                        <a:effectLst/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Более</a:t>
                      </a:r>
                      <a:endParaRPr lang="ru-RU" sz="1200" dirty="0">
                        <a:effectLst/>
                        <a:latin typeface="Times New Roman CYR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300 млн. руб.</a:t>
                      </a:r>
                      <a:endParaRPr lang="ru-RU" sz="1200" dirty="0">
                        <a:effectLst/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 трех до четырех террористических актов</a:t>
                      </a:r>
                      <a:endParaRPr lang="ru-RU" sz="1200">
                        <a:effectLst/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 300</a:t>
                      </a:r>
                      <a:endParaRPr lang="ru-RU" sz="1200">
                        <a:effectLst/>
                        <a:latin typeface="Times New Roman CYR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 800 человек</a:t>
                      </a:r>
                      <a:endParaRPr lang="ru-RU" sz="1200">
                        <a:effectLst/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 150 млн. до 300 млн. руб.</a:t>
                      </a:r>
                      <a:endParaRPr lang="ru-RU" sz="1200" dirty="0">
                        <a:effectLst/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 одного до двух террористических актов</a:t>
                      </a:r>
                      <a:endParaRPr lang="ru-RU" sz="1200">
                        <a:effectLst/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 100</a:t>
                      </a:r>
                      <a:endParaRPr lang="ru-RU" sz="1200">
                        <a:effectLst/>
                        <a:latin typeface="Times New Roman CYR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 300 человек</a:t>
                      </a:r>
                      <a:endParaRPr lang="ru-RU" sz="1200">
                        <a:effectLst/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 75 млн. до 150 млн. руб.</a:t>
                      </a:r>
                      <a:endParaRPr lang="ru-RU" sz="1200" dirty="0">
                        <a:effectLst/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IV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 зафиксировано террористических актов</a:t>
                      </a:r>
                      <a:endParaRPr lang="ru-RU" sz="1200">
                        <a:effectLst/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Менее 100 человек</a:t>
                      </a:r>
                      <a:endParaRPr lang="ru-RU" sz="1200">
                        <a:effectLst/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Менее 75 млн. руб.</a:t>
                      </a:r>
                      <a:endParaRPr lang="ru-RU" sz="1200" dirty="0">
                        <a:effectLst/>
                        <a:latin typeface="Times New Roman CYR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742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387</TotalTime>
  <Words>2988</Words>
  <Application>Microsoft Office PowerPoint</Application>
  <PresentationFormat>Экран (4:3)</PresentationFormat>
  <Paragraphs>292</Paragraphs>
  <Slides>60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60</vt:i4>
      </vt:variant>
    </vt:vector>
  </HeadingPairs>
  <TitlesOfParts>
    <vt:vector size="61" baseType="lpstr">
      <vt:lpstr>Ясность</vt:lpstr>
      <vt:lpstr>Антитеррористическая защищенность объекта </vt:lpstr>
      <vt:lpstr>Презентация PowerPoint</vt:lpstr>
      <vt:lpstr>Презентация PowerPoint</vt:lpstr>
      <vt:lpstr>Презентация PowerPoint</vt:lpstr>
      <vt:lpstr>Презентация PowerPoint</vt:lpstr>
      <vt:lpstr>Важно</vt:lpstr>
      <vt:lpstr>Очень важно разобраться</vt:lpstr>
      <vt:lpstr> В зависимости от каких показателей лагеря разделят на категории? </vt:lpstr>
      <vt:lpstr>По каким категориям распределяются организации?</vt:lpstr>
      <vt:lpstr>Презентация PowerPoint</vt:lpstr>
      <vt:lpstr>Антитеррористическая защищенность объектов независимо от их категории обеспечивается путем осуществления комплекса мер, направленных</vt:lpstr>
      <vt:lpstr>В целях обеспечения необходимой степени антитеррористической защищенности объектов (территорий) всеми учреждениями (независимо от их категории) осуществляются следующие мероприятия</vt:lpstr>
      <vt:lpstr>Презентация PowerPoint</vt:lpstr>
      <vt:lpstr>ВАЖНО!!!</vt:lpstr>
      <vt:lpstr>В отношении объектов, предназначенных для отдыха и оздоровления детей, нестационарного типа проводятся следующие мероприятия по обеспечению антитеррористической защищенности</vt:lpstr>
      <vt:lpstr>Презентация PowerPoint</vt:lpstr>
      <vt:lpstr> Кто устанавливает категории детским лагерям? </vt:lpstr>
      <vt:lpstr>На какие детские учреждения отдыха не распространяются новые требования? </vt:lpstr>
      <vt:lpstr>Большое внимание необходимо уделить составлению документов</vt:lpstr>
      <vt:lpstr>Презентация PowerPoint</vt:lpstr>
      <vt:lpstr>1. Назначить ответственного за проведение мероприятий по антитеррористической защищенности</vt:lpstr>
      <vt:lpstr>2. Оформим приказ об антитеррористической защищенности учреждения.</vt:lpstr>
      <vt:lpstr>3. Оформили акт обследования и категорирования объекта (территории) учреждения.</vt:lpstr>
      <vt:lpstr>4. Оформить паспорт безопасности</vt:lpstr>
      <vt:lpstr>5. Утвердим документы по пропускному режиму</vt:lpstr>
      <vt:lpstr>Презентация PowerPoint</vt:lpstr>
      <vt:lpstr>Презентация PowerPoint</vt:lpstr>
      <vt:lpstr>разработать план охраны территории учреждения</vt:lpstr>
      <vt:lpstr>ДАЛЕЕ</vt:lpstr>
      <vt:lpstr>приказом назначить ответственного за пропуск автотранспорта на территорию учреждения;</vt:lpstr>
      <vt:lpstr>оформить приказ об усилении пропускного и внутриобъектового режима.</vt:lpstr>
      <vt:lpstr>   Составить и согласовать с территориальными органами ФСБ, МВД, Росгвардии, МЧС план взаимодействия по вопросам противодействия экстремизму и терроризму  </vt:lpstr>
      <vt:lpstr>Презентация PowerPoint</vt:lpstr>
      <vt:lpstr>Презентация PowerPoint</vt:lpstr>
      <vt:lpstr>Проведем инструктаж среди сотрудников</vt:lpstr>
      <vt:lpstr>Проведем учения с участием детей</vt:lpstr>
      <vt:lpstr>Регулярно осматривайте здания и территории учреждения</vt:lpstr>
      <vt:lpstr>Ограничить доступ  к служебной информации</vt:lpstr>
      <vt:lpstr>Ограничим доступ  к информационным ресурсам</vt:lpstr>
      <vt:lpstr>Разместить информацию по антитеррористической защите на информационном стенде</vt:lpstr>
      <vt:lpstr>Инструктаж работников</vt:lpstr>
      <vt:lpstr>Как организуем</vt:lpstr>
      <vt:lpstr>Как оформить</vt:lpstr>
      <vt:lpstr>ВАЖНО</vt:lpstr>
      <vt:lpstr>Вопрос</vt:lpstr>
      <vt:lpstr>Ответ!</vt:lpstr>
      <vt:lpstr>Как провести внеплановую эвакуацию</vt:lpstr>
      <vt:lpstr>Презентация PowerPoint</vt:lpstr>
      <vt:lpstr>Презентация PowerPoint</vt:lpstr>
      <vt:lpstr>Если принято решение об эвакуации, учреждение обязано:</vt:lpstr>
      <vt:lpstr>Презентация PowerPoint</vt:lpstr>
      <vt:lpstr>Подготовьтесь к внеплановой эвакуации</vt:lpstr>
      <vt:lpstr>Презентация PowerPoint</vt:lpstr>
      <vt:lpstr>Проведите эвакуацию по алгоритму</vt:lpstr>
      <vt:lpstr>Презентация PowerPoint</vt:lpstr>
      <vt:lpstr>План эвакуации только по ГОСТУ</vt:lpstr>
      <vt:lpstr>Презентация PowerPoint</vt:lpstr>
      <vt:lpstr>Презентация PowerPoint</vt:lpstr>
      <vt:lpstr>Оформите результаты эвакуации</vt:lpstr>
      <vt:lpstr>Обновите документы для эвакуации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Антитеррористическая защищенность объекта </dc:title>
  <dc:creator>Admin</dc:creator>
  <cp:lastModifiedBy>Admin</cp:lastModifiedBy>
  <cp:revision>76</cp:revision>
  <dcterms:created xsi:type="dcterms:W3CDTF">2023-03-21T15:17:16Z</dcterms:created>
  <dcterms:modified xsi:type="dcterms:W3CDTF">2023-03-21T21:59:19Z</dcterms:modified>
</cp:coreProperties>
</file>