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995" r:id="rId2"/>
    <p:sldId id="996" r:id="rId3"/>
    <p:sldId id="997" r:id="rId4"/>
    <p:sldId id="998" r:id="rId5"/>
    <p:sldId id="962" r:id="rId6"/>
    <p:sldId id="1000" r:id="rId7"/>
  </p:sldIdLst>
  <p:sldSz cx="9906000" cy="6858000" type="A4"/>
  <p:notesSz cx="9748838" cy="68548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8">
          <p15:clr>
            <a:srgbClr val="A4A3A4"/>
          </p15:clr>
        </p15:guide>
        <p15:guide id="2" pos="30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  <a:srgbClr val="BFFAA8"/>
    <a:srgbClr val="FF99FF"/>
    <a:srgbClr val="33CCCC"/>
    <a:srgbClr val="990000"/>
    <a:srgbClr val="FF66FF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70" autoAdjust="0"/>
    <p:restoredTop sz="94681" autoAdjust="0"/>
  </p:normalViewPr>
  <p:slideViewPr>
    <p:cSldViewPr>
      <p:cViewPr varScale="1">
        <p:scale>
          <a:sx n="109" d="100"/>
          <a:sy n="109" d="100"/>
        </p:scale>
        <p:origin x="948" y="102"/>
      </p:cViewPr>
      <p:guideLst>
        <p:guide orient="horz" pos="2304"/>
        <p:guide pos="3016"/>
      </p:guideLst>
    </p:cSldViewPr>
  </p:slideViewPr>
  <p:outlineViewPr>
    <p:cViewPr>
      <p:scale>
        <a:sx n="25" d="100"/>
        <a:sy n="25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570" y="-78"/>
      </p:cViewPr>
      <p:guideLst>
        <p:guide orient="horz" pos="2158"/>
        <p:guide pos="30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46425" y="601663"/>
            <a:ext cx="3463925" cy="2397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163" y="3260725"/>
            <a:ext cx="7148512" cy="2700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Click to edit Master notes styles</a:t>
            </a:r>
          </a:p>
          <a:p>
            <a:pPr lvl="1"/>
            <a:r>
              <a:rPr lang="ru-RU" altLang="ru-RU" noProof="0" smtClean="0"/>
              <a:t>Second Level</a:t>
            </a:r>
          </a:p>
          <a:p>
            <a:pPr lvl="2"/>
            <a:r>
              <a:rPr lang="ru-RU" altLang="ru-RU" noProof="0" smtClean="0"/>
              <a:t>Third Level</a:t>
            </a:r>
          </a:p>
          <a:p>
            <a:pPr lvl="3"/>
            <a:r>
              <a:rPr lang="ru-RU" altLang="ru-RU" noProof="0" smtClean="0"/>
              <a:t>Fourth Level</a:t>
            </a:r>
          </a:p>
          <a:p>
            <a:pPr lvl="4"/>
            <a:r>
              <a:rPr lang="ru-RU" altLang="ru-RU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86020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A031504-2AAF-4E25-A222-B1FD81108BB7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3887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5210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218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21860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96099BF-8521-44F1-9CAB-34188D5F1E42}" type="slidenum">
              <a:rPr lang="ru-RU" altLang="ru-RU"/>
              <a:pPr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49DC1-26B6-4394-9EC5-5D577A635F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444767"/>
      </p:ext>
    </p:extLst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42950" y="609600"/>
            <a:ext cx="84201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4A975-62A7-4F3F-85BD-BF314D4217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8464346"/>
      </p:ext>
    </p:extLst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7D677-3760-447C-A456-3BFFE4548D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5246123"/>
      </p:ext>
    </p:extLst>
  </p:cSld>
  <p:clrMapOvr>
    <a:masterClrMapping/>
  </p:clrMapOvr>
  <p:transition spd="slow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EF136-9B35-42E8-9E0F-0062F8295F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4794730"/>
      </p:ext>
    </p:extLst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BD6D6-1573-4F4F-A641-961F10767E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680568"/>
      </p:ext>
    </p:extLst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41153-C8E4-4209-82D5-B5813EED0E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2516546"/>
      </p:ext>
    </p:extLst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7DCE1-EE8B-41C0-8F53-F46EBD2D11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137922"/>
      </p:ext>
    </p:extLst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69FFD-1A85-4D35-8E78-29A4B3FDA4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0726025"/>
      </p:ext>
    </p:extLst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69124-CC64-4BEA-AAD1-B7B6B1ACCD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8692386"/>
      </p:ext>
    </p:extLst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B1C1A-F64F-4B53-94CB-8323D8757B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4909674"/>
      </p:ext>
    </p:extLst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1702C-55D3-4CC4-A546-279D058048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7985051"/>
      </p:ext>
    </p:extLst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02309-A981-4A44-8C8D-4092DADEBB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7434136"/>
      </p:ext>
    </p:extLst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C658AF49-79FE-48C2-897A-8DA644783B7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2" r:id="rId1"/>
    <p:sldLayoutId id="2147484493" r:id="rId2"/>
    <p:sldLayoutId id="2147484494" r:id="rId3"/>
    <p:sldLayoutId id="2147484495" r:id="rId4"/>
    <p:sldLayoutId id="2147484496" r:id="rId5"/>
    <p:sldLayoutId id="2147484497" r:id="rId6"/>
    <p:sldLayoutId id="2147484498" r:id="rId7"/>
    <p:sldLayoutId id="2147484499" r:id="rId8"/>
    <p:sldLayoutId id="2147484500" r:id="rId9"/>
    <p:sldLayoutId id="2147484501" r:id="rId10"/>
    <p:sldLayoutId id="2147484502" r:id="rId11"/>
    <p:sldLayoutId id="2147484503" r:id="rId12"/>
  </p:sldLayoutIdLst>
  <p:transition spd="slow">
    <p:cut/>
  </p:transition>
  <p:txStyles>
    <p:titleStyle>
      <a:lvl1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2pPr>
      <a:lvl3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3pPr>
      <a:lvl4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4pPr>
      <a:lvl5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5pPr>
      <a:lvl6pPr marL="4572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6pPr>
      <a:lvl7pPr marL="9144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7pPr>
      <a:lvl8pPr marL="13716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8pPr>
      <a:lvl9pPr marL="18288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9pPr>
    </p:titleStyle>
    <p:bodyStyle>
      <a:lvl1pPr marL="385763" indent="-385763" algn="l" defTabSz="103028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36613" indent="-322263" algn="l" defTabSz="10302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287463" indent="-255588" algn="l" defTabSz="10302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04988" indent="-255588" algn="l" defTabSz="10302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19338" indent="-255588" algn="l" defTabSz="10302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7781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353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6925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497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552" y="-10768"/>
            <a:ext cx="9921552" cy="6868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72480" y="1844824"/>
            <a:ext cx="9072563" cy="4104282"/>
          </a:xfrm>
        </p:spPr>
        <p:txBody>
          <a:bodyPr/>
          <a:lstStyle/>
          <a:p>
            <a:pPr eaLnBrk="1" hangingPunct="1"/>
            <a:r>
              <a:rPr lang="ru-RU" altLang="ru-RU" sz="36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защиты </a:t>
            </a:r>
            <a: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объектов СПОРТА</a:t>
            </a:r>
            <a:endParaRPr lang="ru-RU" altLang="ru-RU" sz="3200" b="1" dirty="0" smtClean="0">
              <a:solidFill>
                <a:srgbClr val="FFFF00"/>
              </a:solidFill>
              <a:latin typeface="Liberation Serif" panose="02020603050405020304" pitchFamily="18" charset="0"/>
            </a:endParaRPr>
          </a:p>
        </p:txBody>
      </p:sp>
      <p:pic>
        <p:nvPicPr>
          <p:cNvPr id="6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800" y="404664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 smtClean="0">
                <a:solidFill>
                  <a:srgbClr val="FFFF00"/>
                </a:solidFill>
                <a:latin typeface="Liberation Serif" pitchFamily="18" charset="0"/>
              </a:rPr>
              <a:t>Правовые акты, методические документы по обеспечению антитеррористической защищенности объектов спорта</a:t>
            </a:r>
            <a:endParaRPr lang="ru-RU" altLang="ru-RU" sz="2300" b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344487" y="1412776"/>
            <a:ext cx="9210675" cy="1079500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630238" indent="-322263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287463" indent="-255588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itchFamily="18" charset="0"/>
              </a:defRPr>
            </a:lvl3pPr>
            <a:lvl4pPr marL="1804988" indent="-255588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319338" indent="-255588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7765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32337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6909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41481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Постановление </a:t>
            </a:r>
            <a:r>
              <a:rPr lang="ru-RU" altLang="ru-RU" sz="1600" b="1" dirty="0">
                <a:latin typeface="Liberation Serif" panose="02020603050405020304" pitchFamily="18" charset="0"/>
              </a:rPr>
              <a:t>Правительства Российской Федерации от 6 марта 2015 года № 202 </a:t>
            </a:r>
            <a:endParaRPr lang="ru-RU" altLang="ru-RU" sz="1600" b="1" dirty="0" smtClean="0">
              <a:latin typeface="Liberation Serif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«</a:t>
            </a:r>
            <a:r>
              <a:rPr lang="ru-RU" altLang="ru-RU" sz="1600" b="1" dirty="0">
                <a:latin typeface="Liberation Serif" panose="02020603050405020304" pitchFamily="18" charset="0"/>
              </a:rPr>
              <a:t>Об утверждении требований к антитеррористической защищенности объектов спорта и формы паспорта безопасности объектов спорта».</a:t>
            </a:r>
            <a:endParaRPr lang="ru-RU" altLang="ru-RU" sz="1600" b="1" dirty="0" smtClean="0"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>
            <a:spLocks noChangeArrowheads="1"/>
          </p:cNvSpPr>
          <p:nvPr/>
        </p:nvSpPr>
        <p:spPr bwMode="auto">
          <a:xfrm>
            <a:off x="344488" y="2636912"/>
            <a:ext cx="9210676" cy="100811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Приказ Министерства </a:t>
            </a:r>
            <a:r>
              <a:rPr lang="ru-RU" altLang="ru-RU" sz="1600" b="1" dirty="0">
                <a:latin typeface="Liberation Serif" panose="02020603050405020304" pitchFamily="18" charset="0"/>
              </a:rPr>
              <a:t>спорта Российской Федерации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от </a:t>
            </a:r>
            <a:r>
              <a:rPr lang="ru-RU" altLang="ru-RU" sz="1600" b="1" dirty="0">
                <a:latin typeface="Liberation Serif" panose="02020603050405020304" pitchFamily="18" charset="0"/>
              </a:rPr>
              <a:t>21 сентября 2015 года № 895 </a:t>
            </a:r>
            <a:endParaRPr lang="ru-RU" altLang="ru-RU" sz="1600" b="1" dirty="0" smtClean="0"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«</a:t>
            </a:r>
            <a:r>
              <a:rPr lang="ru-RU" altLang="ru-RU" sz="1600" b="1" dirty="0">
                <a:latin typeface="Liberation Serif" panose="02020603050405020304" pitchFamily="18" charset="0"/>
              </a:rPr>
              <a:t>Об утверждении методических указаний по порядку составления паспорта безопасности объектов спорта» </a:t>
            </a:r>
            <a:endParaRPr lang="ru-RU" altLang="ru-RU" sz="1600" b="1" i="1" dirty="0">
              <a:latin typeface="Liberation Serif" pitchFamily="18" charset="0"/>
            </a:endParaRPr>
          </a:p>
        </p:txBody>
      </p:sp>
      <p:sp>
        <p:nvSpPr>
          <p:cNvPr id="13" name="Скругленный прямоугольник 12"/>
          <p:cNvSpPr>
            <a:spLocks noChangeArrowheads="1"/>
          </p:cNvSpPr>
          <p:nvPr/>
        </p:nvSpPr>
        <p:spPr bwMode="auto">
          <a:xfrm>
            <a:off x="344488" y="3789040"/>
            <a:ext cx="9210674" cy="1008112"/>
          </a:xfrm>
          <a:prstGeom prst="roundRect">
            <a:avLst>
              <a:gd name="adj" fmla="val 16667"/>
            </a:avLst>
          </a:prstGeom>
          <a:solidFill>
            <a:srgbClr val="D1FAA8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600" b="1" dirty="0">
                <a:latin typeface="Liberation Serif" panose="02020603050405020304" pitchFamily="18" charset="0"/>
              </a:rPr>
              <a:t>Приказ Министерства спорта Российской Федерации от 30 сентября 2015 года № 921 </a:t>
            </a:r>
            <a:endParaRPr lang="ru-RU" altLang="ru-RU" sz="1600" b="1" dirty="0" smtClean="0"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«</a:t>
            </a:r>
            <a:r>
              <a:rPr lang="ru-RU" altLang="ru-RU" sz="1600" b="1" dirty="0">
                <a:latin typeface="Liberation Serif" panose="02020603050405020304" pitchFamily="18" charset="0"/>
              </a:rPr>
              <a:t>Об утверждении методических указаний по порядку проведения обследования и категорирования объектов спорта»</a:t>
            </a:r>
          </a:p>
        </p:txBody>
      </p:sp>
      <p:sp>
        <p:nvSpPr>
          <p:cNvPr id="15" name="Скругленный прямоугольник 14"/>
          <p:cNvSpPr>
            <a:spLocks noChangeArrowheads="1"/>
          </p:cNvSpPr>
          <p:nvPr/>
        </p:nvSpPr>
        <p:spPr bwMode="auto">
          <a:xfrm>
            <a:off x="344487" y="4941168"/>
            <a:ext cx="9210674" cy="1224136"/>
          </a:xfrm>
          <a:prstGeom prst="roundRect">
            <a:avLst>
              <a:gd name="adj" fmla="val 16667"/>
            </a:avLst>
          </a:prstGeom>
          <a:solidFill>
            <a:srgbClr val="D1FAA8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Письмо </a:t>
            </a:r>
            <a:r>
              <a:rPr lang="ru-RU" altLang="ru-RU" sz="1600" b="1" dirty="0">
                <a:latin typeface="Liberation Serif" panose="02020603050405020304" pitchFamily="18" charset="0"/>
              </a:rPr>
              <a:t>Министерства спорта Российской Федерации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от </a:t>
            </a:r>
            <a:r>
              <a:rPr lang="ru-RU" altLang="ru-RU" sz="1600" b="1" dirty="0">
                <a:latin typeface="Liberation Serif" panose="02020603050405020304" pitchFamily="18" charset="0"/>
              </a:rPr>
              <a:t>2 октября 2015 года № ПН-07-10/6354 </a:t>
            </a:r>
            <a:endParaRPr lang="ru-RU" altLang="ru-RU" sz="1600" b="1" dirty="0" smtClean="0"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«</a:t>
            </a:r>
            <a:r>
              <a:rPr lang="ru-RU" altLang="ru-RU" sz="1600" b="1" dirty="0">
                <a:latin typeface="Liberation Serif" panose="02020603050405020304" pitchFamily="18" charset="0"/>
              </a:rPr>
              <a:t>О порядке определения технических средств обеспечения безопасности на объектах спорта в соответствии с присвоенной комиссией и указанной в пункте 3 формы паспорта безопасности категорией опасности объекта спорта»</a:t>
            </a:r>
            <a:endParaRPr lang="ru-RU" altLang="ru-RU" sz="1600" b="1" i="1" dirty="0">
              <a:latin typeface="Liberation Serif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6456" y="1772816"/>
            <a:ext cx="9793088" cy="1081411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Для проведения категорирования объекта спорта решением руководителя юридического лица или физическим лицом, которые являются собственниками объекта спорта или использующее его на ином законном основании, создается комиссия по обследованию и категорированию объекта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спорта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2996952"/>
            <a:ext cx="9793088" cy="1440160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Категорирование объектов спорта осуществляется на основании оценки состояния защищенности объектов спорта, учитывающей степень потенциальной опасности и угрозы совершения террористических актов на объектах спорта, а также масштабов возможных последствий их совершения, в целях установления дифференцированных требований по обеспечению антитеррористической защищенности объектов спорта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456" y="5733256"/>
            <a:ext cx="9786325" cy="792087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По результатам обследования объекта спорта комиссия не позднее одного месяца со дня ее создания принимает решение об отнесении объекта спорта к конкретной категории опасности</a:t>
            </a: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154730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КАТЕГОРИРОВАНИЕ</a:t>
            </a:r>
            <a:endParaRPr lang="ru-RU" altLang="ru-RU" sz="2800" b="1" dirty="0">
              <a:solidFill>
                <a:srgbClr val="FFFF00"/>
              </a:solidFill>
              <a:latin typeface="Liberation Serif" panose="02020603050405020304" pitchFamily="18" charset="0"/>
            </a:endParaRPr>
          </a:p>
          <a:p>
            <a:pPr algn="ctr"/>
            <a:r>
              <a:rPr lang="ru-RU" altLang="ru-RU" sz="2800" b="1" dirty="0">
                <a:solidFill>
                  <a:srgbClr val="FFFF00"/>
                </a:solidFill>
                <a:latin typeface="Liberation Serif" panose="02020603050405020304" pitchFamily="18" charset="0"/>
              </a:rPr>
              <a:t>ОБЪЕКТА </a:t>
            </a:r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СПОРТА 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6456" y="4581128"/>
            <a:ext cx="9786325" cy="100811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Комиссия проводит обследование объекта спорта на предмет его соответствия документам, представленным руководителем юридического лица или физическим лицом, которые являются собственниками объекта спорта или использующее его на ином законном основании</a:t>
            </a:r>
          </a:p>
        </p:txBody>
      </p:sp>
    </p:spTree>
    <p:extLst>
      <p:ext uri="{BB962C8B-B14F-4D97-AF65-F5344CB8AC3E}">
        <p14:creationId xmlns:p14="http://schemas.microsoft.com/office/powerpoint/2010/main" val="1161797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6456" y="1556792"/>
            <a:ext cx="9793088" cy="115212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первой категории</a:t>
            </a:r>
          </a:p>
          <a:p>
            <a:pPr algn="ctr">
              <a:defRPr/>
            </a:pP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спорта, в результате совершения террористического акта на которых прогнозируемое количество пострадавших составит более 500 человек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2924944"/>
            <a:ext cx="9793088" cy="9361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</a:t>
            </a: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второй категории</a:t>
            </a:r>
            <a:endParaRPr lang="ru-RU" sz="20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спорта, в результате совершения террористического акта на которых прогнозируемое количество пострадавших составит от 101 до 500 человек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219" y="5445224"/>
            <a:ext cx="9786325" cy="1080120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</a:t>
            </a: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четвертой категории</a:t>
            </a:r>
          </a:p>
          <a:p>
            <a:pPr algn="ctr">
              <a:defRPr/>
            </a:pP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спорта, в результате совершения террористического акта на которых прогнозируемое количество пострадавших составит менее 30 человек</a:t>
            </a: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1296887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КАТЕГОРИИ ОБЪЕКТОВ </a:t>
            </a:r>
            <a:r>
              <a:rPr lang="ru-RU" altLang="ru-RU" sz="2800" b="1" dirty="0">
                <a:solidFill>
                  <a:srgbClr val="FFFF00"/>
                </a:solidFill>
                <a:latin typeface="Liberation Serif" panose="02020603050405020304" pitchFamily="18" charset="0"/>
              </a:rPr>
              <a:t>(</a:t>
            </a:r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ТЕРРИТОРИЙ)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6456" y="4149080"/>
            <a:ext cx="9786325" cy="98709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</a:t>
            </a: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третьей категории</a:t>
            </a:r>
            <a:endParaRPr lang="ru-RU" sz="20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спорта, в результате совершения террористического акта на которых прогнозируемое количество пострадавших составит от 31 до 100 человек</a:t>
            </a:r>
          </a:p>
        </p:txBody>
      </p:sp>
    </p:spTree>
    <p:extLst>
      <p:ext uri="{BB962C8B-B14F-4D97-AF65-F5344CB8AC3E}">
        <p14:creationId xmlns:p14="http://schemas.microsoft.com/office/powerpoint/2010/main" val="36165741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00472" y="2132856"/>
            <a:ext cx="4752528" cy="439186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Комплексные проверки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антитеррористической защищенности объектов спорта проводятся </a:t>
            </a:r>
            <a:endParaRPr lang="ru-RU" sz="18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с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периодичностью</a:t>
            </a: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:</a:t>
            </a:r>
          </a:p>
          <a:p>
            <a:pPr algn="ctr">
              <a:defRPr/>
            </a:pPr>
            <a:endParaRPr lang="ru-RU" sz="18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отношении объектов первой категории опасности - не реже 1 раза в год;</a:t>
            </a:r>
          </a:p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отношении объектов второй категории опасности - не реже 1 раза в 2 года;</a:t>
            </a:r>
          </a:p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отношении объектов третьей категории опасности - не реже 1 раза в 3 года;</a:t>
            </a:r>
          </a:p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отношении объектов четвертой категории опасности - не реже 1 раза в 4 года.</a:t>
            </a:r>
          </a:p>
        </p:txBody>
      </p:sp>
      <p:sp>
        <p:nvSpPr>
          <p:cNvPr id="61444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86484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КОНТРОЛЬ ЗА ВЫПОЛНЕНИЕМ ТРЕБОВАНИЙ</a:t>
            </a:r>
            <a:endParaRPr lang="ru-RU" altLang="ru-RU" sz="24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97016" y="3789039"/>
            <a:ext cx="4680519" cy="295232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Целевые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проверки </a:t>
            </a:r>
            <a:endParaRPr lang="ru-RU" sz="18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проводятся в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целях оперативной проверки выполнения настоящих требований при повышении уровня террористической опасности, вводимого в соответствии с Указом Президента Российской Федерации </a:t>
            </a:r>
            <a:endParaRPr lang="ru-RU" sz="16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от 14.06.2021 №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851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«О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порядке установления уровней террористической опасности, предусматривающих принятие дополнительных мер по обеспечению безопасности личности, общества 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государства»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97016" y="1196752"/>
            <a:ext cx="4680519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Руководитель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юридического лица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использующее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его на ином законном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основании, проводят: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473" y="1196752"/>
            <a:ext cx="4680519" cy="64807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Собственник объекта спорт, проводит: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97016" y="2996952"/>
            <a:ext cx="4680519" cy="6480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Комиссия по обследованию и категорированию объекта спорта проводят: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97017" y="1916833"/>
            <a:ext cx="4680519" cy="9361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Контрольные проверки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проводится при необходимости, в целях контроля устранения недостатков, выявленных в ходе комплексной проверки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552" y="-10766"/>
            <a:ext cx="9921552" cy="6868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72480" y="1988840"/>
            <a:ext cx="9072563" cy="4104282"/>
          </a:xfrm>
        </p:spPr>
        <p:txBody>
          <a:bodyPr/>
          <a:lstStyle/>
          <a:p>
            <a:pPr eaLnBrk="1" hangingPunct="1"/>
            <a:r>
              <a:rPr lang="ru-RU" altLang="ru-RU" sz="36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защиты </a:t>
            </a:r>
            <a:r>
              <a:rPr lang="ru-RU" altLang="ru-RU" sz="36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объектов СПОРТА</a:t>
            </a:r>
            <a:endParaRPr lang="ru-RU" altLang="ru-RU" sz="3200" b="1" dirty="0" smtClean="0">
              <a:solidFill>
                <a:srgbClr val="FFFF00"/>
              </a:solidFill>
              <a:latin typeface="Liberation Serif" panose="02020603050405020304" pitchFamily="18" charset="0"/>
            </a:endParaRPr>
          </a:p>
        </p:txBody>
      </p:sp>
      <p:pic>
        <p:nvPicPr>
          <p:cNvPr id="5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816" y="476672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6442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ыступление М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ыступление М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Выступление МС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тупление МС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7090</TotalTime>
  <Pages>14</Pages>
  <Words>545</Words>
  <Application>Microsoft Office PowerPoint</Application>
  <PresentationFormat>Лист A4 (210x297 мм)</PresentationFormat>
  <Paragraphs>46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Liberation Serif</vt:lpstr>
      <vt:lpstr>Times New Roman</vt:lpstr>
      <vt:lpstr>Выступление МС</vt:lpstr>
      <vt:lpstr>Организация и проведение мероприятий по обеспечению антитеррористической защиты объектов СПОРТА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и проведение мероприятий по обеспечению антитеррористической защиты объектов СПОРТА</vt:lpstr>
    </vt:vector>
  </TitlesOfParts>
  <Company>АФПС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Байрамов</dc:creator>
  <cp:lastModifiedBy>Румянцев Андрей Александрович</cp:lastModifiedBy>
  <cp:revision>726</cp:revision>
  <cp:lastPrinted>2001-06-18T10:16:52Z</cp:lastPrinted>
  <dcterms:created xsi:type="dcterms:W3CDTF">2002-04-07T09:06:54Z</dcterms:created>
  <dcterms:modified xsi:type="dcterms:W3CDTF">2022-10-21T07:25:45Z</dcterms:modified>
</cp:coreProperties>
</file>