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8"/>
  </p:notesMasterIdLst>
  <p:handoutMasterIdLst>
    <p:handoutMasterId r:id="rId9"/>
  </p:handoutMasterIdLst>
  <p:sldIdLst>
    <p:sldId id="995" r:id="rId2"/>
    <p:sldId id="996" r:id="rId3"/>
    <p:sldId id="997" r:id="rId4"/>
    <p:sldId id="998" r:id="rId5"/>
    <p:sldId id="962" r:id="rId6"/>
    <p:sldId id="999" r:id="rId7"/>
  </p:sldIdLst>
  <p:sldSz cx="9906000" cy="6858000" type="A4"/>
  <p:notesSz cx="9748838" cy="6854825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5613" indent="1588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2813" indent="1588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0013" indent="1588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7213" indent="1588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4">
          <p15:clr>
            <a:srgbClr val="A4A3A4"/>
          </p15:clr>
        </p15:guide>
        <p15:guide id="2" pos="301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58">
          <p15:clr>
            <a:srgbClr val="A4A3A4"/>
          </p15:clr>
        </p15:guide>
        <p15:guide id="2" pos="307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3300"/>
    <a:srgbClr val="BFFAA8"/>
    <a:srgbClr val="FF99FF"/>
    <a:srgbClr val="33CCCC"/>
    <a:srgbClr val="990000"/>
    <a:srgbClr val="FF66FF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370" autoAdjust="0"/>
    <p:restoredTop sz="94681" autoAdjust="0"/>
  </p:normalViewPr>
  <p:slideViewPr>
    <p:cSldViewPr>
      <p:cViewPr varScale="1">
        <p:scale>
          <a:sx n="105" d="100"/>
          <a:sy n="105" d="100"/>
        </p:scale>
        <p:origin x="996" y="78"/>
      </p:cViewPr>
      <p:guideLst>
        <p:guide orient="horz" pos="2304"/>
        <p:guide pos="3016"/>
      </p:guideLst>
    </p:cSldViewPr>
  </p:slideViewPr>
  <p:outlineViewPr>
    <p:cViewPr>
      <p:scale>
        <a:sx n="25" d="100"/>
        <a:sy n="25" d="100"/>
      </p:scale>
      <p:origin x="3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570" y="-78"/>
      </p:cViewPr>
      <p:guideLst>
        <p:guide orient="horz" pos="2158"/>
        <p:guide pos="30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46425" y="601663"/>
            <a:ext cx="3463925" cy="23971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00163" y="3260725"/>
            <a:ext cx="7148512" cy="27003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Click to edit Master notes styles</a:t>
            </a:r>
          </a:p>
          <a:p>
            <a:pPr lvl="1"/>
            <a:r>
              <a:rPr lang="ru-RU" altLang="ru-RU" noProof="0" smtClean="0"/>
              <a:t>Second Level</a:t>
            </a:r>
          </a:p>
          <a:p>
            <a:pPr lvl="2"/>
            <a:r>
              <a:rPr lang="ru-RU" altLang="ru-RU" noProof="0" smtClean="0"/>
              <a:t>Third Level</a:t>
            </a:r>
          </a:p>
          <a:p>
            <a:pPr lvl="3"/>
            <a:r>
              <a:rPr lang="ru-RU" altLang="ru-RU" noProof="0" smtClean="0"/>
              <a:t>Fourth Level</a:t>
            </a:r>
          </a:p>
          <a:p>
            <a:pPr lvl="4"/>
            <a:r>
              <a:rPr lang="ru-RU" altLang="ru-RU" noProof="0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17838" y="514350"/>
            <a:ext cx="3713162" cy="2570163"/>
          </a:xfrm>
          <a:ln/>
        </p:spPr>
      </p:sp>
      <p:sp>
        <p:nvSpPr>
          <p:cNvPr id="86019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cs typeface="Arial" panose="020B0604020202020204" pitchFamily="34" charset="0"/>
            </a:endParaRPr>
          </a:p>
        </p:txBody>
      </p:sp>
      <p:sp>
        <p:nvSpPr>
          <p:cNvPr id="86020" name="Номер слайда 3"/>
          <p:cNvSpPr txBox="1">
            <a:spLocks noGrp="1"/>
          </p:cNvSpPr>
          <p:nvPr/>
        </p:nvSpPr>
        <p:spPr bwMode="auto">
          <a:xfrm>
            <a:off x="5521325" y="6510338"/>
            <a:ext cx="42259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6A031504-2AAF-4E25-A222-B1FD81108BB7}" type="slidenum">
              <a:rPr lang="ru-RU" altLang="ru-RU"/>
              <a:pPr/>
              <a:t>2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17838" y="514350"/>
            <a:ext cx="3713162" cy="2570163"/>
          </a:xfrm>
          <a:ln/>
        </p:spPr>
      </p:sp>
      <p:sp>
        <p:nvSpPr>
          <p:cNvPr id="103427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cs typeface="Arial" panose="020B0604020202020204" pitchFamily="34" charset="0"/>
            </a:endParaRPr>
          </a:p>
        </p:txBody>
      </p:sp>
      <p:sp>
        <p:nvSpPr>
          <p:cNvPr id="103428" name="Номер слайда 3"/>
          <p:cNvSpPr txBox="1">
            <a:spLocks noGrp="1"/>
          </p:cNvSpPr>
          <p:nvPr/>
        </p:nvSpPr>
        <p:spPr bwMode="auto">
          <a:xfrm>
            <a:off x="5521325" y="6510338"/>
            <a:ext cx="42259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B501B06D-C6F8-44F4-8821-FAE8DC49E901}" type="slidenum">
              <a:rPr lang="ru-RU" altLang="ru-RU"/>
              <a:pPr/>
              <a:t>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338877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17838" y="514350"/>
            <a:ext cx="3713162" cy="2570163"/>
          </a:xfrm>
          <a:ln/>
        </p:spPr>
      </p:sp>
      <p:sp>
        <p:nvSpPr>
          <p:cNvPr id="103427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cs typeface="Arial" panose="020B0604020202020204" pitchFamily="34" charset="0"/>
            </a:endParaRPr>
          </a:p>
        </p:txBody>
      </p:sp>
      <p:sp>
        <p:nvSpPr>
          <p:cNvPr id="103428" name="Номер слайда 3"/>
          <p:cNvSpPr txBox="1">
            <a:spLocks noGrp="1"/>
          </p:cNvSpPr>
          <p:nvPr/>
        </p:nvSpPr>
        <p:spPr bwMode="auto">
          <a:xfrm>
            <a:off x="5521325" y="6510338"/>
            <a:ext cx="42259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B501B06D-C6F8-44F4-8821-FAE8DC49E901}" type="slidenum">
              <a:rPr lang="ru-RU" altLang="ru-RU"/>
              <a:pPr/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52109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17838" y="514350"/>
            <a:ext cx="3713162" cy="2570163"/>
          </a:xfrm>
          <a:ln/>
        </p:spPr>
      </p:sp>
      <p:sp>
        <p:nvSpPr>
          <p:cNvPr id="121859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cs typeface="Arial" panose="020B0604020202020204" pitchFamily="34" charset="0"/>
            </a:endParaRPr>
          </a:p>
        </p:txBody>
      </p:sp>
      <p:sp>
        <p:nvSpPr>
          <p:cNvPr id="121860" name="Номер слайда 3"/>
          <p:cNvSpPr txBox="1">
            <a:spLocks noGrp="1"/>
          </p:cNvSpPr>
          <p:nvPr/>
        </p:nvSpPr>
        <p:spPr bwMode="auto">
          <a:xfrm>
            <a:off x="5521325" y="6510338"/>
            <a:ext cx="42259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496099BF-8521-44F1-9CAB-34188D5F1E42}" type="slidenum">
              <a:rPr lang="ru-RU" altLang="ru-RU"/>
              <a:pPr/>
              <a:t>5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349DC1-26B6-4394-9EC5-5D577A635F0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6444767"/>
      </p:ext>
    </p:extLst>
  </p:cSld>
  <p:clrMapOvr>
    <a:masterClrMapping/>
  </p:clrMapOvr>
  <p:transition spd="slow">
    <p:spli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742950" y="609600"/>
            <a:ext cx="8420100" cy="5486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74A975-62A7-4F3F-85BD-BF314D4217C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68464346"/>
      </p:ext>
    </p:extLst>
  </p:cSld>
  <p:clrMapOvr>
    <a:masterClrMapping/>
  </p:clrMapOvr>
  <p:transition spd="slow">
    <p:spli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742950" y="1981200"/>
            <a:ext cx="84201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27D677-3760-447C-A456-3BFFE4548DA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5246123"/>
      </p:ext>
    </p:extLst>
  </p:cSld>
  <p:clrMapOvr>
    <a:masterClrMapping/>
  </p:clrMapOvr>
  <p:transition spd="slow">
    <p:split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742950" y="1981200"/>
            <a:ext cx="84201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0EF136-9B35-42E8-9E0F-0062F8295F5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44794730"/>
      </p:ext>
    </p:extLst>
  </p:cSld>
  <p:clrMapOvr>
    <a:masterClrMapping/>
  </p:clrMapOvr>
  <p:transition spd="slow">
    <p:spli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3BD6D6-1573-4F4F-A641-961F10767ED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12680568"/>
      </p:ext>
    </p:extLst>
  </p:cSld>
  <p:clrMapOvr>
    <a:masterClrMapping/>
  </p:clrMapOvr>
  <p:transition spd="slow">
    <p:spli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42950" y="19812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29200" y="19812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241153-C8E4-4209-82D5-B5813EED0E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42516546"/>
      </p:ext>
    </p:extLst>
  </p:cSld>
  <p:clrMapOvr>
    <a:masterClrMapping/>
  </p:clrMapOvr>
  <p:transition spd="slow">
    <p:spli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57DCE1-EE8B-41C0-8F53-F46EBD2D115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54137922"/>
      </p:ext>
    </p:extLst>
  </p:cSld>
  <p:clrMapOvr>
    <a:masterClrMapping/>
  </p:clrMapOvr>
  <p:transition spd="slow">
    <p:spli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169FFD-1A85-4D35-8E78-29A4B3FDA4B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0726025"/>
      </p:ext>
    </p:extLst>
  </p:cSld>
  <p:clrMapOvr>
    <a:masterClrMapping/>
  </p:clrMapOvr>
  <p:transition spd="slow">
    <p:spli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069124-CC64-4BEA-AAD1-B7B6B1ACCD7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58692386"/>
      </p:ext>
    </p:extLst>
  </p:cSld>
  <p:clrMapOvr>
    <a:masterClrMapping/>
  </p:clrMapOvr>
  <p:transition spd="slow">
    <p:spli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6B1C1A-F64F-4B53-94CB-8323D8757B8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74909674"/>
      </p:ext>
    </p:extLst>
  </p:cSld>
  <p:clrMapOvr>
    <a:masterClrMapping/>
  </p:clrMapOvr>
  <p:transition spd="slow">
    <p:spli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31702C-55D3-4CC4-A546-279D058048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57985051"/>
      </p:ext>
    </p:extLst>
  </p:cSld>
  <p:clrMapOvr>
    <a:masterClrMapping/>
  </p:clrMapOvr>
  <p:transition spd="slow">
    <p:spli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58025" y="609600"/>
            <a:ext cx="2105025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42950" y="609600"/>
            <a:ext cx="6162675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002309-A981-4A44-8C8D-4092DADEBB0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37434136"/>
      </p:ext>
    </p:extLst>
  </p:cSld>
  <p:clrMapOvr>
    <a:masterClrMapping/>
  </p:clrMapOvr>
  <p:transition spd="slow">
    <p:spli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3163" tIns="51581" rIns="103163" bIns="5158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3163" tIns="51581" rIns="103163" bIns="515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3563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3163" tIns="51581" rIns="103163" bIns="51581" numCol="1" anchor="t" anchorCtr="0" compatLnSpc="1">
            <a:prstTxWarp prst="textNoShape">
              <a:avLst/>
            </a:prstTxWarp>
          </a:bodyPr>
          <a:lstStyle>
            <a:lvl1pPr>
              <a:defRPr sz="16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63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3163" tIns="51581" rIns="103163" bIns="51581" numCol="1" anchor="t" anchorCtr="0" compatLnSpc="1">
            <a:prstTxWarp prst="textNoShape">
              <a:avLst/>
            </a:prstTxWarp>
          </a:bodyPr>
          <a:lstStyle>
            <a:lvl1pPr algn="ctr">
              <a:defRPr sz="16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63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3163" tIns="51581" rIns="103163" bIns="51581" numCol="1" anchor="t" anchorCtr="0" compatLnSpc="1">
            <a:prstTxWarp prst="textNoShape">
              <a:avLst/>
            </a:prstTxWarp>
          </a:bodyPr>
          <a:lstStyle>
            <a:lvl1pPr algn="r">
              <a:defRPr sz="1600"/>
            </a:lvl1pPr>
          </a:lstStyle>
          <a:p>
            <a:fld id="{C658AF49-79FE-48C2-897A-8DA644783B7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92" r:id="rId1"/>
    <p:sldLayoutId id="2147484493" r:id="rId2"/>
    <p:sldLayoutId id="2147484494" r:id="rId3"/>
    <p:sldLayoutId id="2147484495" r:id="rId4"/>
    <p:sldLayoutId id="2147484496" r:id="rId5"/>
    <p:sldLayoutId id="2147484497" r:id="rId6"/>
    <p:sldLayoutId id="2147484498" r:id="rId7"/>
    <p:sldLayoutId id="2147484499" r:id="rId8"/>
    <p:sldLayoutId id="2147484500" r:id="rId9"/>
    <p:sldLayoutId id="2147484501" r:id="rId10"/>
    <p:sldLayoutId id="2147484502" r:id="rId11"/>
    <p:sldLayoutId id="2147484503" r:id="rId12"/>
  </p:sldLayoutIdLst>
  <p:transition spd="slow">
    <p:cut/>
  </p:transition>
  <p:txStyles>
    <p:titleStyle>
      <a:lvl1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2pPr>
      <a:lvl3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3pPr>
      <a:lvl4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4pPr>
      <a:lvl5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5pPr>
      <a:lvl6pPr marL="457200" algn="ctr" defTabSz="10318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6pPr>
      <a:lvl7pPr marL="914400" algn="ctr" defTabSz="10318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7pPr>
      <a:lvl8pPr marL="1371600" algn="ctr" defTabSz="10318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8pPr>
      <a:lvl9pPr marL="1828800" algn="ctr" defTabSz="10318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9pPr>
    </p:titleStyle>
    <p:bodyStyle>
      <a:lvl1pPr marL="385763" indent="-385763" algn="l" defTabSz="1030288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+mn-cs"/>
        </a:defRPr>
      </a:lvl1pPr>
      <a:lvl2pPr marL="836613" indent="-322263" algn="l" defTabSz="1030288" rtl="0" eaLnBrk="0" fontAlgn="base" hangingPunct="0">
        <a:spcBef>
          <a:spcPct val="2000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</a:defRPr>
      </a:lvl2pPr>
      <a:lvl3pPr marL="1287463" indent="-255588" algn="l" defTabSz="1030288" rtl="0" eaLnBrk="0" fontAlgn="base" hangingPunct="0">
        <a:spcBef>
          <a:spcPct val="20000"/>
        </a:spcBef>
        <a:spcAft>
          <a:spcPct val="0"/>
        </a:spcAft>
        <a:buChar char="•"/>
        <a:defRPr sz="2700">
          <a:solidFill>
            <a:schemeClr val="tx1"/>
          </a:solidFill>
          <a:latin typeface="+mn-lt"/>
        </a:defRPr>
      </a:lvl3pPr>
      <a:lvl4pPr marL="1804988" indent="-255588" algn="l" defTabSz="1030288" rtl="0" eaLnBrk="0" fontAlgn="base" hangingPunct="0">
        <a:spcBef>
          <a:spcPct val="20000"/>
        </a:spcBef>
        <a:spcAft>
          <a:spcPct val="0"/>
        </a:spcAft>
        <a:buChar char="–"/>
        <a:defRPr sz="2300">
          <a:solidFill>
            <a:schemeClr val="tx1"/>
          </a:solidFill>
          <a:latin typeface="+mn-lt"/>
        </a:defRPr>
      </a:lvl4pPr>
      <a:lvl5pPr marL="2319338" indent="-255588" algn="l" defTabSz="1030288" rtl="0" eaLnBrk="0" fontAlgn="base" hangingPunct="0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5pPr>
      <a:lvl6pPr marL="2778125" indent="-257175" algn="l" defTabSz="10318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6pPr>
      <a:lvl7pPr marL="3235325" indent="-257175" algn="l" defTabSz="10318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7pPr>
      <a:lvl8pPr marL="3692525" indent="-257175" algn="l" defTabSz="10318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8pPr>
      <a:lvl9pPr marL="4149725" indent="-257175" algn="l" defTabSz="10318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8" descr="f4eed8336c7df11a7aa5e9f53d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82" y="-10301"/>
            <a:ext cx="9920881" cy="686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416496" y="2204864"/>
            <a:ext cx="9072563" cy="4104282"/>
          </a:xfrm>
        </p:spPr>
        <p:txBody>
          <a:bodyPr/>
          <a:lstStyle/>
          <a:p>
            <a:pPr eaLnBrk="1" hangingPunct="1"/>
            <a:r>
              <a:rPr lang="ru-RU" altLang="ru-RU" sz="3600" b="1" kern="1200" cap="all" dirty="0">
                <a:solidFill>
                  <a:srgbClr val="FFFF00"/>
                </a:solidFill>
                <a:effectLst/>
                <a:latin typeface="Liberation Serif" panose="02020603050405020304" pitchFamily="18" charset="0"/>
              </a:rPr>
              <a:t>Организация и проведение мероприятий по обеспечению антитеррористической защиты объектов (территорий) образования</a:t>
            </a:r>
            <a:endParaRPr lang="ru-RU" altLang="ru-RU" sz="3200" b="1" dirty="0" smtClean="0">
              <a:solidFill>
                <a:srgbClr val="FFFF00"/>
              </a:solidFill>
              <a:effectLst/>
              <a:latin typeface="Liberation Serif" panose="02020603050405020304" pitchFamily="18" charset="0"/>
            </a:endParaRPr>
          </a:p>
        </p:txBody>
      </p:sp>
      <p:pic>
        <p:nvPicPr>
          <p:cNvPr id="5" name="Picture 37" descr="Coat_of_Arms_of_Sverdlovsk_oblast_(2005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25" y="548680"/>
            <a:ext cx="2403971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906000" cy="1268413"/>
          </a:xfrm>
          <a:prstGeom prst="rect">
            <a:avLst/>
          </a:prstGeom>
          <a:solidFill>
            <a:schemeClr val="accent2"/>
          </a:solidFill>
          <a:ln w="15875" cap="flat" cmpd="sng" algn="ctr">
            <a:noFill/>
            <a:prstDash val="solid"/>
            <a:headEnd/>
            <a:tailEnd/>
          </a:ln>
          <a:effectLst>
            <a:outerShdw blurRad="38100" dist="38100" dir="5400000" rotWithShape="0">
              <a:srgbClr val="000000">
                <a:alpha val="35000"/>
              </a:srgbClr>
            </a:outerShdw>
          </a:effectLst>
        </p:spPr>
        <p:txBody>
          <a:bodyPr lIns="103135" tIns="0" rIns="103135" bIns="51568" anchor="ctr"/>
          <a:lstStyle/>
          <a:p>
            <a:pPr algn="ctr">
              <a:defRPr/>
            </a:pPr>
            <a:r>
              <a:rPr lang="ru-RU" altLang="ru-RU" sz="2800" b="1" dirty="0" smtClean="0">
                <a:solidFill>
                  <a:srgbClr val="FFFF00"/>
                </a:solidFill>
                <a:latin typeface="Liberation Serif" pitchFamily="18" charset="0"/>
              </a:rPr>
              <a:t>Правовые акты, методические документы по обеспечению антитеррористической защищенности объектов образования</a:t>
            </a:r>
            <a:endParaRPr lang="ru-RU" altLang="ru-RU" sz="2300" b="1" dirty="0">
              <a:solidFill>
                <a:srgbClr val="FF0000"/>
              </a:solidFill>
            </a:endParaRPr>
          </a:p>
        </p:txBody>
      </p:sp>
      <p:sp>
        <p:nvSpPr>
          <p:cNvPr id="8" name="Скругленный прямоугольник 7"/>
          <p:cNvSpPr>
            <a:spLocks noChangeArrowheads="1"/>
          </p:cNvSpPr>
          <p:nvPr/>
        </p:nvSpPr>
        <p:spPr bwMode="auto">
          <a:xfrm>
            <a:off x="344487" y="1340768"/>
            <a:ext cx="9210675" cy="1296987"/>
          </a:xfrm>
          <a:prstGeom prst="roundRect">
            <a:avLst>
              <a:gd name="adj" fmla="val 16667"/>
            </a:avLst>
          </a:prstGeom>
          <a:solidFill>
            <a:srgbClr val="66FFFF"/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55315" tIns="155315" rIns="155315" bIns="155315" anchor="ctr"/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630238" indent="-322263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287463" indent="-255588" eaLnBrk="0" hangingPunct="0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Times New Roman" pitchFamily="18" charset="0"/>
              </a:defRPr>
            </a:lvl3pPr>
            <a:lvl4pPr marL="1804988" indent="-255588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2319338" indent="-255588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776538" indent="-255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3233738" indent="-255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690938" indent="-255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4148138" indent="-255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600" b="1" dirty="0" smtClean="0">
                <a:latin typeface="Liberation Serif" panose="02020603050405020304" pitchFamily="18" charset="0"/>
              </a:rPr>
              <a:t>Постановление Правительства </a:t>
            </a:r>
            <a:r>
              <a:rPr lang="ru-RU" altLang="ru-RU" sz="1600" b="1" dirty="0">
                <a:latin typeface="Liberation Serif" panose="02020603050405020304" pitchFamily="18" charset="0"/>
              </a:rPr>
              <a:t>Российской Федерации от 2 августа 2019 года № 1006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600" b="1" dirty="0" smtClean="0">
                <a:latin typeface="Liberation Serif" panose="02020603050405020304" pitchFamily="18" charset="0"/>
              </a:rPr>
              <a:t>«</a:t>
            </a:r>
            <a:r>
              <a:rPr lang="ru-RU" altLang="ru-RU" sz="1600" b="1" dirty="0">
                <a:latin typeface="Liberation Serif" panose="02020603050405020304" pitchFamily="18" charset="0"/>
              </a:rPr>
              <a:t>Об утверждении требований к антитеррористической защищенности объектов (территорий) Министерства Просвещения Российской Федерации и объектов (территорий), относящихся к сфере деятельности министерства просвещения российской федерации, и формы паспорта безопасности этих объектов (территорий)»</a:t>
            </a:r>
            <a:endParaRPr lang="ru-RU" altLang="ru-RU" sz="1600" b="1" dirty="0" smtClean="0">
              <a:latin typeface="Liberation Serif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>
            <a:spLocks noChangeArrowheads="1"/>
          </p:cNvSpPr>
          <p:nvPr/>
        </p:nvSpPr>
        <p:spPr bwMode="auto">
          <a:xfrm>
            <a:off x="344488" y="2708920"/>
            <a:ext cx="9210676" cy="136842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55315" tIns="155315" rIns="155315" bIns="155315" anchor="ctr"/>
          <a:lstStyle/>
          <a:p>
            <a:pPr algn="ctr">
              <a:defRPr/>
            </a:pPr>
            <a:r>
              <a:rPr lang="ru-RU" altLang="ru-RU" sz="1600" b="1" dirty="0" smtClean="0">
                <a:latin typeface="Liberation Serif" panose="02020603050405020304" pitchFamily="18" charset="0"/>
              </a:rPr>
              <a:t>Методические </a:t>
            </a:r>
            <a:r>
              <a:rPr lang="ru-RU" altLang="ru-RU" sz="1600" b="1" dirty="0">
                <a:latin typeface="Liberation Serif" panose="02020603050405020304" pitchFamily="18" charset="0"/>
              </a:rPr>
              <a:t>рекомендации «Организация деятельности по обеспечению антитеррористической защищенности объектов (территорий) Министерства просвещения Российской Федерации и объектов (территорий), относящихся к сфере деятельности Министерства просвещения Российской Федерации</a:t>
            </a:r>
            <a:r>
              <a:rPr lang="ru-RU" altLang="ru-RU" sz="1600" b="1" dirty="0" smtClean="0">
                <a:latin typeface="Liberation Serif" panose="02020603050405020304" pitchFamily="18" charset="0"/>
              </a:rPr>
              <a:t>» - </a:t>
            </a:r>
            <a:r>
              <a:rPr lang="ru-RU" altLang="ru-RU" sz="1600" b="1" dirty="0" smtClean="0">
                <a:latin typeface="Liberation Serif" panose="02020603050405020304" pitchFamily="18" charset="0"/>
              </a:rPr>
              <a:t>письмо Министерства Просвещения Российской Федерации от 24.02.2021 № 12-286</a:t>
            </a:r>
            <a:r>
              <a:rPr lang="ru-RU" altLang="ru-RU" sz="1600" b="1" dirty="0">
                <a:latin typeface="Liberation Serif" panose="02020603050405020304" pitchFamily="18" charset="0"/>
              </a:rPr>
              <a:t>.</a:t>
            </a:r>
            <a:endParaRPr lang="ru-RU" altLang="ru-RU" sz="1600" b="1" i="1" dirty="0">
              <a:latin typeface="Liberation Serif" pitchFamily="18" charset="0"/>
            </a:endParaRPr>
          </a:p>
        </p:txBody>
      </p:sp>
      <p:sp>
        <p:nvSpPr>
          <p:cNvPr id="13" name="Скругленный прямоугольник 12"/>
          <p:cNvSpPr>
            <a:spLocks noChangeArrowheads="1"/>
          </p:cNvSpPr>
          <p:nvPr/>
        </p:nvSpPr>
        <p:spPr bwMode="auto">
          <a:xfrm>
            <a:off x="344488" y="4149080"/>
            <a:ext cx="9210674" cy="1008112"/>
          </a:xfrm>
          <a:prstGeom prst="roundRect">
            <a:avLst>
              <a:gd name="adj" fmla="val 16667"/>
            </a:avLst>
          </a:prstGeom>
          <a:solidFill>
            <a:srgbClr val="D1FAA8"/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altLang="ru-RU" sz="1600" b="1" dirty="0">
                <a:latin typeface="Liberation Serif" panose="02020603050405020304" pitchFamily="18" charset="0"/>
              </a:rPr>
              <a:t>Типовая модель </a:t>
            </a:r>
            <a:r>
              <a:rPr lang="ru-RU" altLang="ru-RU" sz="1600" b="1" dirty="0" smtClean="0">
                <a:latin typeface="Liberation Serif" panose="02020603050405020304" pitchFamily="18" charset="0"/>
              </a:rPr>
              <a:t>«Действий </a:t>
            </a:r>
            <a:r>
              <a:rPr lang="ru-RU" altLang="ru-RU" sz="1600" b="1" dirty="0">
                <a:latin typeface="Liberation Serif" panose="02020603050405020304" pitchFamily="18" charset="0"/>
              </a:rPr>
              <a:t>нарушителя, совершающего на объекте образования преступление террористической направленности в формах вооруженного нападения, размещения взрывного устройства, захвата </a:t>
            </a:r>
            <a:r>
              <a:rPr lang="ru-RU" altLang="ru-RU" sz="1600" b="1" dirty="0" smtClean="0">
                <a:latin typeface="Liberation Serif" panose="02020603050405020304" pitchFamily="18" charset="0"/>
              </a:rPr>
              <a:t>заложников» </a:t>
            </a:r>
            <a:r>
              <a:rPr lang="ru-RU" altLang="ru-RU" sz="1600" b="1" dirty="0" smtClean="0">
                <a:latin typeface="Liberation Serif" panose="02020603050405020304" pitchFamily="18" charset="0"/>
              </a:rPr>
              <a:t>- письмо </a:t>
            </a:r>
            <a:r>
              <a:rPr lang="ru-RU" altLang="ru-RU" sz="1600" b="1" dirty="0">
                <a:latin typeface="Liberation Serif" panose="02020603050405020304" pitchFamily="18" charset="0"/>
              </a:rPr>
              <a:t>Министерства Просвещения Российской Федерации от </a:t>
            </a:r>
            <a:r>
              <a:rPr lang="ru-RU" altLang="ru-RU" sz="1600" b="1" dirty="0" smtClean="0">
                <a:latin typeface="Liberation Serif" panose="02020603050405020304" pitchFamily="18" charset="0"/>
              </a:rPr>
              <a:t>01.07.2022 № АК-863/1</a:t>
            </a:r>
            <a:endParaRPr lang="ru-RU" altLang="ru-RU" sz="1600" b="1" dirty="0">
              <a:latin typeface="Liberation Serif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>
            <a:spLocks noChangeArrowheads="1"/>
          </p:cNvSpPr>
          <p:nvPr/>
        </p:nvSpPr>
        <p:spPr bwMode="auto">
          <a:xfrm>
            <a:off x="344487" y="5229200"/>
            <a:ext cx="9210674" cy="1512168"/>
          </a:xfrm>
          <a:prstGeom prst="roundRect">
            <a:avLst>
              <a:gd name="adj" fmla="val 16667"/>
            </a:avLst>
          </a:prstGeom>
          <a:solidFill>
            <a:srgbClr val="D1FAA8"/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altLang="ru-RU" sz="1600" b="1" dirty="0">
                <a:latin typeface="Liberation Serif" panose="02020603050405020304" pitchFamily="18" charset="0"/>
              </a:rPr>
              <a:t>Алгоритмы </a:t>
            </a:r>
            <a:r>
              <a:rPr lang="ru-RU" altLang="ru-RU" sz="1600" b="1" dirty="0" smtClean="0">
                <a:latin typeface="Liberation Serif" panose="02020603050405020304" pitchFamily="18" charset="0"/>
              </a:rPr>
              <a:t>«Действий </a:t>
            </a:r>
            <a:r>
              <a:rPr lang="ru-RU" altLang="ru-RU" sz="1600" b="1" dirty="0">
                <a:latin typeface="Liberation Serif" panose="02020603050405020304" pitchFamily="18" charset="0"/>
              </a:rPr>
              <a:t>персонала образовательной организации, работников частных охранных организаций и обучающихся при совершении (угрозе совершения) преступления в формах вооруженного нападения, размещения взрывного устройства, захвата заложников, а также информационного взаимодействия образовательных организаций с территориальными органами МВД России, </a:t>
            </a:r>
            <a:r>
              <a:rPr lang="ru-RU" altLang="ru-RU" sz="1600" b="1" dirty="0" err="1">
                <a:latin typeface="Liberation Serif" panose="02020603050405020304" pitchFamily="18" charset="0"/>
              </a:rPr>
              <a:t>Росгвардии</a:t>
            </a:r>
            <a:r>
              <a:rPr lang="ru-RU" altLang="ru-RU" sz="1600" b="1" dirty="0">
                <a:latin typeface="Liberation Serif" panose="02020603050405020304" pitchFamily="18" charset="0"/>
              </a:rPr>
              <a:t> и ФСБ </a:t>
            </a:r>
            <a:r>
              <a:rPr lang="ru-RU" altLang="ru-RU" sz="1600" b="1" dirty="0" smtClean="0">
                <a:latin typeface="Liberation Serif" panose="02020603050405020304" pitchFamily="18" charset="0"/>
              </a:rPr>
              <a:t>России» </a:t>
            </a:r>
            <a:r>
              <a:rPr lang="ru-RU" altLang="ru-RU" sz="1600" b="1" dirty="0" smtClean="0">
                <a:latin typeface="Liberation Serif" panose="02020603050405020304" pitchFamily="18" charset="0"/>
              </a:rPr>
              <a:t>- письмо </a:t>
            </a:r>
            <a:r>
              <a:rPr lang="ru-RU" altLang="ru-RU" sz="1600" b="1" dirty="0">
                <a:latin typeface="Liberation Serif" panose="02020603050405020304" pitchFamily="18" charset="0"/>
              </a:rPr>
              <a:t>Министерства Просвещения Российской Федерации от 01.07.2022 № АК-863/1</a:t>
            </a:r>
            <a:endParaRPr lang="ru-RU" altLang="ru-RU" sz="1600" b="1" i="1" dirty="0">
              <a:latin typeface="Liberation Serif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56456" y="1772816"/>
            <a:ext cx="9793088" cy="1081411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Руководитель организации создает и возглавляет комиссию по обследованию объекта (территории). </a:t>
            </a:r>
          </a:p>
          <a:p>
            <a:pPr algn="ctr">
              <a:defRPr/>
            </a:pPr>
            <a:r>
              <a:rPr lang="ru-RU" sz="1600" b="1" u="sng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 состав комиссии кроме </a:t>
            </a:r>
            <a:r>
              <a:rPr lang="ru-RU" sz="1600" b="1" u="sng" dirty="0">
                <a:solidFill>
                  <a:schemeClr val="tx1"/>
                </a:solidFill>
                <a:latin typeface="Liberation Serif" panose="02020603050405020304" pitchFamily="18" charset="0"/>
              </a:rPr>
              <a:t>руководителя входят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: работники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организации, являющегося правообладателем объекта (территории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), а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также </a:t>
            </a:r>
            <a:r>
              <a:rPr lang="ru-RU" sz="16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представители </a:t>
            </a:r>
            <a:r>
              <a:rPr lang="ru-RU" sz="1600" b="1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Управления ФСБ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, территориального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органа </a:t>
            </a:r>
            <a:r>
              <a:rPr lang="ru-RU" sz="1600" b="1" dirty="0" err="1" smtClean="0">
                <a:solidFill>
                  <a:srgbClr val="0070C0"/>
                </a:solidFill>
                <a:latin typeface="Liberation Serif" panose="02020603050405020304" pitchFamily="18" charset="0"/>
              </a:rPr>
              <a:t>Росгвардии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или подразделения вневедомственной </a:t>
            </a:r>
            <a:r>
              <a:rPr lang="ru-RU" sz="1600" b="1" dirty="0" err="1" smtClean="0">
                <a:solidFill>
                  <a:schemeClr val="tx1"/>
                </a:solidFill>
                <a:latin typeface="Liberation Serif" panose="02020603050405020304" pitchFamily="18" charset="0"/>
              </a:rPr>
              <a:t>Росгвардии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, территориального органа </a:t>
            </a:r>
            <a:r>
              <a:rPr lang="ru-RU" sz="1600" b="1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МЧС</a:t>
            </a:r>
            <a:endParaRPr lang="ru-RU" sz="1600" b="1" dirty="0">
              <a:solidFill>
                <a:srgbClr val="0070C0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6456" y="2924944"/>
            <a:ext cx="9793088" cy="1545265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Комиссия </a:t>
            </a:r>
            <a:r>
              <a:rPr lang="ru-RU" sz="1600" b="1" u="sng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 </a:t>
            </a:r>
            <a:r>
              <a:rPr lang="ru-RU" sz="1600" b="1" u="sng" dirty="0">
                <a:solidFill>
                  <a:schemeClr val="tx1"/>
                </a:solidFill>
                <a:latin typeface="Liberation Serif" panose="02020603050405020304" pitchFamily="18" charset="0"/>
              </a:rPr>
              <a:t>срок, не превышающий 30 рабочих дней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со дня создания </a:t>
            </a:r>
            <a:r>
              <a:rPr lang="ru-RU" sz="1600" b="1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обследует </a:t>
            </a:r>
            <a:r>
              <a:rPr lang="ru-RU" sz="16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объект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(территорию) </a:t>
            </a:r>
            <a:endParaRPr lang="ru-RU" sz="1600" b="1" dirty="0" smtClean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ctr"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на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предмет состояния его антитеррористической защищенности, </a:t>
            </a:r>
            <a:r>
              <a:rPr lang="ru-RU" sz="16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изучает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 конструктивные и технические </a:t>
            </a:r>
            <a:r>
              <a:rPr lang="ru-RU" sz="16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характеристики объекта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(территории), организацию его функционирования, действующие меры по обеспечению безопасного функционирования объекта (территории), </a:t>
            </a:r>
            <a:r>
              <a:rPr lang="ru-RU" sz="16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определяет возможные последствия совершения </a:t>
            </a:r>
            <a:r>
              <a:rPr lang="ru-RU" sz="1600" b="1" dirty="0" err="1">
                <a:solidFill>
                  <a:srgbClr val="0070C0"/>
                </a:solidFill>
                <a:latin typeface="Liberation Serif" panose="02020603050405020304" pitchFamily="18" charset="0"/>
              </a:rPr>
              <a:t>терракта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, </a:t>
            </a:r>
            <a:r>
              <a:rPr lang="ru-RU" sz="16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выявляет потенциально опасные участки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объекта (территории), и (или) </a:t>
            </a:r>
            <a:r>
              <a:rPr lang="ru-RU" sz="16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уязвимые места и критические элементы объекта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(территории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)</a:t>
            </a:r>
            <a:endParaRPr lang="ru-RU" sz="16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3219" y="6093296"/>
            <a:ext cx="9786325" cy="690105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Результаты работы комиссии </a:t>
            </a:r>
            <a:r>
              <a:rPr lang="ru-RU" sz="16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оформляются актом обследования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и категорирования объекта (территории)</a:t>
            </a:r>
          </a:p>
        </p:txBody>
      </p:sp>
      <p:sp>
        <p:nvSpPr>
          <p:cNvPr id="33798" name="AutoShape 2"/>
          <p:cNvSpPr>
            <a:spLocks noChangeArrowheads="1"/>
          </p:cNvSpPr>
          <p:nvPr/>
        </p:nvSpPr>
        <p:spPr bwMode="auto">
          <a:xfrm>
            <a:off x="488950" y="115889"/>
            <a:ext cx="8928100" cy="1547300"/>
          </a:xfrm>
          <a:prstGeom prst="downArrowCallout">
            <a:avLst>
              <a:gd name="adj1" fmla="val 98984"/>
              <a:gd name="adj2" fmla="val 98960"/>
              <a:gd name="adj3" fmla="val 16667"/>
              <a:gd name="adj4" fmla="val 66667"/>
            </a:avLst>
          </a:prstGeom>
          <a:solidFill>
            <a:schemeClr val="accent2"/>
          </a:solidFill>
          <a:ln w="57150">
            <a:solidFill>
              <a:srgbClr val="A5002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8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  <a:t>КАТЕГОРИРОВАНИЕ</a:t>
            </a:r>
            <a:endParaRPr lang="ru-RU" altLang="ru-RU" sz="2800" b="1" dirty="0">
              <a:solidFill>
                <a:srgbClr val="FFFF00"/>
              </a:solidFill>
              <a:latin typeface="Liberation Serif" panose="02020603050405020304" pitchFamily="18" charset="0"/>
            </a:endParaRPr>
          </a:p>
          <a:p>
            <a:pPr algn="ctr"/>
            <a:r>
              <a:rPr lang="ru-RU" altLang="ru-RU" sz="2800" b="1" dirty="0">
                <a:solidFill>
                  <a:srgbClr val="FFFF00"/>
                </a:solidFill>
                <a:latin typeface="Liberation Serif" panose="02020603050405020304" pitchFamily="18" charset="0"/>
              </a:rPr>
              <a:t>ОБЪЕКТА (ТЕРРИТОРИИ) </a:t>
            </a:r>
            <a:endParaRPr lang="ru-RU" altLang="ru-RU" sz="2800" b="1" dirty="0">
              <a:latin typeface="Liberation Serif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6456" y="4525668"/>
            <a:ext cx="9786325" cy="1512168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По итогам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работы Комиссия </a:t>
            </a:r>
            <a:r>
              <a:rPr lang="ru-RU" sz="1600" b="1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определяет </a:t>
            </a:r>
            <a:r>
              <a:rPr lang="ru-RU" sz="16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категорию объекта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(территории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), </a:t>
            </a:r>
            <a:r>
              <a:rPr lang="ru-RU" sz="1600" b="1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определяет </a:t>
            </a:r>
            <a:r>
              <a:rPr lang="ru-RU" sz="16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перечень необходимых мероприятий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по обеспечению антитеррористической защищенности объекта (территории) с учетом категории объекта (территории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) и сроки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осуществления необходимых мероприятий по обеспечению антитеррористической защищенности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объекта,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с учетом объема планируемых работ и планирования финансирования мероприятий </a:t>
            </a:r>
            <a:r>
              <a:rPr lang="ru-RU" sz="16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на 2 финансовых года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, следующих за текущим финансовым годом.</a:t>
            </a:r>
          </a:p>
        </p:txBody>
      </p:sp>
    </p:spTree>
    <p:extLst>
      <p:ext uri="{BB962C8B-B14F-4D97-AF65-F5344CB8AC3E}">
        <p14:creationId xmlns:p14="http://schemas.microsoft.com/office/powerpoint/2010/main" val="11617979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63219" y="855064"/>
            <a:ext cx="9793088" cy="792088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>
            <a:normAutofit fontScale="92500" lnSpcReduction="10000"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Liberation Serif" panose="02020603050405020304" pitchFamily="18" charset="0"/>
              </a:rPr>
              <a:t>Объекты первой категории</a:t>
            </a:r>
          </a:p>
          <a:p>
            <a:pPr algn="ctr">
              <a:defRPr/>
            </a:pPr>
            <a:r>
              <a:rPr lang="ru-RU" sz="15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 </a:t>
            </a: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результате совершения террористического акта на которых </a:t>
            </a:r>
            <a:r>
              <a:rPr lang="ru-RU" sz="15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прогнозируемое количество пострадавших </a:t>
            </a: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составляет </a:t>
            </a:r>
            <a:r>
              <a:rPr lang="ru-RU" sz="15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более 1100 человек </a:t>
            </a: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и которые расположены в населенных пунктах </a:t>
            </a:r>
            <a:r>
              <a:rPr lang="ru-RU" sz="15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с численностью населения </a:t>
            </a:r>
            <a:r>
              <a:rPr lang="ru-RU" sz="1500" b="1" dirty="0">
                <a:solidFill>
                  <a:srgbClr val="C00000"/>
                </a:solidFill>
                <a:latin typeface="Liberation Serif" panose="02020603050405020304" pitchFamily="18" charset="0"/>
              </a:rPr>
              <a:t>более</a:t>
            </a:r>
            <a:r>
              <a:rPr lang="ru-RU" sz="15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 10 тыс. человек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6456" y="1719160"/>
            <a:ext cx="9793088" cy="1421808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>
            <a:normAutofit fontScale="92500" lnSpcReduction="10000"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2060"/>
                </a:solidFill>
                <a:latin typeface="Liberation Serif" panose="02020603050405020304" pitchFamily="18" charset="0"/>
              </a:rPr>
              <a:t>Объекты</a:t>
            </a:r>
            <a:r>
              <a:rPr lang="ru-RU" sz="20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Liberation Serif" panose="02020603050405020304" pitchFamily="18" charset="0"/>
              </a:rPr>
              <a:t>второй категории</a:t>
            </a:r>
            <a:endParaRPr lang="ru-RU" sz="2000" b="1" dirty="0">
              <a:solidFill>
                <a:srgbClr val="002060"/>
              </a:solidFill>
              <a:latin typeface="Liberation Serif" panose="02020603050405020304" pitchFamily="18" charset="0"/>
            </a:endParaRPr>
          </a:p>
          <a:p>
            <a:pPr algn="ctr">
              <a:defRPr/>
            </a:pPr>
            <a:r>
              <a:rPr lang="ru-RU" sz="15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 </a:t>
            </a: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результате совершения террористического акта на которых прогнозируемое количество пострадавших составляет </a:t>
            </a:r>
            <a:r>
              <a:rPr lang="ru-RU" sz="15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более 1100 человек </a:t>
            </a: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и которые расположены в населенных пунктах с численностью населения </a:t>
            </a:r>
            <a:r>
              <a:rPr lang="ru-RU" sz="1500" b="1" dirty="0">
                <a:solidFill>
                  <a:srgbClr val="C00000"/>
                </a:solidFill>
                <a:latin typeface="Liberation Serif" panose="02020603050405020304" pitchFamily="18" charset="0"/>
              </a:rPr>
              <a:t>менее</a:t>
            </a: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 </a:t>
            </a:r>
            <a:r>
              <a:rPr lang="ru-RU" sz="15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10 тыс. человек</a:t>
            </a:r>
            <a:r>
              <a:rPr lang="ru-RU" sz="15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;</a:t>
            </a:r>
          </a:p>
          <a:p>
            <a:pPr algn="ctr">
              <a:defRPr/>
            </a:pPr>
            <a:endParaRPr lang="ru-RU" sz="15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ctr">
              <a:defRPr/>
            </a:pPr>
            <a:r>
              <a:rPr lang="ru-RU" sz="15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 результате </a:t>
            </a: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совершения террористического акта на которых прогнозируемое количество пострадавших составляет </a:t>
            </a:r>
            <a:r>
              <a:rPr lang="ru-RU" sz="1500" b="1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от</a:t>
            </a:r>
            <a:r>
              <a:rPr lang="ru-RU" sz="15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 </a:t>
            </a:r>
            <a:r>
              <a:rPr lang="ru-RU" sz="15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801 до 1100 человек </a:t>
            </a: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и которые расположены в населенных пунктах с численностью населения </a:t>
            </a:r>
            <a:r>
              <a:rPr lang="ru-RU" sz="1500" b="1" dirty="0">
                <a:solidFill>
                  <a:srgbClr val="C00000"/>
                </a:solidFill>
                <a:latin typeface="Liberation Serif" panose="02020603050405020304" pitchFamily="18" charset="0"/>
              </a:rPr>
              <a:t>более </a:t>
            </a:r>
            <a:r>
              <a:rPr lang="ru-RU" sz="15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100 тыс. </a:t>
            </a:r>
            <a:r>
              <a:rPr lang="ru-RU" sz="1500" b="1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человек</a:t>
            </a:r>
            <a:endParaRPr lang="ru-RU" sz="1500" b="1" dirty="0">
              <a:solidFill>
                <a:srgbClr val="0070C0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9982" y="4941168"/>
            <a:ext cx="9786325" cy="1656184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>
            <a:normAutofit fontScale="85000" lnSpcReduction="20000"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2060"/>
                </a:solidFill>
                <a:latin typeface="Liberation Serif" panose="02020603050405020304" pitchFamily="18" charset="0"/>
              </a:rPr>
              <a:t>Объекты </a:t>
            </a:r>
            <a:r>
              <a:rPr lang="ru-RU" sz="2000" b="1" dirty="0" smtClean="0">
                <a:solidFill>
                  <a:srgbClr val="002060"/>
                </a:solidFill>
                <a:latin typeface="Liberation Serif" panose="02020603050405020304" pitchFamily="18" charset="0"/>
              </a:rPr>
              <a:t>четвертой категории</a:t>
            </a:r>
          </a:p>
          <a:p>
            <a:pPr algn="ctr">
              <a:defRPr/>
            </a:pPr>
            <a:r>
              <a:rPr lang="ru-RU" sz="15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 </a:t>
            </a: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результате совершения террористического акта на которых прогнозируемое количество пострадавших составляет </a:t>
            </a:r>
            <a:endParaRPr lang="ru-RU" sz="1500" b="1" dirty="0" smtClean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ctr">
              <a:defRPr/>
            </a:pPr>
            <a:r>
              <a:rPr lang="ru-RU" sz="1500" b="1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от </a:t>
            </a:r>
            <a:r>
              <a:rPr lang="ru-RU" sz="15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501 до 800 человек </a:t>
            </a: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и которые расположены в населенных пунктах с численностью населения </a:t>
            </a:r>
            <a:r>
              <a:rPr lang="ru-RU" sz="1500" b="1" dirty="0">
                <a:solidFill>
                  <a:srgbClr val="C00000"/>
                </a:solidFill>
                <a:latin typeface="Liberation Serif" panose="02020603050405020304" pitchFamily="18" charset="0"/>
              </a:rPr>
              <a:t>менее</a:t>
            </a: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 </a:t>
            </a:r>
            <a:r>
              <a:rPr lang="ru-RU" sz="15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10 тыс. </a:t>
            </a:r>
            <a:r>
              <a:rPr lang="ru-RU" sz="1500" b="1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человек</a:t>
            </a:r>
          </a:p>
          <a:p>
            <a:pPr algn="ctr">
              <a:defRPr/>
            </a:pPr>
            <a:endParaRPr lang="ru-RU" sz="15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ctr">
              <a:defRPr/>
            </a:pPr>
            <a:r>
              <a:rPr lang="ru-RU" sz="15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 </a:t>
            </a: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результате совершения террористического акта на которых прогнозируемое количество пострадавших составляет </a:t>
            </a:r>
            <a:endParaRPr lang="ru-RU" sz="1500" b="1" dirty="0" smtClean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ctr">
              <a:defRPr/>
            </a:pPr>
            <a:r>
              <a:rPr lang="ru-RU" sz="1500" b="1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от </a:t>
            </a:r>
            <a:r>
              <a:rPr lang="ru-RU" sz="15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100 до 500 человек </a:t>
            </a: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и которые расположены в населенных пунктах с численностью населения </a:t>
            </a:r>
            <a:r>
              <a:rPr lang="ru-RU" sz="1500" b="1" dirty="0">
                <a:solidFill>
                  <a:srgbClr val="C00000"/>
                </a:solidFill>
                <a:latin typeface="Liberation Serif" panose="02020603050405020304" pitchFamily="18" charset="0"/>
              </a:rPr>
              <a:t>менее</a:t>
            </a: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 </a:t>
            </a:r>
            <a:r>
              <a:rPr lang="ru-RU" sz="15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100 тыс. человек</a:t>
            </a:r>
            <a:r>
              <a:rPr lang="ru-RU" sz="15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;</a:t>
            </a:r>
          </a:p>
          <a:p>
            <a:pPr algn="ctr">
              <a:defRPr/>
            </a:pPr>
            <a:endParaRPr lang="ru-RU" sz="15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ctr">
              <a:defRPr/>
            </a:pPr>
            <a:r>
              <a:rPr lang="ru-RU" sz="15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 </a:t>
            </a: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результате совершения террористического акта на которых прогнозируемое количество пострадавших составляет </a:t>
            </a:r>
            <a:endParaRPr lang="ru-RU" sz="1500" b="1" dirty="0" smtClean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ctr">
              <a:defRPr/>
            </a:pPr>
            <a:r>
              <a:rPr lang="ru-RU" sz="1500" b="1" dirty="0" smtClean="0">
                <a:solidFill>
                  <a:srgbClr val="C00000"/>
                </a:solidFill>
                <a:latin typeface="Liberation Serif" panose="02020603050405020304" pitchFamily="18" charset="0"/>
              </a:rPr>
              <a:t>менее </a:t>
            </a:r>
            <a:r>
              <a:rPr lang="ru-RU" sz="15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100 человек </a:t>
            </a: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в независимости от численности населения населенного пункта.</a:t>
            </a:r>
          </a:p>
        </p:txBody>
      </p:sp>
      <p:sp>
        <p:nvSpPr>
          <p:cNvPr id="33798" name="AutoShape 2"/>
          <p:cNvSpPr>
            <a:spLocks noChangeArrowheads="1"/>
          </p:cNvSpPr>
          <p:nvPr/>
        </p:nvSpPr>
        <p:spPr bwMode="auto">
          <a:xfrm>
            <a:off x="488950" y="115889"/>
            <a:ext cx="8928100" cy="667167"/>
          </a:xfrm>
          <a:prstGeom prst="downArrowCallout">
            <a:avLst>
              <a:gd name="adj1" fmla="val 98984"/>
              <a:gd name="adj2" fmla="val 98960"/>
              <a:gd name="adj3" fmla="val 16667"/>
              <a:gd name="adj4" fmla="val 66667"/>
            </a:avLst>
          </a:prstGeom>
          <a:solidFill>
            <a:schemeClr val="accent2"/>
          </a:solidFill>
          <a:ln w="57150">
            <a:solidFill>
              <a:srgbClr val="A5002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8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  <a:t>КАТЕГОРИИ ОБЪЕКТОВ </a:t>
            </a:r>
            <a:r>
              <a:rPr lang="ru-RU" altLang="ru-RU" sz="2800" b="1" dirty="0">
                <a:solidFill>
                  <a:srgbClr val="FFFF00"/>
                </a:solidFill>
                <a:latin typeface="Liberation Serif" panose="02020603050405020304" pitchFamily="18" charset="0"/>
              </a:rPr>
              <a:t>(</a:t>
            </a:r>
            <a:r>
              <a:rPr lang="ru-RU" altLang="ru-RU" sz="28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  <a:t>ТЕРРИТОРИЙ)</a:t>
            </a:r>
            <a:endParaRPr lang="ru-RU" altLang="ru-RU" sz="2800" b="1" dirty="0">
              <a:latin typeface="Liberation Serif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5854" y="3212976"/>
            <a:ext cx="9786325" cy="1656184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>
            <a:normAutofit fontScale="85000" lnSpcReduction="20000"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2060"/>
                </a:solidFill>
                <a:latin typeface="Liberation Serif" panose="02020603050405020304" pitchFamily="18" charset="0"/>
              </a:rPr>
              <a:t>Объекты </a:t>
            </a:r>
            <a:r>
              <a:rPr lang="ru-RU" sz="2000" b="1" dirty="0" smtClean="0">
                <a:solidFill>
                  <a:srgbClr val="002060"/>
                </a:solidFill>
                <a:latin typeface="Liberation Serif" panose="02020603050405020304" pitchFamily="18" charset="0"/>
              </a:rPr>
              <a:t>третьей категории</a:t>
            </a:r>
            <a:endParaRPr lang="ru-RU" sz="2000" b="1" dirty="0">
              <a:solidFill>
                <a:srgbClr val="002060"/>
              </a:solidFill>
              <a:latin typeface="Liberation Serif" panose="02020603050405020304" pitchFamily="18" charset="0"/>
            </a:endParaRPr>
          </a:p>
          <a:p>
            <a:pPr algn="ctr">
              <a:defRPr/>
            </a:pPr>
            <a:r>
              <a:rPr lang="ru-RU" sz="15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 </a:t>
            </a: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результате совершения террористического акта на которых прогнозируемое количество пострадавших составляет </a:t>
            </a:r>
            <a:endParaRPr lang="ru-RU" sz="1500" b="1" dirty="0" smtClean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ctr">
              <a:defRPr/>
            </a:pPr>
            <a:r>
              <a:rPr lang="ru-RU" sz="1500" b="1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от </a:t>
            </a:r>
            <a:r>
              <a:rPr lang="ru-RU" sz="15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801 до 1100 человек </a:t>
            </a: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и которые расположены в населенных пунктах с численностью населения </a:t>
            </a:r>
            <a:r>
              <a:rPr lang="ru-RU" sz="1500" b="1" dirty="0">
                <a:solidFill>
                  <a:srgbClr val="C00000"/>
                </a:solidFill>
                <a:latin typeface="Liberation Serif" panose="02020603050405020304" pitchFamily="18" charset="0"/>
              </a:rPr>
              <a:t>менее</a:t>
            </a: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 </a:t>
            </a:r>
            <a:r>
              <a:rPr lang="ru-RU" sz="15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100 тыс. </a:t>
            </a:r>
            <a:r>
              <a:rPr lang="ru-RU" sz="1500" b="1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человек</a:t>
            </a:r>
          </a:p>
          <a:p>
            <a:pPr algn="ctr">
              <a:defRPr/>
            </a:pPr>
            <a:endParaRPr lang="ru-RU" sz="15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ctr">
              <a:defRPr/>
            </a:pPr>
            <a:r>
              <a:rPr lang="ru-RU" sz="15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 </a:t>
            </a: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результате совершения террористического акта на которых прогнозируемое количество пострадавших составляет </a:t>
            </a:r>
            <a:endParaRPr lang="ru-RU" sz="1500" b="1" dirty="0" smtClean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ctr">
              <a:defRPr/>
            </a:pPr>
            <a:r>
              <a:rPr lang="ru-RU" sz="1500" b="1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от </a:t>
            </a:r>
            <a:r>
              <a:rPr lang="ru-RU" sz="15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501 до 800 человек </a:t>
            </a: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и которые расположены в населенных пунктах с численностью населения </a:t>
            </a:r>
            <a:r>
              <a:rPr lang="ru-RU" sz="1500" b="1" dirty="0">
                <a:solidFill>
                  <a:srgbClr val="C00000"/>
                </a:solidFill>
                <a:latin typeface="Liberation Serif" panose="02020603050405020304" pitchFamily="18" charset="0"/>
              </a:rPr>
              <a:t>более </a:t>
            </a:r>
            <a:r>
              <a:rPr lang="ru-RU" sz="15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10 тыс. человек</a:t>
            </a:r>
            <a:r>
              <a:rPr lang="ru-RU" sz="15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;</a:t>
            </a:r>
          </a:p>
          <a:p>
            <a:pPr algn="ctr">
              <a:defRPr/>
            </a:pPr>
            <a:endParaRPr lang="ru-RU" sz="15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ctr">
              <a:defRPr/>
            </a:pPr>
            <a:r>
              <a:rPr lang="ru-RU" sz="15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 </a:t>
            </a: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результате совершения террористического акта на которых прогнозируемое количество пострадавших составляет </a:t>
            </a:r>
            <a:endParaRPr lang="ru-RU" sz="1500" b="1" dirty="0" smtClean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ctr">
              <a:defRPr/>
            </a:pPr>
            <a:r>
              <a:rPr lang="ru-RU" sz="1500" b="1" dirty="0" smtClean="0">
                <a:solidFill>
                  <a:srgbClr val="0070C0"/>
                </a:solidFill>
                <a:latin typeface="Liberation Serif" panose="02020603050405020304" pitchFamily="18" charset="0"/>
              </a:rPr>
              <a:t>от </a:t>
            </a:r>
            <a:r>
              <a:rPr lang="ru-RU" sz="15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100 до 500 человек </a:t>
            </a: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и которые расположены в населенных пунктах с численностью населения </a:t>
            </a:r>
            <a:r>
              <a:rPr lang="ru-RU" sz="1500" b="1" dirty="0">
                <a:solidFill>
                  <a:srgbClr val="C00000"/>
                </a:solidFill>
                <a:latin typeface="Liberation Serif" panose="02020603050405020304" pitchFamily="18" charset="0"/>
              </a:rPr>
              <a:t>более </a:t>
            </a:r>
            <a:r>
              <a:rPr lang="ru-RU" sz="15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100 тыс. человек</a:t>
            </a: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6165741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0" y="2349500"/>
            <a:ext cx="5025008" cy="4508500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2000" b="1" u="sng" dirty="0" smtClean="0">
                <a:solidFill>
                  <a:srgbClr val="002060"/>
                </a:solidFill>
                <a:latin typeface="Liberation Serif" panose="02020603050405020304" pitchFamily="18" charset="0"/>
              </a:rPr>
              <a:t>Плановые проверки </a:t>
            </a:r>
            <a:r>
              <a:rPr lang="ru-RU" sz="2000" b="1" u="sng" dirty="0">
                <a:solidFill>
                  <a:srgbClr val="002060"/>
                </a:solidFill>
                <a:latin typeface="Liberation Serif" panose="02020603050405020304" pitchFamily="18" charset="0"/>
              </a:rPr>
              <a:t>в целях:</a:t>
            </a:r>
          </a:p>
          <a:p>
            <a:pPr algn="just">
              <a:defRPr/>
            </a:pP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– </a:t>
            </a:r>
            <a:r>
              <a:rPr lang="ru-RU" sz="16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проверки выполнения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на объектах (территориях) </a:t>
            </a:r>
            <a:r>
              <a:rPr lang="ru-RU" sz="16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требований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 к их антитеррористической защищенности, а также разработанных в соответствии с ними организационно-распорядительных документов организации, являющейся правообладателем объекта (территорий);</a:t>
            </a:r>
          </a:p>
          <a:p>
            <a:pPr algn="just">
              <a:defRPr/>
            </a:pP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– </a:t>
            </a:r>
            <a:r>
              <a:rPr lang="ru-RU" sz="16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оценки эффективности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использования систем обеспечения антитеррористической защищенности объектов (территорий) и реализации требований к антитеррористической защищенности объектов (территорий);</a:t>
            </a:r>
          </a:p>
          <a:p>
            <a:pPr algn="just">
              <a:defRPr/>
            </a:pP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– выработки и </a:t>
            </a:r>
            <a:r>
              <a:rPr lang="ru-RU" sz="16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реализации мер по устранению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выявленных в ходе проведения проверок антитеррористической защищенности объектов (территорий) </a:t>
            </a:r>
            <a:r>
              <a:rPr lang="ru-RU" sz="16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недостатков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.</a:t>
            </a:r>
          </a:p>
        </p:txBody>
      </p:sp>
      <p:sp>
        <p:nvSpPr>
          <p:cNvPr id="61444" name="AutoShape 2"/>
          <p:cNvSpPr>
            <a:spLocks noChangeArrowheads="1"/>
          </p:cNvSpPr>
          <p:nvPr/>
        </p:nvSpPr>
        <p:spPr bwMode="auto">
          <a:xfrm>
            <a:off x="488950" y="115889"/>
            <a:ext cx="8928100" cy="864840"/>
          </a:xfrm>
          <a:prstGeom prst="downArrowCallout">
            <a:avLst>
              <a:gd name="adj1" fmla="val 98984"/>
              <a:gd name="adj2" fmla="val 98960"/>
              <a:gd name="adj3" fmla="val 16667"/>
              <a:gd name="adj4" fmla="val 66667"/>
            </a:avLst>
          </a:prstGeom>
          <a:solidFill>
            <a:schemeClr val="accent2"/>
          </a:solidFill>
          <a:ln w="57150">
            <a:solidFill>
              <a:srgbClr val="A5002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4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  <a:t>КОНТРОЛЬ ЗА ВЫПОЛНЕНИЕМ ТРЕБОВАНИЙ</a:t>
            </a:r>
            <a:endParaRPr lang="ru-RU" altLang="ru-RU" sz="2400" b="1" dirty="0">
              <a:latin typeface="Liberation Serif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097016" y="2349500"/>
            <a:ext cx="4752528" cy="4508500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2000" b="1" u="sng" dirty="0" smtClean="0">
                <a:solidFill>
                  <a:srgbClr val="002060"/>
                </a:solidFill>
                <a:latin typeface="Liberation Serif" panose="02020603050405020304" pitchFamily="18" charset="0"/>
              </a:rPr>
              <a:t>Внеплановые </a:t>
            </a:r>
            <a:r>
              <a:rPr lang="ru-RU" sz="2000" b="1" u="sng" dirty="0">
                <a:solidFill>
                  <a:srgbClr val="002060"/>
                </a:solidFill>
                <a:latin typeface="Liberation Serif" panose="02020603050405020304" pitchFamily="18" charset="0"/>
              </a:rPr>
              <a:t>проверки в целях</a:t>
            </a:r>
            <a:r>
              <a:rPr lang="ru-RU" sz="2000" b="1" u="sng" dirty="0" smtClean="0">
                <a:solidFill>
                  <a:srgbClr val="002060"/>
                </a:solidFill>
                <a:latin typeface="Liberation Serif" panose="02020603050405020304" pitchFamily="18" charset="0"/>
              </a:rPr>
              <a:t>:</a:t>
            </a:r>
          </a:p>
          <a:p>
            <a:pPr algn="just"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несоблюдения на объектах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требований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к их антитеррористической защищенности, в том числе </a:t>
            </a:r>
            <a:r>
              <a:rPr lang="ru-RU" sz="16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при поступлении от граждан жалоб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на несоблюдение требований к антитеррористической защищенности объектов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и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(или) бездействие должностных лиц органов (организаций), являющихся правообладателями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объектов,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в отношении обеспечения антитеррористической защищенности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объектов;</a:t>
            </a:r>
            <a:endParaRPr lang="ru-RU" sz="16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just">
              <a:defRPr/>
            </a:pP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– </a:t>
            </a:r>
            <a:r>
              <a:rPr lang="ru-RU" sz="16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при необходимости актуализации паспорта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безопасности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объекта;</a:t>
            </a:r>
            <a:endParaRPr lang="ru-RU" sz="16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just">
              <a:defRPr/>
            </a:pP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– </a:t>
            </a:r>
            <a:r>
              <a:rPr lang="ru-RU" sz="16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в целях осуществления контроля за устранением недостатков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, выявленных </a:t>
            </a:r>
            <a:r>
              <a:rPr lang="ru-RU" sz="16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в ходе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проведения </a:t>
            </a:r>
            <a:r>
              <a:rPr lang="ru-RU" sz="1600" b="1" dirty="0">
                <a:solidFill>
                  <a:srgbClr val="0070C0"/>
                </a:solidFill>
                <a:latin typeface="Liberation Serif" panose="02020603050405020304" pitchFamily="18" charset="0"/>
              </a:rPr>
              <a:t>плановых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 проверок антитеррористической защищенности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объектов;</a:t>
            </a:r>
            <a:endParaRPr lang="ru-RU" sz="16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35312" y="1156877"/>
            <a:ext cx="6768752" cy="913159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ctr"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Орган </a:t>
            </a:r>
            <a:r>
              <a:rPr 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местного самоуправления, </a:t>
            </a:r>
            <a:endParaRPr lang="ru-RU" sz="1800" b="1" dirty="0" smtClean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ctr"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осуществляющий </a:t>
            </a:r>
            <a:r>
              <a:rPr 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управление в сфере </a:t>
            </a:r>
            <a:r>
              <a:rPr lang="ru-RU" sz="18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образования, </a:t>
            </a:r>
            <a:r>
              <a:rPr lang="ru-RU" sz="18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проводит</a:t>
            </a:r>
            <a:endParaRPr lang="ru-RU" sz="18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8" descr="f4eed8336c7df11a7aa5e9f53d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4" y="9121"/>
            <a:ext cx="9892825" cy="6848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416496" y="2348880"/>
            <a:ext cx="9072563" cy="4104282"/>
          </a:xfrm>
        </p:spPr>
        <p:txBody>
          <a:bodyPr/>
          <a:lstStyle/>
          <a:p>
            <a:pPr eaLnBrk="1" hangingPunct="1"/>
            <a:r>
              <a:rPr lang="ru-RU" altLang="ru-RU" sz="3600" b="1" kern="1200" cap="all" dirty="0">
                <a:solidFill>
                  <a:srgbClr val="FFFF00"/>
                </a:solidFill>
                <a:latin typeface="Liberation Serif" panose="02020603050405020304" pitchFamily="18" charset="0"/>
              </a:rPr>
              <a:t>Организация и проведение мероприятий по обеспечению антитеррористической защиты объектов (территорий) образования</a:t>
            </a:r>
            <a:endParaRPr lang="ru-RU" altLang="ru-RU" sz="3200" b="1" dirty="0" smtClean="0">
              <a:solidFill>
                <a:srgbClr val="FFFF00"/>
              </a:solidFill>
              <a:effectLst>
                <a:reflection blurRad="12700" stA="48000" endA="300" endPos="55000" dir="5400000" sy="-90000" algn="bl" rotWithShape="0"/>
              </a:effectLst>
              <a:latin typeface="Liberation Serif" panose="02020603050405020304" pitchFamily="18" charset="0"/>
            </a:endParaRPr>
          </a:p>
        </p:txBody>
      </p:sp>
      <p:pic>
        <p:nvPicPr>
          <p:cNvPr id="5" name="Picture 37" descr="Coat_of_Arms_of_Sverdlovsk_oblast_(2005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25" y="315913"/>
            <a:ext cx="3275013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82221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ыступление М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ыступление МС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318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318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Выступление МС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ыступление МС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6836</TotalTime>
  <Pages>14</Pages>
  <Words>873</Words>
  <Application>Microsoft Office PowerPoint</Application>
  <PresentationFormat>Лист A4 (210x297 мм)</PresentationFormat>
  <Paragraphs>56</Paragraphs>
  <Slides>6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Liberation Serif</vt:lpstr>
      <vt:lpstr>Times New Roman</vt:lpstr>
      <vt:lpstr>Выступление МС</vt:lpstr>
      <vt:lpstr>Организация и проведение мероприятий по обеспечению антитеррористической защиты объектов (территорий)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Организация и проведение мероприятий по обеспечению антитеррористической защиты объектов (территорий) образования</vt:lpstr>
    </vt:vector>
  </TitlesOfParts>
  <Company>АФПС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creator>Байрамов</dc:creator>
  <cp:lastModifiedBy>Оленева Ольга Николаевна</cp:lastModifiedBy>
  <cp:revision>714</cp:revision>
  <cp:lastPrinted>2001-06-18T10:16:52Z</cp:lastPrinted>
  <dcterms:created xsi:type="dcterms:W3CDTF">2002-04-07T09:06:54Z</dcterms:created>
  <dcterms:modified xsi:type="dcterms:W3CDTF">2022-10-24T12:28:57Z</dcterms:modified>
</cp:coreProperties>
</file>