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995" r:id="rId2"/>
    <p:sldId id="996" r:id="rId3"/>
    <p:sldId id="997" r:id="rId4"/>
    <p:sldId id="998" r:id="rId5"/>
    <p:sldId id="962" r:id="rId6"/>
    <p:sldId id="999" r:id="rId7"/>
  </p:sldIdLst>
  <p:sldSz cx="9906000" cy="6858000" type="A4"/>
  <p:notesSz cx="9748838" cy="68548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8">
          <p15:clr>
            <a:srgbClr val="A4A3A4"/>
          </p15:clr>
        </p15:guide>
        <p15:guide id="2" pos="30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3300"/>
    <a:srgbClr val="BFFAA8"/>
    <a:srgbClr val="FF99FF"/>
    <a:srgbClr val="33CCCC"/>
    <a:srgbClr val="990000"/>
    <a:srgbClr val="FF66FF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70" autoAdjust="0"/>
    <p:restoredTop sz="94681" autoAdjust="0"/>
  </p:normalViewPr>
  <p:slideViewPr>
    <p:cSldViewPr>
      <p:cViewPr varScale="1">
        <p:scale>
          <a:sx n="105" d="100"/>
          <a:sy n="105" d="100"/>
        </p:scale>
        <p:origin x="996" y="78"/>
      </p:cViewPr>
      <p:guideLst>
        <p:guide orient="horz" pos="2304"/>
        <p:guide pos="3016"/>
      </p:guideLst>
    </p:cSldViewPr>
  </p:slideViewPr>
  <p:outlineViewPr>
    <p:cViewPr>
      <p:scale>
        <a:sx n="25" d="100"/>
        <a:sy n="25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570" y="-78"/>
      </p:cViewPr>
      <p:guideLst>
        <p:guide orient="horz" pos="2158"/>
        <p:guide pos="30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46425" y="601663"/>
            <a:ext cx="3463925" cy="2397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0163" y="3260725"/>
            <a:ext cx="7148512" cy="2700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Click to edit Master notes styles</a:t>
            </a:r>
          </a:p>
          <a:p>
            <a:pPr lvl="1"/>
            <a:r>
              <a:rPr lang="ru-RU" altLang="ru-RU" noProof="0" smtClean="0"/>
              <a:t>Second Level</a:t>
            </a:r>
          </a:p>
          <a:p>
            <a:pPr lvl="2"/>
            <a:r>
              <a:rPr lang="ru-RU" altLang="ru-RU" noProof="0" smtClean="0"/>
              <a:t>Third Level</a:t>
            </a:r>
          </a:p>
          <a:p>
            <a:pPr lvl="3"/>
            <a:r>
              <a:rPr lang="ru-RU" altLang="ru-RU" noProof="0" smtClean="0"/>
              <a:t>Fourth Level</a:t>
            </a:r>
          </a:p>
          <a:p>
            <a:pPr lvl="4"/>
            <a:r>
              <a:rPr lang="ru-RU" altLang="ru-RU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8601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86020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A031504-2AAF-4E25-A222-B1FD81108BB7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0342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03428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501B06D-C6F8-44F4-8821-FAE8DC49E901}" type="slidenum">
              <a:rPr lang="ru-RU" altLang="ru-RU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3887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0342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03428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501B06D-C6F8-44F4-8821-FAE8DC49E901}" type="slidenum">
              <a:rPr lang="ru-RU" altLang="ru-RU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5210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218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21860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96099BF-8521-44F1-9CAB-34188D5F1E42}" type="slidenum">
              <a:rPr lang="ru-RU" altLang="ru-RU"/>
              <a:pPr/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49DC1-26B6-4394-9EC5-5D577A635F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444767"/>
      </p:ext>
    </p:extLst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42950" y="609600"/>
            <a:ext cx="84201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4A975-62A7-4F3F-85BD-BF314D4217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8464346"/>
      </p:ext>
    </p:extLst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7D677-3760-447C-A456-3BFFE4548D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5246123"/>
      </p:ext>
    </p:extLst>
  </p:cSld>
  <p:clrMapOvr>
    <a:masterClrMapping/>
  </p:clrMapOvr>
  <p:transition spd="slow">
    <p:spli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EF136-9B35-42E8-9E0F-0062F8295F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4794730"/>
      </p:ext>
    </p:extLst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BD6D6-1573-4F4F-A641-961F10767E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680568"/>
      </p:ext>
    </p:extLst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41153-C8E4-4209-82D5-B5813EED0E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2516546"/>
      </p:ext>
    </p:extLst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7DCE1-EE8B-41C0-8F53-F46EBD2D11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137922"/>
      </p:ext>
    </p:extLst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69FFD-1A85-4D35-8E78-29A4B3FDA4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0726025"/>
      </p:ext>
    </p:extLst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69124-CC64-4BEA-AAD1-B7B6B1ACCD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8692386"/>
      </p:ext>
    </p:extLst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B1C1A-F64F-4B53-94CB-8323D8757B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4909674"/>
      </p:ext>
    </p:extLst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1702C-55D3-4CC4-A546-279D058048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7985051"/>
      </p:ext>
    </p:extLst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02309-A981-4A44-8C8D-4092DADEBB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7434136"/>
      </p:ext>
    </p:extLst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56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C658AF49-79FE-48C2-897A-8DA644783B7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2" r:id="rId1"/>
    <p:sldLayoutId id="2147484493" r:id="rId2"/>
    <p:sldLayoutId id="2147484494" r:id="rId3"/>
    <p:sldLayoutId id="2147484495" r:id="rId4"/>
    <p:sldLayoutId id="2147484496" r:id="rId5"/>
    <p:sldLayoutId id="2147484497" r:id="rId6"/>
    <p:sldLayoutId id="2147484498" r:id="rId7"/>
    <p:sldLayoutId id="2147484499" r:id="rId8"/>
    <p:sldLayoutId id="2147484500" r:id="rId9"/>
    <p:sldLayoutId id="2147484501" r:id="rId10"/>
    <p:sldLayoutId id="2147484502" r:id="rId11"/>
    <p:sldLayoutId id="2147484503" r:id="rId12"/>
  </p:sldLayoutIdLst>
  <p:transition spd="slow">
    <p:cut/>
  </p:transition>
  <p:txStyles>
    <p:titleStyle>
      <a:lvl1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2pPr>
      <a:lvl3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3pPr>
      <a:lvl4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4pPr>
      <a:lvl5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5pPr>
      <a:lvl6pPr marL="4572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6pPr>
      <a:lvl7pPr marL="9144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7pPr>
      <a:lvl8pPr marL="13716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8pPr>
      <a:lvl9pPr marL="18288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9pPr>
    </p:titleStyle>
    <p:bodyStyle>
      <a:lvl1pPr marL="385763" indent="-385763" algn="l" defTabSz="1030288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36613" indent="-322263" algn="l" defTabSz="1030288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287463" indent="-255588" algn="l" defTabSz="10302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04988" indent="-255588" algn="l" defTabSz="103028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19338" indent="-255588" algn="l" defTabSz="10302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7781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353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6925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497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82" y="-10301"/>
            <a:ext cx="9920881" cy="6868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16496" y="2204864"/>
            <a:ext cx="9072563" cy="4104282"/>
          </a:xfrm>
        </p:spPr>
        <p:txBody>
          <a:bodyPr/>
          <a:lstStyle/>
          <a:p>
            <a:pPr eaLnBrk="1" hangingPunct="1"/>
            <a:r>
              <a:rPr lang="ru-RU" altLang="ru-RU" sz="3600" b="1" kern="1200" cap="all" dirty="0">
                <a:solidFill>
                  <a:srgbClr val="FFFF00"/>
                </a:solidFill>
                <a:effectLst/>
                <a:latin typeface="Liberation Serif" panose="02020603050405020304" pitchFamily="18" charset="0"/>
              </a:rPr>
              <a:t>Организация и проведение мероприятий по обеспечению антитеррористической защиты объектов (территорий) образования</a:t>
            </a:r>
            <a:endParaRPr lang="ru-RU" altLang="ru-RU" sz="3200" b="1" dirty="0" smtClean="0">
              <a:solidFill>
                <a:srgbClr val="FFFF00"/>
              </a:solidFill>
              <a:effectLst/>
              <a:latin typeface="Liberation Serif" panose="02020603050405020304" pitchFamily="18" charset="0"/>
            </a:endParaRPr>
          </a:p>
        </p:txBody>
      </p:sp>
      <p:pic>
        <p:nvPicPr>
          <p:cNvPr id="5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548680"/>
            <a:ext cx="2403971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800" b="1" dirty="0" smtClean="0">
                <a:solidFill>
                  <a:srgbClr val="FFFF00"/>
                </a:solidFill>
                <a:latin typeface="Liberation Serif" pitchFamily="18" charset="0"/>
              </a:rPr>
              <a:t>Правовые акты, методические документы по обеспечению антитеррористической защищенности объектов образования</a:t>
            </a:r>
            <a:endParaRPr lang="ru-RU" altLang="ru-RU" sz="2300" b="1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>
            <a:spLocks noChangeArrowheads="1"/>
          </p:cNvSpPr>
          <p:nvPr/>
        </p:nvSpPr>
        <p:spPr bwMode="auto">
          <a:xfrm>
            <a:off x="344487" y="1340768"/>
            <a:ext cx="9210675" cy="1296987"/>
          </a:xfrm>
          <a:prstGeom prst="roundRect">
            <a:avLst>
              <a:gd name="adj" fmla="val 16667"/>
            </a:avLst>
          </a:prstGeom>
          <a:solidFill>
            <a:srgbClr val="66FFFF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630238" indent="-322263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287463" indent="-255588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itchFamily="18" charset="0"/>
              </a:defRPr>
            </a:lvl3pPr>
            <a:lvl4pPr marL="1804988" indent="-255588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319338" indent="-255588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7765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32337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6909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41481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Постановление Правительства </a:t>
            </a:r>
            <a:r>
              <a:rPr lang="ru-RU" altLang="ru-RU" sz="1600" b="1" dirty="0">
                <a:latin typeface="Liberation Serif" panose="02020603050405020304" pitchFamily="18" charset="0"/>
              </a:rPr>
              <a:t>Российской Федерации от 2 августа 2019 года № 1006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«</a:t>
            </a:r>
            <a:r>
              <a:rPr lang="ru-RU" altLang="ru-RU" sz="1600" b="1" dirty="0">
                <a:latin typeface="Liberation Serif" panose="02020603050405020304" pitchFamily="18" charset="0"/>
              </a:rPr>
              <a:t>Об утверждении требований к антитеррористической защищенности объектов (территорий) Министерства Просвещения Российской Федерации и объектов (территорий), относящихся к сфере деятельности министерства просвещения российской федерации, и формы паспорта безопасности этих объектов (территорий)»</a:t>
            </a:r>
            <a:endParaRPr lang="ru-RU" altLang="ru-RU" sz="1600" b="1" dirty="0" smtClean="0">
              <a:latin typeface="Liberation Serif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>
            <a:spLocks noChangeArrowheads="1"/>
          </p:cNvSpPr>
          <p:nvPr/>
        </p:nvSpPr>
        <p:spPr bwMode="auto">
          <a:xfrm>
            <a:off x="344488" y="2708920"/>
            <a:ext cx="9210676" cy="13684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Методические </a:t>
            </a:r>
            <a:r>
              <a:rPr lang="ru-RU" altLang="ru-RU" sz="1600" b="1" dirty="0">
                <a:latin typeface="Liberation Serif" panose="02020603050405020304" pitchFamily="18" charset="0"/>
              </a:rPr>
              <a:t>рекомендации «Организация деятельности по обеспечению антитеррористической защищенности объектов (территорий) Министерства просвещения Российской Федерации и объектов (территорий), относящихся к сфере деятельности Министерства просвещения Российской Федерации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» -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письмо Министерства Просвещения Российской Федерации от 24.02.2021 № 12-286</a:t>
            </a:r>
            <a:r>
              <a:rPr lang="ru-RU" altLang="ru-RU" sz="1600" b="1" dirty="0">
                <a:latin typeface="Liberation Serif" panose="02020603050405020304" pitchFamily="18" charset="0"/>
              </a:rPr>
              <a:t>.</a:t>
            </a:r>
            <a:endParaRPr lang="ru-RU" altLang="ru-RU" sz="1600" b="1" i="1" dirty="0">
              <a:latin typeface="Liberation Serif" pitchFamily="18" charset="0"/>
            </a:endParaRPr>
          </a:p>
        </p:txBody>
      </p:sp>
      <p:sp>
        <p:nvSpPr>
          <p:cNvPr id="13" name="Скругленный прямоугольник 12"/>
          <p:cNvSpPr>
            <a:spLocks noChangeArrowheads="1"/>
          </p:cNvSpPr>
          <p:nvPr/>
        </p:nvSpPr>
        <p:spPr bwMode="auto">
          <a:xfrm>
            <a:off x="344488" y="4149080"/>
            <a:ext cx="9210674" cy="1008112"/>
          </a:xfrm>
          <a:prstGeom prst="roundRect">
            <a:avLst>
              <a:gd name="adj" fmla="val 16667"/>
            </a:avLst>
          </a:prstGeom>
          <a:solidFill>
            <a:srgbClr val="D1FAA8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600" b="1" dirty="0">
                <a:latin typeface="Liberation Serif" panose="02020603050405020304" pitchFamily="18" charset="0"/>
              </a:rPr>
              <a:t>Типовая модель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«Действий </a:t>
            </a:r>
            <a:r>
              <a:rPr lang="ru-RU" altLang="ru-RU" sz="1600" b="1" dirty="0">
                <a:latin typeface="Liberation Serif" panose="02020603050405020304" pitchFamily="18" charset="0"/>
              </a:rPr>
              <a:t>нарушителя, совершающего на объекте образования преступление террористической направленности в формах вооруженного нападения, размещения взрывного устройства, захвата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заложников»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- письмо </a:t>
            </a:r>
            <a:r>
              <a:rPr lang="ru-RU" altLang="ru-RU" sz="1600" b="1" dirty="0">
                <a:latin typeface="Liberation Serif" panose="02020603050405020304" pitchFamily="18" charset="0"/>
              </a:rPr>
              <a:t>Министерства Просвещения Российской Федерации от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01.07.2022 № АК-863/1</a:t>
            </a:r>
            <a:endParaRPr lang="ru-RU" altLang="ru-RU" sz="1600" b="1" dirty="0">
              <a:latin typeface="Liberation Serif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>
            <a:spLocks noChangeArrowheads="1"/>
          </p:cNvSpPr>
          <p:nvPr/>
        </p:nvSpPr>
        <p:spPr bwMode="auto">
          <a:xfrm>
            <a:off x="344487" y="5229200"/>
            <a:ext cx="9210674" cy="1512168"/>
          </a:xfrm>
          <a:prstGeom prst="roundRect">
            <a:avLst>
              <a:gd name="adj" fmla="val 16667"/>
            </a:avLst>
          </a:prstGeom>
          <a:solidFill>
            <a:srgbClr val="D1FAA8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600" b="1" dirty="0">
                <a:latin typeface="Liberation Serif" panose="02020603050405020304" pitchFamily="18" charset="0"/>
              </a:rPr>
              <a:t>Алгоритмы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«Действий </a:t>
            </a:r>
            <a:r>
              <a:rPr lang="ru-RU" altLang="ru-RU" sz="1600" b="1" dirty="0">
                <a:latin typeface="Liberation Serif" panose="02020603050405020304" pitchFamily="18" charset="0"/>
              </a:rPr>
              <a:t>персонала образовательной организации, работников частных охранных организаций и обучающихся при совершении (угрозе совершения) преступления в формах вооруженного нападения, размещения взрывного устройства, захвата заложников, а также информационного взаимодействия образовательных организаций с территориальными органами МВД России, </a:t>
            </a:r>
            <a:r>
              <a:rPr lang="ru-RU" altLang="ru-RU" sz="1600" b="1" dirty="0" err="1">
                <a:latin typeface="Liberation Serif" panose="02020603050405020304" pitchFamily="18" charset="0"/>
              </a:rPr>
              <a:t>Росгвардии</a:t>
            </a:r>
            <a:r>
              <a:rPr lang="ru-RU" altLang="ru-RU" sz="1600" b="1" dirty="0">
                <a:latin typeface="Liberation Serif" panose="02020603050405020304" pitchFamily="18" charset="0"/>
              </a:rPr>
              <a:t> и ФСБ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России»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- письмо </a:t>
            </a:r>
            <a:r>
              <a:rPr lang="ru-RU" altLang="ru-RU" sz="1600" b="1" dirty="0">
                <a:latin typeface="Liberation Serif" panose="02020603050405020304" pitchFamily="18" charset="0"/>
              </a:rPr>
              <a:t>Министерства Просвещения Российской Федерации от 01.07.2022 № АК-863/1</a:t>
            </a:r>
            <a:endParaRPr lang="ru-RU" altLang="ru-RU" sz="1600" b="1" i="1" dirty="0">
              <a:latin typeface="Liberation Serif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6456" y="1772816"/>
            <a:ext cx="9793088" cy="1081411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Руководитель организации создает и возглавляет комиссию по обследованию объекта (территории). </a:t>
            </a:r>
          </a:p>
          <a:p>
            <a:pPr algn="ctr">
              <a:defRPr/>
            </a:pPr>
            <a:r>
              <a:rPr lang="ru-RU" sz="1600" b="1" u="sng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состав комиссии кроме </a:t>
            </a:r>
            <a:r>
              <a:rPr lang="ru-RU" sz="1600" b="1" u="sng" dirty="0">
                <a:solidFill>
                  <a:schemeClr val="tx1"/>
                </a:solidFill>
                <a:latin typeface="Liberation Serif" panose="02020603050405020304" pitchFamily="18" charset="0"/>
              </a:rPr>
              <a:t>руководителя входят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: работники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организации, являющегося правообладателем объекта (территории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), а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также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представители </a:t>
            </a:r>
            <a:r>
              <a:rPr lang="ru-RU" sz="16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Управления ФСБ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, территориального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органа </a:t>
            </a:r>
            <a:r>
              <a:rPr lang="ru-RU" sz="1600" b="1" dirty="0" err="1" smtClean="0">
                <a:solidFill>
                  <a:srgbClr val="0070C0"/>
                </a:solidFill>
                <a:latin typeface="Liberation Serif" panose="02020603050405020304" pitchFamily="18" charset="0"/>
              </a:rPr>
              <a:t>Росгвардии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или подразделения вневедомственной </a:t>
            </a:r>
            <a:r>
              <a:rPr lang="ru-RU" sz="1600" b="1" dirty="0" err="1" smtClean="0">
                <a:solidFill>
                  <a:schemeClr val="tx1"/>
                </a:solidFill>
                <a:latin typeface="Liberation Serif" panose="02020603050405020304" pitchFamily="18" charset="0"/>
              </a:rPr>
              <a:t>Росгвардии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, территориального органа </a:t>
            </a:r>
            <a:r>
              <a:rPr lang="ru-RU" sz="16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МЧС</a:t>
            </a:r>
            <a:endParaRPr lang="ru-RU" sz="1600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456" y="2924944"/>
            <a:ext cx="9793088" cy="1545265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Комиссия </a:t>
            </a:r>
            <a:r>
              <a:rPr lang="ru-RU" sz="1600" b="1" u="sng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600" b="1" u="sng" dirty="0">
                <a:solidFill>
                  <a:schemeClr val="tx1"/>
                </a:solidFill>
                <a:latin typeface="Liberation Serif" panose="02020603050405020304" pitchFamily="18" charset="0"/>
              </a:rPr>
              <a:t>срок, не превышающий 30 рабочих дней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со дня создания </a:t>
            </a:r>
            <a:r>
              <a:rPr lang="ru-RU" sz="16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обследует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объект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(территорию) </a:t>
            </a:r>
            <a:endParaRPr lang="ru-RU" sz="16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на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предмет состояния его антитеррористической защищенности,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изучает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 конструктивные и технические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характеристики объекта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(территории), организацию его функционирования, действующие меры по обеспечению безопасного функционирования объекта (территории),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определяет возможные последствия совершения </a:t>
            </a:r>
            <a:r>
              <a:rPr lang="ru-RU" sz="1600" b="1" dirty="0" err="1">
                <a:solidFill>
                  <a:srgbClr val="0070C0"/>
                </a:solidFill>
                <a:latin typeface="Liberation Serif" panose="02020603050405020304" pitchFamily="18" charset="0"/>
              </a:rPr>
              <a:t>терракта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,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выявляет потенциально опасные участки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объекта (территории), и (или)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уязвимые места и критические элементы объекта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(территории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)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219" y="6093296"/>
            <a:ext cx="9786325" cy="690105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Результаты работы комиссии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оформляются актом обследования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категорирования объекта (территории)</a:t>
            </a:r>
          </a:p>
        </p:txBody>
      </p:sp>
      <p:sp>
        <p:nvSpPr>
          <p:cNvPr id="33798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1547300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КАТЕГОРИРОВАНИЕ</a:t>
            </a:r>
            <a:endParaRPr lang="ru-RU" altLang="ru-RU" sz="2800" b="1" dirty="0">
              <a:solidFill>
                <a:srgbClr val="FFFF00"/>
              </a:solidFill>
              <a:latin typeface="Liberation Serif" panose="02020603050405020304" pitchFamily="18" charset="0"/>
            </a:endParaRPr>
          </a:p>
          <a:p>
            <a:pPr algn="ctr"/>
            <a:r>
              <a:rPr lang="ru-RU" altLang="ru-RU" sz="2800" b="1" dirty="0">
                <a:solidFill>
                  <a:srgbClr val="FFFF00"/>
                </a:solidFill>
                <a:latin typeface="Liberation Serif" panose="02020603050405020304" pitchFamily="18" charset="0"/>
              </a:rPr>
              <a:t>ОБЪЕКТА (ТЕРРИТОРИИ) </a:t>
            </a:r>
            <a:endParaRPr lang="ru-RU" altLang="ru-RU" sz="28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6456" y="4525668"/>
            <a:ext cx="9786325" cy="151216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По итогам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работы Комиссия </a:t>
            </a:r>
            <a:r>
              <a:rPr lang="ru-RU" sz="16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определяет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категорию объекта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(территории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), </a:t>
            </a:r>
            <a:r>
              <a:rPr lang="ru-RU" sz="16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определяет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перечень необходимых мероприятий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по обеспечению антитеррористической защищенности объекта (территории) с учетом категории объекта (территории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) и сроки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осуществления необходимых мероприятий по обеспечению антитеррористической защищенности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объекта,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с учетом объема планируемых работ и планирования финансирования мероприятий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на 2 финансовых года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, следующих за текущим финансовым годом.</a:t>
            </a:r>
          </a:p>
        </p:txBody>
      </p:sp>
    </p:spTree>
    <p:extLst>
      <p:ext uri="{BB962C8B-B14F-4D97-AF65-F5344CB8AC3E}">
        <p14:creationId xmlns:p14="http://schemas.microsoft.com/office/powerpoint/2010/main" val="1161797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63219" y="855064"/>
            <a:ext cx="9793088" cy="79208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 fontScale="92500" lnSpcReduction="10000"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Liberation Serif" panose="02020603050405020304" pitchFamily="18" charset="0"/>
              </a:rPr>
              <a:t>Объекты первой категории</a:t>
            </a: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прогнозируемое количество пострадавших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составляет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более 1100 человек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которые расположены в населенных пунктах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с численностью населения </a:t>
            </a:r>
            <a:r>
              <a:rPr lang="ru-RU" sz="1500" b="1" dirty="0">
                <a:solidFill>
                  <a:srgbClr val="C00000"/>
                </a:solidFill>
                <a:latin typeface="Liberation Serif" panose="02020603050405020304" pitchFamily="18" charset="0"/>
              </a:rPr>
              <a:t>более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 10 тыс. человек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456" y="1719160"/>
            <a:ext cx="9793088" cy="142180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 fontScale="92500" lnSpcReduction="10000"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Liberation Serif" panose="02020603050405020304" pitchFamily="18" charset="0"/>
              </a:rPr>
              <a:t>Объекты</a:t>
            </a: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Liberation Serif" panose="02020603050405020304" pitchFamily="18" charset="0"/>
              </a:rPr>
              <a:t>второй категории</a:t>
            </a:r>
            <a:endParaRPr lang="ru-RU" sz="2000" b="1" dirty="0">
              <a:solidFill>
                <a:srgbClr val="002060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более 1100 человек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которые расположены в населенных пунктах с численностью населения </a:t>
            </a:r>
            <a:r>
              <a:rPr lang="ru-RU" sz="1500" b="1" dirty="0">
                <a:solidFill>
                  <a:srgbClr val="C00000"/>
                </a:solidFill>
                <a:latin typeface="Liberation Serif" panose="02020603050405020304" pitchFamily="18" charset="0"/>
              </a:rPr>
              <a:t>менее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10 тыс. человек</a:t>
            </a: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;</a:t>
            </a:r>
          </a:p>
          <a:p>
            <a:pPr algn="ctr">
              <a:defRPr/>
            </a:pPr>
            <a:endParaRPr lang="ru-RU" sz="15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результате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совершения террористического акта на которых прогнозируемое количество пострадавших составляет </a:t>
            </a:r>
            <a:r>
              <a:rPr lang="ru-RU" sz="15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от</a:t>
            </a: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801 до 1100 человек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которые расположены в населенных пунктах с численностью населения </a:t>
            </a:r>
            <a:r>
              <a:rPr lang="ru-RU" sz="1500" b="1" dirty="0">
                <a:solidFill>
                  <a:srgbClr val="C00000"/>
                </a:solidFill>
                <a:latin typeface="Liberation Serif" panose="02020603050405020304" pitchFamily="18" charset="0"/>
              </a:rPr>
              <a:t>более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100 тыс. </a:t>
            </a:r>
            <a:r>
              <a:rPr lang="ru-RU" sz="15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человек</a:t>
            </a:r>
            <a:endParaRPr lang="ru-RU" sz="1500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9982" y="4941168"/>
            <a:ext cx="9786325" cy="165618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 fontScale="85000" lnSpcReduction="20000"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Liberation Serif" panose="02020603050405020304" pitchFamily="18" charset="0"/>
              </a:rPr>
              <a:t>Объекты </a:t>
            </a:r>
            <a:r>
              <a:rPr lang="ru-RU" sz="2000" b="1" dirty="0" smtClean="0">
                <a:solidFill>
                  <a:srgbClr val="002060"/>
                </a:solidFill>
                <a:latin typeface="Liberation Serif" panose="02020603050405020304" pitchFamily="18" charset="0"/>
              </a:rPr>
              <a:t>четвертой категории</a:t>
            </a: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</a:t>
            </a:r>
            <a:endParaRPr lang="ru-RU" sz="15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от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501 до 800 человек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которые расположены в населенных пунктах с численностью населения </a:t>
            </a:r>
            <a:r>
              <a:rPr lang="ru-RU" sz="1500" b="1" dirty="0">
                <a:solidFill>
                  <a:srgbClr val="C00000"/>
                </a:solidFill>
                <a:latin typeface="Liberation Serif" panose="02020603050405020304" pitchFamily="18" charset="0"/>
              </a:rPr>
              <a:t>менее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10 тыс. </a:t>
            </a:r>
            <a:r>
              <a:rPr lang="ru-RU" sz="15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человек</a:t>
            </a:r>
          </a:p>
          <a:p>
            <a:pPr algn="ctr">
              <a:defRPr/>
            </a:pPr>
            <a:endParaRPr lang="ru-RU" sz="15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</a:t>
            </a:r>
            <a:endParaRPr lang="ru-RU" sz="15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от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100 до 500 человек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которые расположены в населенных пунктах с численностью населения </a:t>
            </a:r>
            <a:r>
              <a:rPr lang="ru-RU" sz="1500" b="1" dirty="0">
                <a:solidFill>
                  <a:srgbClr val="C00000"/>
                </a:solidFill>
                <a:latin typeface="Liberation Serif" panose="02020603050405020304" pitchFamily="18" charset="0"/>
              </a:rPr>
              <a:t>менее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100 тыс. человек</a:t>
            </a: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;</a:t>
            </a:r>
          </a:p>
          <a:p>
            <a:pPr algn="ctr">
              <a:defRPr/>
            </a:pPr>
            <a:endParaRPr lang="ru-RU" sz="15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</a:t>
            </a:r>
            <a:endParaRPr lang="ru-RU" sz="15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rgbClr val="C00000"/>
                </a:solidFill>
                <a:latin typeface="Liberation Serif" panose="02020603050405020304" pitchFamily="18" charset="0"/>
              </a:rPr>
              <a:t>менее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100 человек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в независимости от численности населения населенного пункта.</a:t>
            </a:r>
          </a:p>
        </p:txBody>
      </p:sp>
      <p:sp>
        <p:nvSpPr>
          <p:cNvPr id="33798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667167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КАТЕГОРИИ ОБЪЕКТОВ </a:t>
            </a:r>
            <a:r>
              <a:rPr lang="ru-RU" altLang="ru-RU" sz="2800" b="1" dirty="0">
                <a:solidFill>
                  <a:srgbClr val="FFFF00"/>
                </a:solidFill>
                <a:latin typeface="Liberation Serif" panose="02020603050405020304" pitchFamily="18" charset="0"/>
              </a:rPr>
              <a:t>(</a:t>
            </a:r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ТЕРРИТОРИЙ)</a:t>
            </a:r>
            <a:endParaRPr lang="ru-RU" altLang="ru-RU" sz="28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854" y="3212976"/>
            <a:ext cx="9786325" cy="165618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 fontScale="85000" lnSpcReduction="20000"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Liberation Serif" panose="02020603050405020304" pitchFamily="18" charset="0"/>
              </a:rPr>
              <a:t>Объекты </a:t>
            </a:r>
            <a:r>
              <a:rPr lang="ru-RU" sz="2000" b="1" dirty="0" smtClean="0">
                <a:solidFill>
                  <a:srgbClr val="002060"/>
                </a:solidFill>
                <a:latin typeface="Liberation Serif" panose="02020603050405020304" pitchFamily="18" charset="0"/>
              </a:rPr>
              <a:t>третьей категории</a:t>
            </a:r>
            <a:endParaRPr lang="ru-RU" sz="2000" b="1" dirty="0">
              <a:solidFill>
                <a:srgbClr val="002060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</a:t>
            </a:r>
            <a:endParaRPr lang="ru-RU" sz="15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от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801 до 1100 человек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которые расположены в населенных пунктах с численностью населения </a:t>
            </a:r>
            <a:r>
              <a:rPr lang="ru-RU" sz="1500" b="1" dirty="0">
                <a:solidFill>
                  <a:srgbClr val="C00000"/>
                </a:solidFill>
                <a:latin typeface="Liberation Serif" panose="02020603050405020304" pitchFamily="18" charset="0"/>
              </a:rPr>
              <a:t>менее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100 тыс. </a:t>
            </a:r>
            <a:r>
              <a:rPr lang="ru-RU" sz="15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человек</a:t>
            </a:r>
          </a:p>
          <a:p>
            <a:pPr algn="ctr">
              <a:defRPr/>
            </a:pPr>
            <a:endParaRPr lang="ru-RU" sz="15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</a:t>
            </a:r>
            <a:endParaRPr lang="ru-RU" sz="15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от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501 до 800 человек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которые расположены в населенных пунктах с численностью населения </a:t>
            </a:r>
            <a:r>
              <a:rPr lang="ru-RU" sz="1500" b="1" dirty="0">
                <a:solidFill>
                  <a:srgbClr val="C00000"/>
                </a:solidFill>
                <a:latin typeface="Liberation Serif" panose="02020603050405020304" pitchFamily="18" charset="0"/>
              </a:rPr>
              <a:t>более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10 тыс. человек</a:t>
            </a: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;</a:t>
            </a:r>
          </a:p>
          <a:p>
            <a:pPr algn="ctr">
              <a:defRPr/>
            </a:pPr>
            <a:endParaRPr lang="ru-RU" sz="15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</a:t>
            </a:r>
            <a:endParaRPr lang="ru-RU" sz="15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от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100 до 500 человек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которые расположены в населенных пунктах с численностью населения </a:t>
            </a:r>
            <a:r>
              <a:rPr lang="ru-RU" sz="1500" b="1" dirty="0">
                <a:solidFill>
                  <a:srgbClr val="C00000"/>
                </a:solidFill>
                <a:latin typeface="Liberation Serif" panose="02020603050405020304" pitchFamily="18" charset="0"/>
              </a:rPr>
              <a:t>более </a:t>
            </a:r>
            <a:r>
              <a:rPr lang="ru-RU" sz="15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100 тыс. человек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6165741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0" y="2349500"/>
            <a:ext cx="5025008" cy="4508500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000" b="1" u="sng" dirty="0" smtClean="0">
                <a:solidFill>
                  <a:srgbClr val="002060"/>
                </a:solidFill>
                <a:latin typeface="Liberation Serif" panose="02020603050405020304" pitchFamily="18" charset="0"/>
              </a:rPr>
              <a:t>Плановые проверки </a:t>
            </a:r>
            <a:r>
              <a:rPr lang="ru-RU" sz="2000" b="1" u="sng" dirty="0">
                <a:solidFill>
                  <a:srgbClr val="002060"/>
                </a:solidFill>
                <a:latin typeface="Liberation Serif" panose="02020603050405020304" pitchFamily="18" charset="0"/>
              </a:rPr>
              <a:t>в целях:</a:t>
            </a: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проверки выполнения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на объектах (территориях)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требований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 к их антитеррористической защищенности, а также разработанных в соответствии с ними организационно-распорядительных документов организации, являющейся правообладателем объекта (территорий);</a:t>
            </a: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оценки эффективности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использования систем обеспечения антитеррористической защищенности объектов (территорий) и реализации требований к антитеррористической защищенности объектов (территорий);</a:t>
            </a: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выработки и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реализации мер по устранению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выявленных в ходе проведения проверок антитеррористической защищенности объектов (территорий)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недостатков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.</a:t>
            </a:r>
          </a:p>
        </p:txBody>
      </p:sp>
      <p:sp>
        <p:nvSpPr>
          <p:cNvPr id="61444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864840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КОНТРОЛЬ ЗА ВЫПОЛНЕНИЕМ ТРЕБОВАНИЙ</a:t>
            </a:r>
            <a:endParaRPr lang="ru-RU" altLang="ru-RU" sz="24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097016" y="2349500"/>
            <a:ext cx="4752528" cy="4508500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000" b="1" u="sng" dirty="0" smtClean="0">
                <a:solidFill>
                  <a:srgbClr val="002060"/>
                </a:solidFill>
                <a:latin typeface="Liberation Serif" panose="02020603050405020304" pitchFamily="18" charset="0"/>
              </a:rPr>
              <a:t>Внеплановые </a:t>
            </a:r>
            <a:r>
              <a:rPr lang="ru-RU" sz="2000" b="1" u="sng" dirty="0">
                <a:solidFill>
                  <a:srgbClr val="002060"/>
                </a:solidFill>
                <a:latin typeface="Liberation Serif" panose="02020603050405020304" pitchFamily="18" charset="0"/>
              </a:rPr>
              <a:t>проверки в целях</a:t>
            </a:r>
            <a:r>
              <a:rPr lang="ru-RU" sz="2000" b="1" u="sng" dirty="0" smtClean="0">
                <a:solidFill>
                  <a:srgbClr val="002060"/>
                </a:solidFill>
                <a:latin typeface="Liberation Serif" panose="02020603050405020304" pitchFamily="18" charset="0"/>
              </a:rPr>
              <a:t>:</a:t>
            </a:r>
          </a:p>
          <a:p>
            <a:pPr algn="just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–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несоблюдения на объектах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требований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к их антитеррористической защищенности, в том числе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при поступлении от граждан жалоб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на несоблюдение требований к антитеррористической защищенности объектов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(или) бездействие должностных лиц органов (организаций), являющихся правообладателями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объектов,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в отношении обеспечения антитеррористической защищенности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объектов;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при необходимости актуализации паспорта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безопасности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объекта;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в целях осуществления контроля за устранением недостатков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, выявленных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в ходе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проведения </a:t>
            </a:r>
            <a:r>
              <a:rPr lang="ru-RU" sz="16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плановых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 проверок антитеррористической защищенности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объектов;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35312" y="1156877"/>
            <a:ext cx="6768752" cy="913159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Орган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местного самоуправления, </a:t>
            </a:r>
            <a:endParaRPr lang="ru-RU" sz="18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осуществляющий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управление в сфере </a:t>
            </a: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образования, </a:t>
            </a: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проводит</a:t>
            </a:r>
            <a:endParaRPr lang="ru-RU" sz="18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4" y="9121"/>
            <a:ext cx="9892825" cy="6848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16496" y="2348880"/>
            <a:ext cx="9072563" cy="4104282"/>
          </a:xfrm>
        </p:spPr>
        <p:txBody>
          <a:bodyPr/>
          <a:lstStyle/>
          <a:p>
            <a:pPr eaLnBrk="1" hangingPunct="1"/>
            <a:r>
              <a:rPr lang="ru-RU" altLang="ru-RU" sz="3600" b="1" kern="1200" cap="all" dirty="0">
                <a:solidFill>
                  <a:srgbClr val="FFFF00"/>
                </a:solidFill>
                <a:latin typeface="Liberation Serif" panose="02020603050405020304" pitchFamily="18" charset="0"/>
              </a:rPr>
              <a:t>Организация и проведение мероприятий по обеспечению антитеррористической защиты объектов (территорий) образования</a:t>
            </a:r>
            <a:endParaRPr lang="ru-RU" altLang="ru-RU" sz="3200" b="1" dirty="0" smtClean="0">
              <a:solidFill>
                <a:srgbClr val="FFFF00"/>
              </a:solidFill>
              <a:effectLst>
                <a:reflection blurRad="12700" stA="48000" endA="300" endPos="55000" dir="5400000" sy="-90000" algn="bl" rotWithShape="0"/>
              </a:effectLst>
              <a:latin typeface="Liberation Serif" panose="02020603050405020304" pitchFamily="18" charset="0"/>
            </a:endParaRPr>
          </a:p>
        </p:txBody>
      </p:sp>
      <p:pic>
        <p:nvPicPr>
          <p:cNvPr id="5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315913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82221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ыступление М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ыступление М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Выступление МС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ыступление МС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6836</TotalTime>
  <Pages>14</Pages>
  <Words>873</Words>
  <Application>Microsoft Office PowerPoint</Application>
  <PresentationFormat>Лист A4 (210x297 мм)</PresentationFormat>
  <Paragraphs>56</Paragraphs>
  <Slides>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Liberation Serif</vt:lpstr>
      <vt:lpstr>Times New Roman</vt:lpstr>
      <vt:lpstr>Выступление МС</vt:lpstr>
      <vt:lpstr>Организация и проведение мероприятий по обеспечению антитеррористической защиты объектов (территорий)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и проведение мероприятий по обеспечению антитеррористической защиты объектов (территорий) образования</vt:lpstr>
    </vt:vector>
  </TitlesOfParts>
  <Company>АФПС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Байрамов</dc:creator>
  <cp:lastModifiedBy>Оленева Ольга Николаевна</cp:lastModifiedBy>
  <cp:revision>714</cp:revision>
  <cp:lastPrinted>2001-06-18T10:16:52Z</cp:lastPrinted>
  <dcterms:created xsi:type="dcterms:W3CDTF">2002-04-07T09:06:54Z</dcterms:created>
  <dcterms:modified xsi:type="dcterms:W3CDTF">2022-10-24T12:28:57Z</dcterms:modified>
</cp:coreProperties>
</file>