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2" r:id="rId2"/>
    <p:sldId id="751" r:id="rId3"/>
    <p:sldId id="752" r:id="rId4"/>
    <p:sldId id="757" r:id="rId5"/>
    <p:sldId id="758" r:id="rId6"/>
    <p:sldId id="675" r:id="rId7"/>
    <p:sldId id="674" r:id="rId8"/>
    <p:sldId id="676" r:id="rId9"/>
    <p:sldId id="677" r:id="rId10"/>
    <p:sldId id="678" r:id="rId11"/>
    <p:sldId id="679" r:id="rId12"/>
    <p:sldId id="488" r:id="rId13"/>
    <p:sldId id="770" r:id="rId14"/>
    <p:sldId id="760" r:id="rId15"/>
    <p:sldId id="759" r:id="rId16"/>
    <p:sldId id="753" r:id="rId17"/>
    <p:sldId id="771" r:id="rId18"/>
    <p:sldId id="776" r:id="rId19"/>
    <p:sldId id="772" r:id="rId20"/>
    <p:sldId id="773" r:id="rId21"/>
    <p:sldId id="774" r:id="rId22"/>
    <p:sldId id="761" r:id="rId23"/>
    <p:sldId id="762" r:id="rId24"/>
    <p:sldId id="763" r:id="rId25"/>
    <p:sldId id="764" r:id="rId26"/>
    <p:sldId id="775" r:id="rId27"/>
    <p:sldId id="765" r:id="rId28"/>
    <p:sldId id="755" r:id="rId29"/>
    <p:sldId id="777" r:id="rId30"/>
    <p:sldId id="723" r:id="rId31"/>
    <p:sldId id="670" r:id="rId32"/>
    <p:sldId id="673" r:id="rId33"/>
    <p:sldId id="671" r:id="rId34"/>
    <p:sldId id="665" r:id="rId35"/>
    <p:sldId id="666" r:id="rId36"/>
    <p:sldId id="667" r:id="rId37"/>
    <p:sldId id="668" r:id="rId38"/>
    <p:sldId id="778" r:id="rId39"/>
    <p:sldId id="537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3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070DC-FA9F-41D2-89B0-ADF350489C6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32CED1-1444-42C9-BD7C-8AF1BA85534A}">
      <dgm:prSet phldrT="[Текст]"/>
      <dgm:spPr/>
      <dgm:t>
        <a:bodyPr/>
        <a:lstStyle/>
        <a:p>
          <a:r>
            <a:rPr lang="ru-RU" dirty="0"/>
            <a:t>1 ступень</a:t>
          </a:r>
        </a:p>
      </dgm:t>
    </dgm:pt>
    <dgm:pt modelId="{44980187-D4CB-4443-A5E2-66355BDEDE40}" type="parTrans" cxnId="{1BD62043-A60D-4FE6-989C-0414B1C270BD}">
      <dgm:prSet/>
      <dgm:spPr/>
      <dgm:t>
        <a:bodyPr/>
        <a:lstStyle/>
        <a:p>
          <a:endParaRPr lang="ru-RU"/>
        </a:p>
      </dgm:t>
    </dgm:pt>
    <dgm:pt modelId="{9EEE75DE-2BEF-428B-8AF2-17FFFE6D9B77}" type="sibTrans" cxnId="{1BD62043-A60D-4FE6-989C-0414B1C270BD}">
      <dgm:prSet/>
      <dgm:spPr/>
      <dgm:t>
        <a:bodyPr/>
        <a:lstStyle/>
        <a:p>
          <a:endParaRPr lang="ru-RU"/>
        </a:p>
      </dgm:t>
    </dgm:pt>
    <dgm:pt modelId="{6F24D0DE-FB87-4D78-8463-996707AE4744}">
      <dgm:prSet/>
      <dgm:spPr/>
      <dgm:t>
        <a:bodyPr/>
        <a:lstStyle/>
        <a:p>
          <a:r>
            <a:rPr lang="ru-RU" dirty="0"/>
            <a:t>2 ступень</a:t>
          </a:r>
        </a:p>
      </dgm:t>
    </dgm:pt>
    <dgm:pt modelId="{FFE8DA61-28F6-4D22-9B17-4C7058435EF7}" type="parTrans" cxnId="{45BAC525-9E17-4B92-AC2B-A65E2571BAAA}">
      <dgm:prSet/>
      <dgm:spPr/>
      <dgm:t>
        <a:bodyPr/>
        <a:lstStyle/>
        <a:p>
          <a:endParaRPr lang="ru-RU"/>
        </a:p>
      </dgm:t>
    </dgm:pt>
    <dgm:pt modelId="{B8F164F4-2C85-49C9-80C5-2D5F4BBB7BEF}" type="sibTrans" cxnId="{45BAC525-9E17-4B92-AC2B-A65E2571BAAA}">
      <dgm:prSet/>
      <dgm:spPr/>
      <dgm:t>
        <a:bodyPr/>
        <a:lstStyle/>
        <a:p>
          <a:endParaRPr lang="ru-RU"/>
        </a:p>
      </dgm:t>
    </dgm:pt>
    <dgm:pt modelId="{32693D3F-3485-4FDB-8E32-1548206814B3}">
      <dgm:prSet/>
      <dgm:spPr/>
      <dgm:t>
        <a:bodyPr/>
        <a:lstStyle/>
        <a:p>
          <a:r>
            <a:rPr lang="ru-RU" dirty="0"/>
            <a:t>3 ступень</a:t>
          </a:r>
        </a:p>
      </dgm:t>
    </dgm:pt>
    <dgm:pt modelId="{8C90220F-C878-4AE6-9C8D-A581721C69C5}" type="parTrans" cxnId="{84423F5E-3A75-404A-9C3C-E233FC025F71}">
      <dgm:prSet/>
      <dgm:spPr/>
      <dgm:t>
        <a:bodyPr/>
        <a:lstStyle/>
        <a:p>
          <a:endParaRPr lang="ru-RU"/>
        </a:p>
      </dgm:t>
    </dgm:pt>
    <dgm:pt modelId="{FB7E4ACC-D9F0-4719-8695-73BB261B61C7}" type="sibTrans" cxnId="{84423F5E-3A75-404A-9C3C-E233FC025F71}">
      <dgm:prSet/>
      <dgm:spPr/>
      <dgm:t>
        <a:bodyPr/>
        <a:lstStyle/>
        <a:p>
          <a:endParaRPr lang="ru-RU"/>
        </a:p>
      </dgm:t>
    </dgm:pt>
    <dgm:pt modelId="{1E68C8FC-45CF-4667-88EB-4B497AD8666A}">
      <dgm:prSet/>
      <dgm:spPr/>
      <dgm:t>
        <a:bodyPr/>
        <a:lstStyle/>
        <a:p>
          <a:r>
            <a:rPr lang="ru-RU" dirty="0"/>
            <a:t>Суицидальные намерения - присоединение волевого компонента - можно увидеть внешне </a:t>
          </a:r>
        </a:p>
      </dgm:t>
    </dgm:pt>
    <dgm:pt modelId="{D33A539B-732F-4B9B-9D6E-A2E7F371949F}" type="parTrans" cxnId="{2B2B84DB-4925-436B-BF57-EC5067567B00}">
      <dgm:prSet/>
      <dgm:spPr/>
      <dgm:t>
        <a:bodyPr/>
        <a:lstStyle/>
        <a:p>
          <a:endParaRPr lang="ru-RU"/>
        </a:p>
      </dgm:t>
    </dgm:pt>
    <dgm:pt modelId="{BEFDA492-7F4B-4E14-B0B9-0344BC2A90FD}" type="sibTrans" cxnId="{2B2B84DB-4925-436B-BF57-EC5067567B00}">
      <dgm:prSet/>
      <dgm:spPr/>
      <dgm:t>
        <a:bodyPr/>
        <a:lstStyle/>
        <a:p>
          <a:endParaRPr lang="ru-RU"/>
        </a:p>
      </dgm:t>
    </dgm:pt>
    <dgm:pt modelId="{65AF3005-A6BD-4EFD-A4BC-0425F0678DF7}">
      <dgm:prSet/>
      <dgm:spPr/>
      <dgm:t>
        <a:bodyPr/>
        <a:lstStyle/>
        <a:p>
          <a:r>
            <a:rPr lang="ru-RU" dirty="0"/>
            <a:t>Суицидальные замыслы - продумывание планов, времени, места самоубийства </a:t>
          </a:r>
        </a:p>
      </dgm:t>
    </dgm:pt>
    <dgm:pt modelId="{D36C430C-C2F5-42A6-A74E-A2E6659872D3}" type="parTrans" cxnId="{9A742F33-FD8D-4BC1-91E5-051AEFDD97B4}">
      <dgm:prSet/>
      <dgm:spPr/>
      <dgm:t>
        <a:bodyPr/>
        <a:lstStyle/>
        <a:p>
          <a:endParaRPr lang="ru-RU"/>
        </a:p>
      </dgm:t>
    </dgm:pt>
    <dgm:pt modelId="{75CD1DE6-3114-4606-9785-C7544E550056}" type="sibTrans" cxnId="{9A742F33-FD8D-4BC1-91E5-051AEFDD97B4}">
      <dgm:prSet/>
      <dgm:spPr/>
      <dgm:t>
        <a:bodyPr/>
        <a:lstStyle/>
        <a:p>
          <a:endParaRPr lang="ru-RU"/>
        </a:p>
      </dgm:t>
    </dgm:pt>
    <dgm:pt modelId="{F9C85B69-52D0-4056-AA3F-91A8CD95EC90}">
      <dgm:prSet phldrT="[Текст]"/>
      <dgm:spPr/>
      <dgm:t>
        <a:bodyPr/>
        <a:lstStyle/>
        <a:p>
          <a:r>
            <a:rPr lang="ru-RU" dirty="0"/>
            <a:t>Пассивный - фантазии на тему смерти, но не на тему лишения себя жизни </a:t>
          </a:r>
        </a:p>
      </dgm:t>
    </dgm:pt>
    <dgm:pt modelId="{2E81897C-BFC3-448D-BA4F-C5586B2D4800}" type="parTrans" cxnId="{9F92275A-2FC5-4A0A-9097-A89B2BBA1D28}">
      <dgm:prSet/>
      <dgm:spPr/>
      <dgm:t>
        <a:bodyPr/>
        <a:lstStyle/>
        <a:p>
          <a:endParaRPr lang="ru-RU"/>
        </a:p>
      </dgm:t>
    </dgm:pt>
    <dgm:pt modelId="{5832D443-EC7C-452C-860B-6EBF9EE19158}" type="sibTrans" cxnId="{9F92275A-2FC5-4A0A-9097-A89B2BBA1D28}">
      <dgm:prSet/>
      <dgm:spPr/>
      <dgm:t>
        <a:bodyPr/>
        <a:lstStyle/>
        <a:p>
          <a:endParaRPr lang="ru-RU"/>
        </a:p>
      </dgm:t>
    </dgm:pt>
    <dgm:pt modelId="{D96A8F23-D621-42BF-925C-EF0299B6B201}" type="pres">
      <dgm:prSet presAssocID="{BA8070DC-FA9F-41D2-89B0-ADF350489C65}" presName="rootnode" presStyleCnt="0">
        <dgm:presLayoutVars>
          <dgm:chMax/>
          <dgm:chPref/>
          <dgm:dir/>
          <dgm:animLvl val="lvl"/>
        </dgm:presLayoutVars>
      </dgm:prSet>
      <dgm:spPr/>
    </dgm:pt>
    <dgm:pt modelId="{269052BD-5EAE-43F4-BEED-C1A85F676B79}" type="pres">
      <dgm:prSet presAssocID="{5032CED1-1444-42C9-BD7C-8AF1BA85534A}" presName="composite" presStyleCnt="0"/>
      <dgm:spPr/>
    </dgm:pt>
    <dgm:pt modelId="{75562AF9-683A-4F48-AD25-69D6937102BD}" type="pres">
      <dgm:prSet presAssocID="{5032CED1-1444-42C9-BD7C-8AF1BA85534A}" presName="bentUpArrow1" presStyleLbl="alignImgPlace1" presStyleIdx="0" presStyleCnt="2"/>
      <dgm:spPr/>
    </dgm:pt>
    <dgm:pt modelId="{E9EFD5C8-AE2E-4CBF-BDB9-B0470BFD696A}" type="pres">
      <dgm:prSet presAssocID="{5032CED1-1444-42C9-BD7C-8AF1BA85534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7B390A30-2E92-460E-A535-5748F42A1049}" type="pres">
      <dgm:prSet presAssocID="{5032CED1-1444-42C9-BD7C-8AF1BA85534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B706BA7-2CF6-49DF-9D18-084B087BDA33}" type="pres">
      <dgm:prSet presAssocID="{9EEE75DE-2BEF-428B-8AF2-17FFFE6D9B77}" presName="sibTrans" presStyleCnt="0"/>
      <dgm:spPr/>
    </dgm:pt>
    <dgm:pt modelId="{9620B734-5BB0-4F15-9E53-33C6A4FC9CD8}" type="pres">
      <dgm:prSet presAssocID="{6F24D0DE-FB87-4D78-8463-996707AE4744}" presName="composite" presStyleCnt="0"/>
      <dgm:spPr/>
    </dgm:pt>
    <dgm:pt modelId="{8AF8C099-4FC8-4567-82EC-3FB3B8C64D9D}" type="pres">
      <dgm:prSet presAssocID="{6F24D0DE-FB87-4D78-8463-996707AE4744}" presName="bentUpArrow1" presStyleLbl="alignImgPlace1" presStyleIdx="1" presStyleCnt="2"/>
      <dgm:spPr/>
    </dgm:pt>
    <dgm:pt modelId="{3AA525BB-3AF5-444C-9448-5621339ECF31}" type="pres">
      <dgm:prSet presAssocID="{6F24D0DE-FB87-4D78-8463-996707AE474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013F95EB-94A1-4B4A-A72B-25CB172C658D}" type="pres">
      <dgm:prSet presAssocID="{6F24D0DE-FB87-4D78-8463-996707AE4744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5430A53-A08B-4816-9171-6B114D8EC0F1}" type="pres">
      <dgm:prSet presAssocID="{B8F164F4-2C85-49C9-80C5-2D5F4BBB7BEF}" presName="sibTrans" presStyleCnt="0"/>
      <dgm:spPr/>
    </dgm:pt>
    <dgm:pt modelId="{ED8A23E1-C9E9-48F5-819A-05EC3BC50ED9}" type="pres">
      <dgm:prSet presAssocID="{32693D3F-3485-4FDB-8E32-1548206814B3}" presName="composite" presStyleCnt="0"/>
      <dgm:spPr/>
    </dgm:pt>
    <dgm:pt modelId="{F4B75793-EF29-4DB8-94FB-DC6DB334CB93}" type="pres">
      <dgm:prSet presAssocID="{32693D3F-3485-4FDB-8E32-1548206814B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9CFB2F4C-9AB4-400C-B4F0-B9B0BED6EAE9}" type="pres">
      <dgm:prSet presAssocID="{32693D3F-3485-4FDB-8E32-1548206814B3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5BAC525-9E17-4B92-AC2B-A65E2571BAAA}" srcId="{BA8070DC-FA9F-41D2-89B0-ADF350489C65}" destId="{6F24D0DE-FB87-4D78-8463-996707AE4744}" srcOrd="1" destOrd="0" parTransId="{FFE8DA61-28F6-4D22-9B17-4C7058435EF7}" sibTransId="{B8F164F4-2C85-49C9-80C5-2D5F4BBB7BEF}"/>
    <dgm:cxn modelId="{9A742F33-FD8D-4BC1-91E5-051AEFDD97B4}" srcId="{6F24D0DE-FB87-4D78-8463-996707AE4744}" destId="{65AF3005-A6BD-4EFD-A4BC-0425F0678DF7}" srcOrd="0" destOrd="0" parTransId="{D36C430C-C2F5-42A6-A74E-A2E6659872D3}" sibTransId="{75CD1DE6-3114-4606-9785-C7544E550056}"/>
    <dgm:cxn modelId="{C9D7C534-E9E1-467C-A0C4-06DE34A225B9}" type="presOf" srcId="{5032CED1-1444-42C9-BD7C-8AF1BA85534A}" destId="{E9EFD5C8-AE2E-4CBF-BDB9-B0470BFD696A}" srcOrd="0" destOrd="0" presId="urn:microsoft.com/office/officeart/2005/8/layout/StepDownProcess"/>
    <dgm:cxn modelId="{84423F5E-3A75-404A-9C3C-E233FC025F71}" srcId="{BA8070DC-FA9F-41D2-89B0-ADF350489C65}" destId="{32693D3F-3485-4FDB-8E32-1548206814B3}" srcOrd="2" destOrd="0" parTransId="{8C90220F-C878-4AE6-9C8D-A581721C69C5}" sibTransId="{FB7E4ACC-D9F0-4719-8695-73BB261B61C7}"/>
    <dgm:cxn modelId="{1BD62043-A60D-4FE6-989C-0414B1C270BD}" srcId="{BA8070DC-FA9F-41D2-89B0-ADF350489C65}" destId="{5032CED1-1444-42C9-BD7C-8AF1BA85534A}" srcOrd="0" destOrd="0" parTransId="{44980187-D4CB-4443-A5E2-66355BDEDE40}" sibTransId="{9EEE75DE-2BEF-428B-8AF2-17FFFE6D9B77}"/>
    <dgm:cxn modelId="{9F92275A-2FC5-4A0A-9097-A89B2BBA1D28}" srcId="{5032CED1-1444-42C9-BD7C-8AF1BA85534A}" destId="{F9C85B69-52D0-4056-AA3F-91A8CD95EC90}" srcOrd="0" destOrd="0" parTransId="{2E81897C-BFC3-448D-BA4F-C5586B2D4800}" sibTransId="{5832D443-EC7C-452C-860B-6EBF9EE19158}"/>
    <dgm:cxn modelId="{22832C95-7125-46DF-B69D-16AE00DB39B8}" type="presOf" srcId="{32693D3F-3485-4FDB-8E32-1548206814B3}" destId="{F4B75793-EF29-4DB8-94FB-DC6DB334CB93}" srcOrd="0" destOrd="0" presId="urn:microsoft.com/office/officeart/2005/8/layout/StepDownProcess"/>
    <dgm:cxn modelId="{C5DF09CF-6820-4BFD-A3E8-6D2B14FE5AF6}" type="presOf" srcId="{65AF3005-A6BD-4EFD-A4BC-0425F0678DF7}" destId="{013F95EB-94A1-4B4A-A72B-25CB172C658D}" srcOrd="0" destOrd="0" presId="urn:microsoft.com/office/officeart/2005/8/layout/StepDownProcess"/>
    <dgm:cxn modelId="{F13620D9-578D-4AF6-BE61-DC65963E8963}" type="presOf" srcId="{BA8070DC-FA9F-41D2-89B0-ADF350489C65}" destId="{D96A8F23-D621-42BF-925C-EF0299B6B201}" srcOrd="0" destOrd="0" presId="urn:microsoft.com/office/officeart/2005/8/layout/StepDownProcess"/>
    <dgm:cxn modelId="{2B2B84DB-4925-436B-BF57-EC5067567B00}" srcId="{32693D3F-3485-4FDB-8E32-1548206814B3}" destId="{1E68C8FC-45CF-4667-88EB-4B497AD8666A}" srcOrd="0" destOrd="0" parTransId="{D33A539B-732F-4B9B-9D6E-A2E7F371949F}" sibTransId="{BEFDA492-7F4B-4E14-B0B9-0344BC2A90FD}"/>
    <dgm:cxn modelId="{7735C8DD-5FF7-4BCD-B030-13BC1205DDAD}" type="presOf" srcId="{1E68C8FC-45CF-4667-88EB-4B497AD8666A}" destId="{9CFB2F4C-9AB4-400C-B4F0-B9B0BED6EAE9}" srcOrd="0" destOrd="0" presId="urn:microsoft.com/office/officeart/2005/8/layout/StepDownProcess"/>
    <dgm:cxn modelId="{20F38FE0-1670-44AA-913E-A71BE70D90DD}" type="presOf" srcId="{6F24D0DE-FB87-4D78-8463-996707AE4744}" destId="{3AA525BB-3AF5-444C-9448-5621339ECF31}" srcOrd="0" destOrd="0" presId="urn:microsoft.com/office/officeart/2005/8/layout/StepDownProcess"/>
    <dgm:cxn modelId="{CE172EEF-7251-44BD-A9E4-5D6F9F9D087D}" type="presOf" srcId="{F9C85B69-52D0-4056-AA3F-91A8CD95EC90}" destId="{7B390A30-2E92-460E-A535-5748F42A1049}" srcOrd="0" destOrd="0" presId="urn:microsoft.com/office/officeart/2005/8/layout/StepDownProcess"/>
    <dgm:cxn modelId="{B46BD3D0-9FCB-4A59-988B-B7E109A508BC}" type="presParOf" srcId="{D96A8F23-D621-42BF-925C-EF0299B6B201}" destId="{269052BD-5EAE-43F4-BEED-C1A85F676B79}" srcOrd="0" destOrd="0" presId="urn:microsoft.com/office/officeart/2005/8/layout/StepDownProcess"/>
    <dgm:cxn modelId="{F94E1972-DFE2-4533-B766-8F39FB8848C2}" type="presParOf" srcId="{269052BD-5EAE-43F4-BEED-C1A85F676B79}" destId="{75562AF9-683A-4F48-AD25-69D6937102BD}" srcOrd="0" destOrd="0" presId="urn:microsoft.com/office/officeart/2005/8/layout/StepDownProcess"/>
    <dgm:cxn modelId="{59E8B5FB-D96F-48F0-8FBB-FBF1A1671809}" type="presParOf" srcId="{269052BD-5EAE-43F4-BEED-C1A85F676B79}" destId="{E9EFD5C8-AE2E-4CBF-BDB9-B0470BFD696A}" srcOrd="1" destOrd="0" presId="urn:microsoft.com/office/officeart/2005/8/layout/StepDownProcess"/>
    <dgm:cxn modelId="{3782920A-8D8D-4194-A2ED-B9447D9C7C67}" type="presParOf" srcId="{269052BD-5EAE-43F4-BEED-C1A85F676B79}" destId="{7B390A30-2E92-460E-A535-5748F42A1049}" srcOrd="2" destOrd="0" presId="urn:microsoft.com/office/officeart/2005/8/layout/StepDownProcess"/>
    <dgm:cxn modelId="{713E0620-5A92-443B-8FDA-111BE08ECC40}" type="presParOf" srcId="{D96A8F23-D621-42BF-925C-EF0299B6B201}" destId="{CB706BA7-2CF6-49DF-9D18-084B087BDA33}" srcOrd="1" destOrd="0" presId="urn:microsoft.com/office/officeart/2005/8/layout/StepDownProcess"/>
    <dgm:cxn modelId="{AEBEF7A1-371E-45C2-936B-36D03D1C3F3E}" type="presParOf" srcId="{D96A8F23-D621-42BF-925C-EF0299B6B201}" destId="{9620B734-5BB0-4F15-9E53-33C6A4FC9CD8}" srcOrd="2" destOrd="0" presId="urn:microsoft.com/office/officeart/2005/8/layout/StepDownProcess"/>
    <dgm:cxn modelId="{74F455E9-998B-431F-9CA6-F3E96D2ACD9A}" type="presParOf" srcId="{9620B734-5BB0-4F15-9E53-33C6A4FC9CD8}" destId="{8AF8C099-4FC8-4567-82EC-3FB3B8C64D9D}" srcOrd="0" destOrd="0" presId="urn:microsoft.com/office/officeart/2005/8/layout/StepDownProcess"/>
    <dgm:cxn modelId="{02A2BD27-8CC1-4716-A57D-2B3481E80681}" type="presParOf" srcId="{9620B734-5BB0-4F15-9E53-33C6A4FC9CD8}" destId="{3AA525BB-3AF5-444C-9448-5621339ECF31}" srcOrd="1" destOrd="0" presId="urn:microsoft.com/office/officeart/2005/8/layout/StepDownProcess"/>
    <dgm:cxn modelId="{527C3631-FE41-453A-AF74-370663DE3DDE}" type="presParOf" srcId="{9620B734-5BB0-4F15-9E53-33C6A4FC9CD8}" destId="{013F95EB-94A1-4B4A-A72B-25CB172C658D}" srcOrd="2" destOrd="0" presId="urn:microsoft.com/office/officeart/2005/8/layout/StepDownProcess"/>
    <dgm:cxn modelId="{BDCEE972-8D9C-4B5E-8FB0-FC4EC475B276}" type="presParOf" srcId="{D96A8F23-D621-42BF-925C-EF0299B6B201}" destId="{35430A53-A08B-4816-9171-6B114D8EC0F1}" srcOrd="3" destOrd="0" presId="urn:microsoft.com/office/officeart/2005/8/layout/StepDownProcess"/>
    <dgm:cxn modelId="{75A67E24-BDF4-4A3C-BD19-7A4B3149E23C}" type="presParOf" srcId="{D96A8F23-D621-42BF-925C-EF0299B6B201}" destId="{ED8A23E1-C9E9-48F5-819A-05EC3BC50ED9}" srcOrd="4" destOrd="0" presId="urn:microsoft.com/office/officeart/2005/8/layout/StepDownProcess"/>
    <dgm:cxn modelId="{D9CAD6F8-90DC-4A44-B78D-27980E903B11}" type="presParOf" srcId="{ED8A23E1-C9E9-48F5-819A-05EC3BC50ED9}" destId="{F4B75793-EF29-4DB8-94FB-DC6DB334CB93}" srcOrd="0" destOrd="0" presId="urn:microsoft.com/office/officeart/2005/8/layout/StepDownProcess"/>
    <dgm:cxn modelId="{0F113D43-3315-470E-85FE-03316E1623C9}" type="presParOf" srcId="{ED8A23E1-C9E9-48F5-819A-05EC3BC50ED9}" destId="{9CFB2F4C-9AB4-400C-B4F0-B9B0BED6EAE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17D904-B2E7-4D20-9324-F0A01923E27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36268C-FB69-4807-BF6D-01B34901AF71}">
      <dgm:prSet phldrT="[Текст]"/>
      <dgm:spPr/>
      <dgm:t>
        <a:bodyPr/>
        <a:lstStyle/>
        <a:p>
          <a:r>
            <a: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Прямые внушения - «прыгай» и т.п., «сделай», «выполни» задания в игре и пр. прямые указания и предписания администратора группы (например, как вести себя в той или иной ситуации).</a:t>
          </a:r>
          <a:endParaRPr lang="ru-RU" dirty="0"/>
        </a:p>
      </dgm:t>
    </dgm:pt>
    <dgm:pt modelId="{F3A813DE-25D0-45D9-8772-8C9346B7811C}" type="parTrans" cxnId="{86D01F82-6444-4216-AF58-48B418515C0A}">
      <dgm:prSet/>
      <dgm:spPr/>
      <dgm:t>
        <a:bodyPr/>
        <a:lstStyle/>
        <a:p>
          <a:endParaRPr lang="ru-RU"/>
        </a:p>
      </dgm:t>
    </dgm:pt>
    <dgm:pt modelId="{19A0F942-2B90-4645-924B-F120708D08B8}" type="sibTrans" cxnId="{86D01F82-6444-4216-AF58-48B418515C0A}">
      <dgm:prSet/>
      <dgm:spPr/>
      <dgm:t>
        <a:bodyPr/>
        <a:lstStyle/>
        <a:p>
          <a:endParaRPr lang="ru-RU"/>
        </a:p>
      </dgm:t>
    </dgm:pt>
    <dgm:pt modelId="{82127B19-7C07-4E97-BDEC-AED2A70CADCE}">
      <dgm:prSet phldrT="[Текст]" phldr="1"/>
      <dgm:spPr/>
      <dgm:t>
        <a:bodyPr/>
        <a:lstStyle/>
        <a:p>
          <a:endParaRPr lang="ru-RU"/>
        </a:p>
      </dgm:t>
    </dgm:pt>
    <dgm:pt modelId="{5C1A399B-0F46-415F-B623-FF3D14D5C224}" type="parTrans" cxnId="{6424E5A5-262B-4359-93F1-3A3E74D45A52}">
      <dgm:prSet/>
      <dgm:spPr/>
      <dgm:t>
        <a:bodyPr/>
        <a:lstStyle/>
        <a:p>
          <a:endParaRPr lang="ru-RU"/>
        </a:p>
      </dgm:t>
    </dgm:pt>
    <dgm:pt modelId="{51E9B5A3-FB87-4566-A696-8514B73F1BBF}" type="sibTrans" cxnId="{6424E5A5-262B-4359-93F1-3A3E74D45A52}">
      <dgm:prSet/>
      <dgm:spPr/>
      <dgm:t>
        <a:bodyPr/>
        <a:lstStyle/>
        <a:p>
          <a:endParaRPr lang="ru-RU"/>
        </a:p>
      </dgm:t>
    </dgm:pt>
    <dgm:pt modelId="{8FF4FDCF-A842-431A-A6B1-520F0B07BAFF}">
      <dgm:prSet/>
      <dgm:spPr/>
      <dgm:t>
        <a:bodyPr/>
        <a:lstStyle/>
        <a:p>
          <a:r>
            <a: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2.	Косвенные внушения: последовательность принятия (внутреннее «да» на слова оператора несколько раз), подразумеваемое указание (когда счетчик закончится - произойдет нечто важное), встроенные в текст внушения и др., а также рассказы и обсуждения суицидов и смертей других людей, специально подобранный шок контент - суицидальный контент </a:t>
          </a:r>
        </a:p>
      </dgm:t>
    </dgm:pt>
    <dgm:pt modelId="{ED470F26-BC54-4A36-A8B9-1358501C4D8E}" type="parTrans" cxnId="{2A5DD011-CB75-4170-89D7-F0A89A283D10}">
      <dgm:prSet/>
      <dgm:spPr/>
      <dgm:t>
        <a:bodyPr/>
        <a:lstStyle/>
        <a:p>
          <a:endParaRPr lang="ru-RU"/>
        </a:p>
      </dgm:t>
    </dgm:pt>
    <dgm:pt modelId="{86121404-9CB0-4478-BF47-2D9A4FA4FEEA}" type="sibTrans" cxnId="{2A5DD011-CB75-4170-89D7-F0A89A283D10}">
      <dgm:prSet/>
      <dgm:spPr/>
      <dgm:t>
        <a:bodyPr/>
        <a:lstStyle/>
        <a:p>
          <a:endParaRPr lang="ru-RU"/>
        </a:p>
      </dgm:t>
    </dgm:pt>
    <dgm:pt modelId="{49A7D7BA-34FE-458D-8F58-5A75AE6E6001}" type="pres">
      <dgm:prSet presAssocID="{3817D904-B2E7-4D20-9324-F0A01923E275}" presName="compositeShape" presStyleCnt="0">
        <dgm:presLayoutVars>
          <dgm:chMax val="2"/>
          <dgm:dir/>
          <dgm:resizeHandles val="exact"/>
        </dgm:presLayoutVars>
      </dgm:prSet>
      <dgm:spPr/>
    </dgm:pt>
    <dgm:pt modelId="{AD9A8FAF-EE3D-4666-A700-4C8766CC6BBF}" type="pres">
      <dgm:prSet presAssocID="{3817D904-B2E7-4D20-9324-F0A01923E275}" presName="divider" presStyleLbl="fgShp" presStyleIdx="0" presStyleCnt="1"/>
      <dgm:spPr/>
    </dgm:pt>
    <dgm:pt modelId="{E9122934-7F47-4A1E-B4C1-D811697C986E}" type="pres">
      <dgm:prSet presAssocID="{4436268C-FB69-4807-BF6D-01B34901AF71}" presName="downArrow" presStyleLbl="node1" presStyleIdx="0" presStyleCnt="2"/>
      <dgm:spPr/>
    </dgm:pt>
    <dgm:pt modelId="{89B1EDB4-27B3-4DE9-A106-CFD3094DC614}" type="pres">
      <dgm:prSet presAssocID="{4436268C-FB69-4807-BF6D-01B34901AF71}" presName="downArrowText" presStyleLbl="revTx" presStyleIdx="0" presStyleCnt="2">
        <dgm:presLayoutVars>
          <dgm:bulletEnabled val="1"/>
        </dgm:presLayoutVars>
      </dgm:prSet>
      <dgm:spPr/>
    </dgm:pt>
    <dgm:pt modelId="{04D0D9F6-BDD9-4E83-9B86-7B684EA933E0}" type="pres">
      <dgm:prSet presAssocID="{8FF4FDCF-A842-431A-A6B1-520F0B07BAFF}" presName="upArrow" presStyleLbl="node1" presStyleIdx="1" presStyleCnt="2"/>
      <dgm:spPr/>
    </dgm:pt>
    <dgm:pt modelId="{A139EC3A-B049-47C4-B8DF-259414B14EDB}" type="pres">
      <dgm:prSet presAssocID="{8FF4FDCF-A842-431A-A6B1-520F0B07BAFF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E97D1C07-8150-43B5-ADAD-9BE4B3CB9894}" type="presOf" srcId="{8FF4FDCF-A842-431A-A6B1-520F0B07BAFF}" destId="{A139EC3A-B049-47C4-B8DF-259414B14EDB}" srcOrd="0" destOrd="0" presId="urn:microsoft.com/office/officeart/2005/8/layout/arrow3"/>
    <dgm:cxn modelId="{2A5DD011-CB75-4170-89D7-F0A89A283D10}" srcId="{3817D904-B2E7-4D20-9324-F0A01923E275}" destId="{8FF4FDCF-A842-431A-A6B1-520F0B07BAFF}" srcOrd="1" destOrd="0" parTransId="{ED470F26-BC54-4A36-A8B9-1358501C4D8E}" sibTransId="{86121404-9CB0-4478-BF47-2D9A4FA4FEEA}"/>
    <dgm:cxn modelId="{86D01F82-6444-4216-AF58-48B418515C0A}" srcId="{3817D904-B2E7-4D20-9324-F0A01923E275}" destId="{4436268C-FB69-4807-BF6D-01B34901AF71}" srcOrd="0" destOrd="0" parTransId="{F3A813DE-25D0-45D9-8772-8C9346B7811C}" sibTransId="{19A0F942-2B90-4645-924B-F120708D08B8}"/>
    <dgm:cxn modelId="{2C1ED798-7916-4B1D-B781-C825403931E5}" type="presOf" srcId="{3817D904-B2E7-4D20-9324-F0A01923E275}" destId="{49A7D7BA-34FE-458D-8F58-5A75AE6E6001}" srcOrd="0" destOrd="0" presId="urn:microsoft.com/office/officeart/2005/8/layout/arrow3"/>
    <dgm:cxn modelId="{6424E5A5-262B-4359-93F1-3A3E74D45A52}" srcId="{3817D904-B2E7-4D20-9324-F0A01923E275}" destId="{82127B19-7C07-4E97-BDEC-AED2A70CADCE}" srcOrd="2" destOrd="0" parTransId="{5C1A399B-0F46-415F-B623-FF3D14D5C224}" sibTransId="{51E9B5A3-FB87-4566-A696-8514B73F1BBF}"/>
    <dgm:cxn modelId="{C13F62AB-2CB7-4D4A-879E-BE4D0DB80178}" type="presOf" srcId="{4436268C-FB69-4807-BF6D-01B34901AF71}" destId="{89B1EDB4-27B3-4DE9-A106-CFD3094DC614}" srcOrd="0" destOrd="0" presId="urn:microsoft.com/office/officeart/2005/8/layout/arrow3"/>
    <dgm:cxn modelId="{423A1AB1-C71D-4122-814A-E342519EE123}" type="presParOf" srcId="{49A7D7BA-34FE-458D-8F58-5A75AE6E6001}" destId="{AD9A8FAF-EE3D-4666-A700-4C8766CC6BBF}" srcOrd="0" destOrd="0" presId="urn:microsoft.com/office/officeart/2005/8/layout/arrow3"/>
    <dgm:cxn modelId="{691E03BC-D5C5-4C8E-BEEB-18EB10B1F6DF}" type="presParOf" srcId="{49A7D7BA-34FE-458D-8F58-5A75AE6E6001}" destId="{E9122934-7F47-4A1E-B4C1-D811697C986E}" srcOrd="1" destOrd="0" presId="urn:microsoft.com/office/officeart/2005/8/layout/arrow3"/>
    <dgm:cxn modelId="{346AEEAA-517D-43EC-8EE8-E38D1AA3EEF8}" type="presParOf" srcId="{49A7D7BA-34FE-458D-8F58-5A75AE6E6001}" destId="{89B1EDB4-27B3-4DE9-A106-CFD3094DC614}" srcOrd="2" destOrd="0" presId="urn:microsoft.com/office/officeart/2005/8/layout/arrow3"/>
    <dgm:cxn modelId="{0C851DDC-E6DC-42E9-8D4C-7131A3FD66FE}" type="presParOf" srcId="{49A7D7BA-34FE-458D-8F58-5A75AE6E6001}" destId="{04D0D9F6-BDD9-4E83-9B86-7B684EA933E0}" srcOrd="3" destOrd="0" presId="urn:microsoft.com/office/officeart/2005/8/layout/arrow3"/>
    <dgm:cxn modelId="{75101EC6-390E-419B-AF38-F8F44F239B1E}" type="presParOf" srcId="{49A7D7BA-34FE-458D-8F58-5A75AE6E6001}" destId="{A139EC3A-B049-47C4-B8DF-259414B14ED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62AF9-683A-4F48-AD25-69D6937102BD}">
      <dsp:nvSpPr>
        <dsp:cNvPr id="0" name=""/>
        <dsp:cNvSpPr/>
      </dsp:nvSpPr>
      <dsp:spPr>
        <a:xfrm rot="5400000">
          <a:off x="1493755" y="1904430"/>
          <a:ext cx="1684304" cy="1917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FD5C8-AE2E-4CBF-BDB9-B0470BFD696A}">
      <dsp:nvSpPr>
        <dsp:cNvPr id="0" name=""/>
        <dsp:cNvSpPr/>
      </dsp:nvSpPr>
      <dsp:spPr>
        <a:xfrm>
          <a:off x="1047516" y="37345"/>
          <a:ext cx="2835377" cy="19846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/>
            <a:t>1 ступень</a:t>
          </a:r>
        </a:p>
      </dsp:txBody>
      <dsp:txXfrm>
        <a:off x="1144417" y="134246"/>
        <a:ext cx="2641575" cy="1790870"/>
      </dsp:txXfrm>
    </dsp:sp>
    <dsp:sp modelId="{7B390A30-2E92-460E-A535-5748F42A1049}">
      <dsp:nvSpPr>
        <dsp:cNvPr id="0" name=""/>
        <dsp:cNvSpPr/>
      </dsp:nvSpPr>
      <dsp:spPr>
        <a:xfrm>
          <a:off x="3882894" y="226628"/>
          <a:ext cx="2062183" cy="1604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Пассивный - фантазии на тему смерти, но не на тему лишения себя жизни </a:t>
          </a:r>
        </a:p>
      </dsp:txBody>
      <dsp:txXfrm>
        <a:off x="3882894" y="226628"/>
        <a:ext cx="2062183" cy="1604099"/>
      </dsp:txXfrm>
    </dsp:sp>
    <dsp:sp modelId="{8AF8C099-4FC8-4567-82EC-3FB3B8C64D9D}">
      <dsp:nvSpPr>
        <dsp:cNvPr id="0" name=""/>
        <dsp:cNvSpPr/>
      </dsp:nvSpPr>
      <dsp:spPr>
        <a:xfrm rot="5400000">
          <a:off x="3844584" y="4133872"/>
          <a:ext cx="1684304" cy="1917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525BB-3AF5-444C-9448-5621339ECF31}">
      <dsp:nvSpPr>
        <dsp:cNvPr id="0" name=""/>
        <dsp:cNvSpPr/>
      </dsp:nvSpPr>
      <dsp:spPr>
        <a:xfrm>
          <a:off x="3398346" y="2266786"/>
          <a:ext cx="2835377" cy="19846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/>
            <a:t>2 ступень</a:t>
          </a:r>
        </a:p>
      </dsp:txBody>
      <dsp:txXfrm>
        <a:off x="3495247" y="2363687"/>
        <a:ext cx="2641575" cy="1790870"/>
      </dsp:txXfrm>
    </dsp:sp>
    <dsp:sp modelId="{013F95EB-94A1-4B4A-A72B-25CB172C658D}">
      <dsp:nvSpPr>
        <dsp:cNvPr id="0" name=""/>
        <dsp:cNvSpPr/>
      </dsp:nvSpPr>
      <dsp:spPr>
        <a:xfrm>
          <a:off x="6233723" y="2456070"/>
          <a:ext cx="2062183" cy="1604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Суицидальные замыслы - продумывание планов, времени, места самоубийства </a:t>
          </a:r>
        </a:p>
      </dsp:txBody>
      <dsp:txXfrm>
        <a:off x="6233723" y="2456070"/>
        <a:ext cx="2062183" cy="1604099"/>
      </dsp:txXfrm>
    </dsp:sp>
    <dsp:sp modelId="{F4B75793-EF29-4DB8-94FB-DC6DB334CB93}">
      <dsp:nvSpPr>
        <dsp:cNvPr id="0" name=""/>
        <dsp:cNvSpPr/>
      </dsp:nvSpPr>
      <dsp:spPr>
        <a:xfrm>
          <a:off x="5749175" y="4496228"/>
          <a:ext cx="2835377" cy="19846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/>
            <a:t>3 ступень</a:t>
          </a:r>
        </a:p>
      </dsp:txBody>
      <dsp:txXfrm>
        <a:off x="5846076" y="4593129"/>
        <a:ext cx="2641575" cy="1790870"/>
      </dsp:txXfrm>
    </dsp:sp>
    <dsp:sp modelId="{9CFB2F4C-9AB4-400C-B4F0-B9B0BED6EAE9}">
      <dsp:nvSpPr>
        <dsp:cNvPr id="0" name=""/>
        <dsp:cNvSpPr/>
      </dsp:nvSpPr>
      <dsp:spPr>
        <a:xfrm>
          <a:off x="8584552" y="4685512"/>
          <a:ext cx="2062183" cy="1604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Суицидальные намерения - присоединение волевого компонента - можно увидеть внешне </a:t>
          </a:r>
        </a:p>
      </dsp:txBody>
      <dsp:txXfrm>
        <a:off x="8584552" y="4685512"/>
        <a:ext cx="2062183" cy="1604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A8FAF-EE3D-4666-A700-4C8766CC6BBF}">
      <dsp:nvSpPr>
        <dsp:cNvPr id="0" name=""/>
        <dsp:cNvSpPr/>
      </dsp:nvSpPr>
      <dsp:spPr>
        <a:xfrm rot="21300000">
          <a:off x="25057" y="2117497"/>
          <a:ext cx="11937753" cy="109620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22934-7F47-4A1E-B4C1-D811697C986E}">
      <dsp:nvSpPr>
        <dsp:cNvPr id="0" name=""/>
        <dsp:cNvSpPr/>
      </dsp:nvSpPr>
      <dsp:spPr>
        <a:xfrm>
          <a:off x="1438544" y="266560"/>
          <a:ext cx="3596360" cy="2132481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1EDB4-27B3-4DE9-A106-CFD3094DC614}">
      <dsp:nvSpPr>
        <dsp:cNvPr id="0" name=""/>
        <dsp:cNvSpPr/>
      </dsp:nvSpPr>
      <dsp:spPr>
        <a:xfrm>
          <a:off x="6353570" y="0"/>
          <a:ext cx="3836117" cy="2239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Прямые внушения - «прыгай» и т.п., «сделай», «выполни» задания в игре и пр. прямые указания и предписания администратора группы (например, как вести себя в той или иной ситуации).</a:t>
          </a:r>
          <a:endParaRPr lang="ru-RU" sz="1500" kern="1200" dirty="0"/>
        </a:p>
      </dsp:txBody>
      <dsp:txXfrm>
        <a:off x="6353570" y="0"/>
        <a:ext cx="3836117" cy="2239105"/>
      </dsp:txXfrm>
    </dsp:sp>
    <dsp:sp modelId="{04D0D9F6-BDD9-4E83-9B86-7B684EA933E0}">
      <dsp:nvSpPr>
        <dsp:cNvPr id="0" name=""/>
        <dsp:cNvSpPr/>
      </dsp:nvSpPr>
      <dsp:spPr>
        <a:xfrm>
          <a:off x="6952963" y="2932161"/>
          <a:ext cx="3596360" cy="2132481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9EC3A-B049-47C4-B8DF-259414B14EDB}">
      <dsp:nvSpPr>
        <dsp:cNvPr id="0" name=""/>
        <dsp:cNvSpPr/>
      </dsp:nvSpPr>
      <dsp:spPr>
        <a:xfrm>
          <a:off x="1798180" y="3092097"/>
          <a:ext cx="3836117" cy="2239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2.	Косвенные внушения: последовательность принятия (внутреннее «да» на слова оператора несколько раз), подразумеваемое указание (когда счетчик закончится - произойдет нечто важное), встроенные в текст внушения и др., а также рассказы и обсуждения суицидов и смертей других людей, специально подобранный шок контент - суицидальный контент </a:t>
          </a:r>
        </a:p>
      </dsp:txBody>
      <dsp:txXfrm>
        <a:off x="1798180" y="3092097"/>
        <a:ext cx="3836117" cy="2239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6FA0-BE21-4CC9-B472-8BE6133F38B9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F8180-02D4-4472-9B7A-21D9EBB4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8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233F8-33C9-40B9-A7B7-09BA4BB2D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05E9E-9310-4194-8F87-0E393057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A1AEC9-9180-4176-8ADE-2033C954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857-79B9-4587-B742-BBECB2185982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04BB81-01E0-41AF-A98C-4EF315BC5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BDA65-E4FE-436F-9EAC-B265DBD0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8554-0663-4C99-826F-D1021822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B1F51-B189-462E-B2FD-302FE8C8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A1BA43-B350-4B29-97FA-329F184B7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EF9377-B1B5-44FA-8D06-A948ADDC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857-79B9-4587-B742-BBECB2185982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BFF486-3E53-495A-B70C-28DA4F3A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B874-6FD5-4D70-ACAD-0612D3C2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8554-0663-4C99-826F-D1021822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88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2FDDB3-DDB0-44B0-AC6B-F9E748FA9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B57519-2BC8-4FFF-B664-F1848EAB0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CA8BE-AEA6-44B8-A371-C9BF90BE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857-79B9-4587-B742-BBECB2185982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B87815-6201-4000-831E-57955876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9589B-D515-41EE-9DB6-42A9C211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8554-0663-4C99-826F-D1021822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0A4A1-26C5-4318-9F9D-C4B35A8C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139E2-228B-4DCD-AB63-2D0E59539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AFBF58-07C3-4750-ADEA-118FEF76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857-79B9-4587-B742-BBECB2185982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4D1AE-7C0D-4779-8ABF-038DF72D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7734AE-1918-4577-86E8-D48331AF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8554-0663-4C99-826F-D1021822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8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DA7D5-4BA6-4025-A24C-E7106DE6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8A360-770B-4EDF-9C53-64DC36AD7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FA032-3518-46A8-A44A-80D4D534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857-79B9-4587-B742-BBECB2185982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A52DDF-3DEC-44B8-A0B9-25648991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5AF9A-2453-4AFE-BE71-41C43AE0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8554-0663-4C99-826F-D1021822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7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BFD80-6721-431C-AA14-3118D645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B74150-B26F-4E1A-B32A-3A192EB08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0160BF-DD2B-43CF-A200-0F902AE9C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FAFEB5-B611-45E6-A9FB-0BACB9C3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857-79B9-4587-B742-BBECB2185982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BB00F4-8643-4395-8D02-C164CC215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8A8293-836F-45B3-B015-40084098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8554-0663-4C99-826F-D1021822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8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DABA6-6AFA-49A7-A794-1EC433CD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B9FC2A-11E8-45B5-B777-9278FF77A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59B8D0-89BF-4190-9FDF-25DDB8D31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5AB59C-C650-4FA5-BA9E-016026D75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26285A-108C-4D98-A5D9-06507EEF2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A03075-39F0-470A-A495-B9F92361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857-79B9-4587-B742-BBECB2185982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7A7A4E-2AF0-4B2A-878F-7F33DD7E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08053E-49DE-4239-921A-C2B72DC6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8554-0663-4C99-826F-D1021822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3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12D85-671B-4D65-92DA-D5BC1B790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25289C-6919-46C7-917F-48196653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857-79B9-4587-B742-BBECB2185982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8EE1C2-3BE2-4804-A2B8-2D55C6D1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AFDF9E-8A25-4F6F-8AB1-95FCBF5E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8554-0663-4C99-826F-D1021822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7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213F1F-D340-4B25-94EB-D92B6FCF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857-79B9-4587-B742-BBECB2185982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970603-07B2-413A-9282-FB27876A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59D698-905C-4B66-8710-23683A08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8554-0663-4C99-826F-D1021822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5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3B5A3-7828-423F-B953-E7691A45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B5BBF4-FCDF-40C6-B612-07784566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F2668D-8496-46CE-B403-0BCD1D0B0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A5706D-57B0-48D4-9D99-F460EC8F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857-79B9-4587-B742-BBECB2185982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F39EA-BED1-45B0-BEC9-7FC7958D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30A1C4-F7CE-4676-BBD5-08556310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8554-0663-4C99-826F-D1021822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9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B7525-1D31-4C20-93D3-002A461E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C6FC12-092E-46AE-B9B4-B218F1A0D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628828-FCD1-4927-A626-6124F68C1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32EE61-8B21-4DA4-9723-A1DB59331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857-79B9-4587-B742-BBECB2185982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2125B8-1E03-4900-81E1-AC9A5F78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49675B-DA52-4599-AAEC-7F1B601E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8554-0663-4C99-826F-D1021822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7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85683-FEEF-4FA6-A5EE-387DFF44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553A45-D2C2-420A-96FB-F9D06CC07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27911C-068A-4295-89D4-72461FB09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18857-79B9-4587-B742-BBECB2185982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DCE75-138C-4A65-B729-C4193B93D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668143-E742-41C5-A771-CBC4A7E9B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B8554-0663-4C99-826F-D10218229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8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hikkikomorii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rdonua.com/news/worldnews/cukerberg-my-zapuskaem-novye-instrumenty-chtoby-pomoch-lyudyam-kotorye-mogut-dumat-o-samoubiystve-176358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338"/>
            <a:ext cx="12235534" cy="690433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8317" y="2239985"/>
            <a:ext cx="11518900" cy="23316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32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«Группы смерти» как деструктивная субкультура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2376" y="5176229"/>
            <a:ext cx="28707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Муслумов Р.Р.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44625" b="33918"/>
          <a:stretch/>
        </p:blipFill>
        <p:spPr>
          <a:xfrm>
            <a:off x="1037230" y="467642"/>
            <a:ext cx="2016631" cy="1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11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F5519-865E-4DF3-B5C0-DE9A562A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50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Суицидальное поведение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1AFA0-3A47-467F-B8E4-4E5216FDF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37807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- любые внутренние и внешние формы психических актов направляемые на лишение себя жизни </a:t>
            </a:r>
          </a:p>
          <a:p>
            <a:r>
              <a:rPr lang="ru-RU" dirty="0"/>
              <a:t>Внутреннее - суицидальные мысли, представления, переживания, замыслы и намерения</a:t>
            </a:r>
          </a:p>
          <a:p>
            <a:r>
              <a:rPr lang="ru-RU" u="sng" dirty="0"/>
              <a:t>Пассивные суицидальные мысли</a:t>
            </a:r>
            <a:r>
              <a:rPr lang="ru-RU" dirty="0"/>
              <a:t> характеризуются представлениями, фантазиями на тему своей смерти без активной проработки планов действий</a:t>
            </a:r>
          </a:p>
          <a:p>
            <a:r>
              <a:rPr lang="ru-RU" u="sng" dirty="0"/>
              <a:t>Суицидальные замыслы</a:t>
            </a:r>
            <a:r>
              <a:rPr lang="ru-RU" dirty="0"/>
              <a:t> – это активная тенденция к самоубийству, глубина которой нарастает параллельно степени разработки плана ее реализации, т.е. человеком продумывается способ суицида, время и место его совершения.</a:t>
            </a:r>
          </a:p>
          <a:p>
            <a:r>
              <a:rPr lang="ru-RU" u="sng" dirty="0"/>
              <a:t>Суицидальные намерения</a:t>
            </a:r>
            <a:r>
              <a:rPr lang="ru-RU" dirty="0"/>
              <a:t> – непосредственное побуждение к суицидальным действиям и принятие решения о самоубийстве. Замысел решения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24DC1C-F3FA-4D59-A76E-8E89AE6615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7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4ED20A7-C0DA-4D00-AD29-CEF7C19ACD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8113" y="142613"/>
          <a:ext cx="11694253" cy="651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60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855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Закономерности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056" y="2871758"/>
            <a:ext cx="10981888" cy="4230717"/>
          </a:xfrm>
        </p:spPr>
        <p:txBody>
          <a:bodyPr/>
          <a:lstStyle/>
          <a:p>
            <a:r>
              <a:rPr lang="ru-RU" dirty="0"/>
              <a:t>Соотношение попыток и смертей у подростков — 50 : 1. </a:t>
            </a:r>
          </a:p>
          <a:p>
            <a:r>
              <a:rPr lang="ru-RU" dirty="0"/>
              <a:t>Соотношение суицидальных попыток девочек и мальчиков — 2,5 : 1</a:t>
            </a:r>
          </a:p>
          <a:p>
            <a:r>
              <a:rPr lang="ru-RU" dirty="0"/>
              <a:t>Среди демонстративных попыток это соотношение составляет 4,3 : 1</a:t>
            </a:r>
          </a:p>
          <a:p>
            <a:r>
              <a:rPr lang="ru-RU" dirty="0"/>
              <a:t>До 19 лет среди суицидентов больше девочек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8AD02E-106F-4E72-B29B-07994727A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4DA6A1-A5A8-4D39-930C-8F3438FAC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r="22450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1FA5F2-90C4-478F-8399-6803477C205C}"/>
              </a:ext>
            </a:extLst>
          </p:cNvPr>
          <p:cNvSpPr txBox="1"/>
          <p:nvPr/>
        </p:nvSpPr>
        <p:spPr>
          <a:xfrm>
            <a:off x="6638578" y="781050"/>
            <a:ext cx="5105747" cy="52726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3600" dirty="0"/>
              <a:t>В</a:t>
            </a:r>
            <a:r>
              <a:rPr lang="en-US" sz="3600" dirty="0"/>
              <a:t>о </a:t>
            </a:r>
            <a:r>
              <a:rPr lang="en-US" sz="3600" dirty="0" err="1"/>
              <a:t>Франции</a:t>
            </a:r>
            <a:r>
              <a:rPr lang="en-US" sz="3600" dirty="0"/>
              <a:t> 19-летняя </a:t>
            </a:r>
            <a:r>
              <a:rPr lang="en-US" sz="3600" dirty="0" err="1"/>
              <a:t>жительница</a:t>
            </a:r>
            <a:r>
              <a:rPr lang="en-US" sz="3600" dirty="0"/>
              <a:t> </a:t>
            </a:r>
            <a:r>
              <a:rPr lang="en-US" sz="3600" dirty="0" err="1"/>
              <a:t>города</a:t>
            </a:r>
            <a:r>
              <a:rPr lang="en-US" sz="3600" dirty="0"/>
              <a:t> </a:t>
            </a:r>
            <a:r>
              <a:rPr lang="en-US" sz="3600" dirty="0" err="1"/>
              <a:t>Арпажон</a:t>
            </a:r>
            <a:r>
              <a:rPr lang="en-US" sz="3600" dirty="0"/>
              <a:t> </a:t>
            </a:r>
            <a:r>
              <a:rPr lang="en-US" sz="3600" dirty="0" err="1"/>
              <a:t>покончила</a:t>
            </a:r>
            <a:r>
              <a:rPr lang="en-US" sz="3600" dirty="0"/>
              <a:t> с </a:t>
            </a:r>
            <a:r>
              <a:rPr lang="en-US" sz="3600" dirty="0" err="1"/>
              <a:t>собой</a:t>
            </a:r>
            <a:r>
              <a:rPr lang="en-US" sz="3600" dirty="0"/>
              <a:t> </a:t>
            </a:r>
            <a:r>
              <a:rPr lang="en-US" sz="3600" dirty="0" err="1"/>
              <a:t>во</a:t>
            </a:r>
            <a:r>
              <a:rPr lang="en-US" sz="3600" dirty="0"/>
              <a:t> </a:t>
            </a:r>
            <a:r>
              <a:rPr lang="en-US" sz="3600" dirty="0" err="1"/>
              <a:t>время</a:t>
            </a:r>
            <a:r>
              <a:rPr lang="en-US" sz="3600" dirty="0"/>
              <a:t> </a:t>
            </a:r>
            <a:r>
              <a:rPr lang="en-US" sz="3600" dirty="0" err="1"/>
              <a:t>трансляции</a:t>
            </a:r>
            <a:r>
              <a:rPr lang="en-US" sz="3600" dirty="0"/>
              <a:t> в </a:t>
            </a:r>
            <a:r>
              <a:rPr lang="en-US" sz="3600" dirty="0" err="1"/>
              <a:t>приложении</a:t>
            </a:r>
            <a:r>
              <a:rPr lang="en-US" sz="3600" dirty="0"/>
              <a:t> Periscope. </a:t>
            </a:r>
            <a:r>
              <a:rPr lang="en-US" sz="3600" dirty="0" err="1"/>
              <a:t>Девушка</a:t>
            </a:r>
            <a:r>
              <a:rPr lang="en-US" sz="3600" dirty="0"/>
              <a:t> </a:t>
            </a:r>
            <a:r>
              <a:rPr lang="en-US" sz="3600" dirty="0" err="1"/>
              <a:t>бросилась</a:t>
            </a:r>
            <a:r>
              <a:rPr lang="en-US" sz="3600" dirty="0"/>
              <a:t> </a:t>
            </a:r>
            <a:r>
              <a:rPr lang="en-US" sz="3600" dirty="0" err="1"/>
              <a:t>под</a:t>
            </a:r>
            <a:r>
              <a:rPr lang="en-US" sz="3600" dirty="0"/>
              <a:t> </a:t>
            </a:r>
            <a:r>
              <a:rPr lang="en-US" sz="3600" dirty="0" err="1"/>
              <a:t>поезд</a:t>
            </a:r>
            <a:r>
              <a:rPr lang="en-US" sz="3600" dirty="0"/>
              <a:t> </a:t>
            </a:r>
            <a:r>
              <a:rPr lang="en-US" sz="3600" dirty="0" err="1"/>
              <a:t>на</a:t>
            </a:r>
            <a:r>
              <a:rPr lang="en-US" sz="3600" dirty="0"/>
              <a:t> </a:t>
            </a:r>
            <a:r>
              <a:rPr lang="en-US" sz="3600" dirty="0" err="1"/>
              <a:t>железнодорожной</a:t>
            </a:r>
            <a:r>
              <a:rPr lang="en-US" sz="3600" dirty="0"/>
              <a:t> </a:t>
            </a:r>
            <a:r>
              <a:rPr lang="en-US" sz="3600" dirty="0" err="1"/>
              <a:t>станции</a:t>
            </a:r>
            <a:r>
              <a:rPr lang="en-US" sz="3600" dirty="0"/>
              <a:t> </a:t>
            </a:r>
            <a:r>
              <a:rPr lang="en-US" sz="3600" dirty="0" err="1"/>
              <a:t>Игли</a:t>
            </a:r>
            <a:r>
              <a:rPr lang="en-US" sz="3600" dirty="0"/>
              <a:t> (</a:t>
            </a:r>
            <a:r>
              <a:rPr lang="en-US" sz="3600" dirty="0" err="1"/>
              <a:t>Égly</a:t>
            </a:r>
            <a:r>
              <a:rPr lang="en-US" sz="3600" dirty="0"/>
              <a:t>) в 40 </a:t>
            </a:r>
            <a:r>
              <a:rPr lang="en-US" sz="3600" dirty="0" err="1"/>
              <a:t>километрах</a:t>
            </a:r>
            <a:r>
              <a:rPr lang="en-US" sz="3600" dirty="0"/>
              <a:t> </a:t>
            </a:r>
            <a:r>
              <a:rPr lang="en-US" sz="3600" dirty="0" err="1"/>
              <a:t>от</a:t>
            </a:r>
            <a:r>
              <a:rPr lang="en-US" sz="3600" dirty="0"/>
              <a:t> </a:t>
            </a:r>
            <a:r>
              <a:rPr lang="en-US" sz="3600" dirty="0" err="1"/>
              <a:t>Парижа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161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C6914D8-6BA3-4E6C-90DD-AAB938545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r="27041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sp>
        <p:nvSpPr>
          <p:cNvPr id="14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B6C55-2F2B-4AE6-B67E-4A9E22E0AC96}"/>
              </a:ext>
            </a:extLst>
          </p:cNvPr>
          <p:cNvSpPr txBox="1"/>
          <p:nvPr/>
        </p:nvSpPr>
        <p:spPr>
          <a:xfrm>
            <a:off x="6688182" y="394064"/>
            <a:ext cx="5094062" cy="6273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Мы</a:t>
            </a:r>
            <a:r>
              <a:rPr lang="en-US" sz="2400" dirty="0"/>
              <a:t> </a:t>
            </a:r>
            <a:r>
              <a:rPr lang="en-US" sz="2400" dirty="0" err="1"/>
              <a:t>сбежали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дома</a:t>
            </a:r>
            <a:r>
              <a:rPr lang="en-US" sz="2400" dirty="0"/>
              <a:t> </a:t>
            </a:r>
            <a:r>
              <a:rPr lang="en-US" sz="2400" dirty="0" err="1"/>
              <a:t>из-за</a:t>
            </a:r>
            <a:r>
              <a:rPr lang="en-US" sz="2400" dirty="0"/>
              <a:t> </a:t>
            </a:r>
            <a:r>
              <a:rPr lang="en-US" sz="2400" dirty="0" err="1"/>
              <a:t>плохих</a:t>
            </a:r>
            <a:r>
              <a:rPr lang="en-US" sz="2400" dirty="0"/>
              <a:t> </a:t>
            </a:r>
            <a:r>
              <a:rPr lang="en-US" sz="2400" dirty="0" err="1"/>
              <a:t>отношений</a:t>
            </a:r>
            <a:r>
              <a:rPr lang="en-US" sz="2400" dirty="0"/>
              <a:t> с </a:t>
            </a:r>
            <a:r>
              <a:rPr lang="en-US" sz="2400" dirty="0" err="1"/>
              <a:t>родителями</a:t>
            </a:r>
            <a:r>
              <a:rPr lang="en-US" sz="2400" dirty="0"/>
              <a:t>. </a:t>
            </a:r>
            <a:r>
              <a:rPr lang="en-US" sz="2400" dirty="0" err="1"/>
              <a:t>Теперь</a:t>
            </a:r>
            <a:r>
              <a:rPr lang="en-US" sz="2400" dirty="0"/>
              <a:t> </a:t>
            </a:r>
            <a:r>
              <a:rPr lang="en-US" sz="2400" dirty="0" err="1"/>
              <a:t>нас</a:t>
            </a:r>
            <a:r>
              <a:rPr lang="en-US" sz="2400" dirty="0"/>
              <a:t> </a:t>
            </a:r>
            <a:r>
              <a:rPr lang="en-US" sz="2400" dirty="0" err="1"/>
              <a:t>нашли</a:t>
            </a:r>
            <a:r>
              <a:rPr lang="en-US" sz="2400" dirty="0"/>
              <a:t> </a:t>
            </a:r>
            <a:r>
              <a:rPr lang="en-US" sz="2400" dirty="0" err="1"/>
              <a:t>менты</a:t>
            </a:r>
            <a:r>
              <a:rPr lang="en-US" sz="2400" dirty="0"/>
              <a:t>, - </a:t>
            </a:r>
            <a:r>
              <a:rPr lang="en-US" sz="2400" dirty="0" err="1"/>
              <a:t>рассказывает</a:t>
            </a:r>
            <a:r>
              <a:rPr lang="en-US" sz="2400" dirty="0"/>
              <a:t> </a:t>
            </a:r>
            <a:r>
              <a:rPr lang="en-US" sz="2400" dirty="0" err="1"/>
              <a:t>Катя</a:t>
            </a:r>
            <a:r>
              <a:rPr lang="en-US" sz="2400" dirty="0"/>
              <a:t> и </a:t>
            </a:r>
            <a:r>
              <a:rPr lang="en-US" sz="2400" dirty="0" err="1"/>
              <a:t>транслирует</a:t>
            </a:r>
            <a:r>
              <a:rPr lang="en-US" sz="2400" dirty="0"/>
              <a:t> </a:t>
            </a:r>
            <a:r>
              <a:rPr lang="en-US" sz="2400" dirty="0" err="1"/>
              <a:t>пользователям</a:t>
            </a:r>
            <a:r>
              <a:rPr lang="en-US" sz="2400" dirty="0"/>
              <a:t> </a:t>
            </a:r>
            <a:r>
              <a:rPr lang="en-US" sz="2400" dirty="0" err="1"/>
              <a:t>соцсетей</a:t>
            </a:r>
            <a:r>
              <a:rPr lang="en-US" sz="2400" dirty="0"/>
              <a:t> </a:t>
            </a:r>
            <a:r>
              <a:rPr lang="en-US" sz="2400" dirty="0" err="1"/>
              <a:t>все</a:t>
            </a:r>
            <a:r>
              <a:rPr lang="en-US" sz="2400" dirty="0"/>
              <a:t> </a:t>
            </a:r>
            <a:r>
              <a:rPr lang="en-US" sz="2400" dirty="0" err="1"/>
              <a:t>то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ее</a:t>
            </a:r>
            <a:r>
              <a:rPr lang="en-US" sz="2400" dirty="0"/>
              <a:t> </a:t>
            </a:r>
            <a:r>
              <a:rPr lang="en-US" sz="2400" dirty="0" err="1"/>
              <a:t>окружает</a:t>
            </a:r>
            <a:r>
              <a:rPr lang="en-US" sz="2400" dirty="0"/>
              <a:t>. - </a:t>
            </a:r>
            <a:r>
              <a:rPr lang="en-US" sz="2400" dirty="0" err="1"/>
              <a:t>Там</a:t>
            </a:r>
            <a:r>
              <a:rPr lang="en-US" sz="2400" dirty="0"/>
              <a:t> </a:t>
            </a:r>
            <a:r>
              <a:rPr lang="en-US" sz="2400" dirty="0" err="1"/>
              <a:t>вон</a:t>
            </a:r>
            <a:r>
              <a:rPr lang="en-US" sz="2400" dirty="0"/>
              <a:t> </a:t>
            </a:r>
            <a:r>
              <a:rPr lang="en-US" sz="2400" dirty="0" err="1"/>
              <a:t>бобик</a:t>
            </a:r>
            <a:r>
              <a:rPr lang="en-US" sz="2400" dirty="0"/>
              <a:t> </a:t>
            </a:r>
            <a:r>
              <a:rPr lang="en-US" sz="2400" dirty="0" err="1"/>
              <a:t>их</a:t>
            </a:r>
            <a:r>
              <a:rPr lang="en-US" sz="2400" dirty="0"/>
              <a:t> </a:t>
            </a:r>
            <a:r>
              <a:rPr lang="en-US" sz="2400" dirty="0" err="1"/>
              <a:t>стоит</a:t>
            </a:r>
            <a:r>
              <a:rPr lang="en-US" sz="2400" dirty="0"/>
              <a:t> </a:t>
            </a:r>
            <a:r>
              <a:rPr lang="en-US" sz="2400" dirty="0" err="1"/>
              <a:t>расстрелянный</a:t>
            </a:r>
            <a:r>
              <a:rPr lang="en-US" sz="2400" dirty="0"/>
              <a:t>. У </a:t>
            </a:r>
            <a:r>
              <a:rPr lang="en-US" sz="2400" dirty="0" err="1"/>
              <a:t>нас</a:t>
            </a:r>
            <a:r>
              <a:rPr lang="en-US" sz="2400" dirty="0"/>
              <a:t> </a:t>
            </a:r>
            <a:r>
              <a:rPr lang="en-US" sz="2400" dirty="0" err="1"/>
              <a:t>есть</a:t>
            </a:r>
            <a:r>
              <a:rPr lang="en-US" sz="2400" dirty="0"/>
              <a:t> </a:t>
            </a:r>
            <a:r>
              <a:rPr lang="en-US" sz="2400" dirty="0" err="1"/>
              <a:t>оружие</a:t>
            </a:r>
            <a:r>
              <a:rPr lang="en-US" sz="2400" dirty="0"/>
              <a:t>. </a:t>
            </a:r>
            <a:r>
              <a:rPr lang="en-US" sz="2400" dirty="0" err="1"/>
              <a:t>Ничего</a:t>
            </a:r>
            <a:r>
              <a:rPr lang="en-US" sz="2400" dirty="0"/>
              <a:t>,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волнуйтесь</a:t>
            </a:r>
            <a:r>
              <a:rPr lang="en-US" sz="2400" dirty="0"/>
              <a:t>, </a:t>
            </a:r>
            <a:r>
              <a:rPr lang="en-US" sz="2400" dirty="0" err="1"/>
              <a:t>вам</a:t>
            </a:r>
            <a:r>
              <a:rPr lang="en-US" sz="2400" dirty="0"/>
              <a:t> </a:t>
            </a:r>
            <a:r>
              <a:rPr lang="en-US" sz="2400" dirty="0" err="1"/>
              <a:t>ничего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этого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будет</a:t>
            </a:r>
            <a:r>
              <a:rPr lang="en-US" sz="2400" dirty="0"/>
              <a:t>,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того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вы</a:t>
            </a:r>
            <a:r>
              <a:rPr lang="en-US" sz="2400" dirty="0"/>
              <a:t> </a:t>
            </a:r>
            <a:r>
              <a:rPr lang="en-US" sz="2400" dirty="0" err="1"/>
              <a:t>смотрите</a:t>
            </a:r>
            <a:r>
              <a:rPr lang="en-US" sz="2400" dirty="0"/>
              <a:t> </a:t>
            </a:r>
            <a:r>
              <a:rPr lang="en-US" sz="2400" dirty="0" err="1"/>
              <a:t>трансляцию</a:t>
            </a:r>
            <a:r>
              <a:rPr lang="en-US" sz="2400" dirty="0"/>
              <a:t>. А </a:t>
            </a:r>
            <a:r>
              <a:rPr lang="en-US" sz="2400" dirty="0" err="1"/>
              <a:t>вот</a:t>
            </a:r>
            <a:r>
              <a:rPr lang="en-US" sz="2400" dirty="0"/>
              <a:t> </a:t>
            </a:r>
            <a:r>
              <a:rPr lang="en-US" sz="2400" dirty="0" err="1"/>
              <a:t>нам</a:t>
            </a:r>
            <a:r>
              <a:rPr lang="en-US" sz="2400" dirty="0"/>
              <a:t> </a:t>
            </a:r>
            <a:r>
              <a:rPr lang="en-US" sz="2400" dirty="0" err="1"/>
              <a:t>будет</a:t>
            </a:r>
            <a:r>
              <a:rPr lang="en-US" sz="2400" dirty="0"/>
              <a:t>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Всем</a:t>
            </a:r>
            <a:r>
              <a:rPr lang="en-US" sz="2400" dirty="0"/>
              <a:t> </a:t>
            </a:r>
            <a:r>
              <a:rPr lang="en-US" sz="2400" dirty="0" err="1"/>
              <a:t>большое</a:t>
            </a:r>
            <a:r>
              <a:rPr lang="en-US" sz="2400" dirty="0"/>
              <a:t> </a:t>
            </a:r>
            <a:r>
              <a:rPr lang="en-US" sz="2400" dirty="0" err="1"/>
              <a:t>спасибо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поддержку</a:t>
            </a:r>
            <a:r>
              <a:rPr lang="en-US" sz="2400" dirty="0"/>
              <a:t>,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время</a:t>
            </a:r>
            <a:r>
              <a:rPr lang="en-US" sz="2400" dirty="0"/>
              <a:t>, </a:t>
            </a:r>
            <a:r>
              <a:rPr lang="en-US" sz="2400" dirty="0" err="1"/>
              <a:t>проведенное</a:t>
            </a:r>
            <a:r>
              <a:rPr lang="en-US" sz="2400" dirty="0"/>
              <a:t> с </a:t>
            </a:r>
            <a:r>
              <a:rPr lang="en-US" sz="2400" dirty="0" err="1"/>
              <a:t>нами</a:t>
            </a:r>
            <a:r>
              <a:rPr lang="en-US" sz="2400" dirty="0"/>
              <a:t>. </a:t>
            </a:r>
            <a:r>
              <a:rPr lang="en-US" sz="2400" dirty="0" err="1"/>
              <a:t>Будем</a:t>
            </a:r>
            <a:r>
              <a:rPr lang="en-US" sz="2400" dirty="0"/>
              <a:t> </a:t>
            </a:r>
            <a:r>
              <a:rPr lang="en-US" sz="2400" dirty="0" err="1"/>
              <a:t>скучать</a:t>
            </a:r>
            <a:r>
              <a:rPr lang="en-US" sz="2400" dirty="0"/>
              <a:t> </a:t>
            </a:r>
            <a:r>
              <a:rPr lang="en-US" sz="2400" dirty="0" err="1"/>
              <a:t>безумно</a:t>
            </a:r>
            <a:r>
              <a:rPr lang="en-US" sz="2400" dirty="0"/>
              <a:t>. </a:t>
            </a:r>
            <a:r>
              <a:rPr lang="en-US" sz="2400" dirty="0" err="1"/>
              <a:t>Любим</a:t>
            </a:r>
            <a:r>
              <a:rPr lang="en-US" sz="2400" dirty="0"/>
              <a:t>. </a:t>
            </a:r>
            <a:r>
              <a:rPr lang="en-US" sz="2400" dirty="0" err="1"/>
              <a:t>Прощайте</a:t>
            </a:r>
            <a:r>
              <a:rPr lang="en-US" sz="2400" dirty="0"/>
              <a:t>, </a:t>
            </a:r>
            <a:endParaRPr lang="ru-RU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https://www.pskov.kp.ru/daily/26606/3623389/</a:t>
            </a:r>
          </a:p>
        </p:txBody>
      </p:sp>
    </p:spTree>
    <p:extLst>
      <p:ext uri="{BB962C8B-B14F-4D97-AF65-F5344CB8AC3E}">
        <p14:creationId xmlns:p14="http://schemas.microsoft.com/office/powerpoint/2010/main" val="2827874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человек, стена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F727DA8-D749-47BB-8D4D-AD69C2DEF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711488"/>
            <a:ext cx="3425957" cy="343454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23FD327-80B1-4209-8718-854BBCD80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628651"/>
            <a:ext cx="7509210" cy="5548312"/>
          </a:xfrm>
        </p:spPr>
        <p:txBody>
          <a:bodyPr>
            <a:normAutofit fontScale="92500"/>
          </a:bodyPr>
          <a:lstStyle/>
          <a:p>
            <a:pPr indent="0" algn="ctr">
              <a:spcAft>
                <a:spcPts val="800"/>
              </a:spcAft>
              <a:buNone/>
            </a:pPr>
            <a:r>
              <a:rPr lang="ru-R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«Есть люди, а есть </a:t>
            </a:r>
            <a:r>
              <a:rPr lang="ru-RU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</a:t>
            </a:r>
            <a:r>
              <a:rPr lang="ru-R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Это те, кто не представляет никакой ценности для общества и несёт обществу только вред. Я чистил наше общество от таких людей. Началось в 2013 году. Тогда я создал «F57». Просто создал, посмотреть, что будет. </a:t>
            </a:r>
            <a:r>
              <a:rPr lang="ru-RU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Позаливал</a:t>
            </a:r>
            <a:r>
              <a:rPr lang="ru-R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туда шок-контента, это начало привлекать людей. Идею обдумывал на протяжении пяти лет. Можно сказать, готовился. Я продумывал концепцию проекта, конкретные уровни и этапы. Нужно было отделить нормальных от </a:t>
            </a:r>
            <a:r>
              <a:rPr lang="ru-RU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76424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CEDEB-4566-4D45-B3D6-201C4F2C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620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2.	Признаки вовлеченности подростка в субкультуру «групп смерти»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E24E1A-A3C9-4A91-8A48-D152085012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D978A-7765-49F3-96AB-1BC067B0D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23"/>
            <a:ext cx="10515600" cy="733833"/>
          </a:xfrm>
        </p:spPr>
        <p:txBody>
          <a:bodyPr/>
          <a:lstStyle/>
          <a:p>
            <a:r>
              <a:rPr lang="ru-RU" dirty="0"/>
              <a:t>Признаки «групп смерти»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DDD331-D160-40A8-8FE5-F0E1E96B4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1182848"/>
            <a:ext cx="11576807" cy="552834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«группах смерти» формируется т.н. «культ личности» администратора, являющегося непререкаемым авторитетом для других членов сообщества, полностью ему преданных. Он служит источником новой информации, преподносимой в суггестивном ключе и требующей ее безусловного принятия и полного подчинения (выполнение «заданий» в игре).</a:t>
            </a:r>
          </a:p>
          <a:p>
            <a:r>
              <a:rPr lang="ru-RU" dirty="0"/>
              <a:t>Характерной чертой является применение администраторами «групп смерти» манипулятивных методик убеждения и контроля, направленных на «реформирование мышления».</a:t>
            </a:r>
          </a:p>
          <a:p>
            <a:r>
              <a:rPr lang="ru-RU" dirty="0"/>
              <a:t>Также ими активно используются специальные способы повышения внушаемости: прерывистый сон (понуждение к ночным конференциям), что вызывает сонливость, утомление, неустойчивость настроения, нарушение сна); стимуляция ощущения безвыходности положения, физического истощения (отказ от еды), употребления алкоголя либо побуждение к употреблению кофе и энергетиков, что способствует эмоциональному возбуждению; создание дефицита времени для принятия решения.</a:t>
            </a:r>
          </a:p>
          <a:p>
            <a:r>
              <a:rPr lang="ru-RU" dirty="0"/>
              <a:t>Корректировка информационного потока «жертвы», выражающееся в побуждении к присоединению к группам, содержащим шоковый, деструктивный контент. Информация для обсуждения и оценки подается и регулируется администратором, дозируется (сообщается только часть сведений, в результате чего картина реальности искажается в нужную сторону). Смешивание истинных фактов со всевозможными предположениями, допущениями, гипотезами, слухами (т.н. «ядовитый </a:t>
            </a:r>
            <a:r>
              <a:rPr lang="ru-RU" dirty="0" err="1"/>
              <a:t>сендвич</a:t>
            </a:r>
            <a:r>
              <a:rPr lang="ru-RU" dirty="0"/>
              <a:t>»).</a:t>
            </a:r>
          </a:p>
          <a:p>
            <a:r>
              <a:rPr lang="ru-RU" dirty="0"/>
              <a:t>Стимулирование у «жертвы» зависимости от группы, страха перед выходом из нее.</a:t>
            </a:r>
          </a:p>
        </p:txBody>
      </p:sp>
    </p:spTree>
    <p:extLst>
      <p:ext uri="{BB962C8B-B14F-4D97-AF65-F5344CB8AC3E}">
        <p14:creationId xmlns:p14="http://schemas.microsoft.com/office/powerpoint/2010/main" val="1751307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D978A-7765-49F3-96AB-1BC067B0D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23"/>
            <a:ext cx="10515600" cy="733833"/>
          </a:xfrm>
        </p:spPr>
        <p:txBody>
          <a:bodyPr/>
          <a:lstStyle/>
          <a:p>
            <a:r>
              <a:rPr lang="ru-RU" dirty="0"/>
              <a:t>Признаки «групп смерти»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DDD331-D160-40A8-8FE5-F0E1E96B4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1182848"/>
            <a:ext cx="11576807" cy="552834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Контроль среды, включающий контроль общения с внешним и внутренним миром (т.н. «внутренний диалог»), что приводит к потере личной свободы и слиянию с контролирующей его группой до такой степени, что проникшие в его сознание групповые представления постепенно начинают управлять его внутренним диалогом.</a:t>
            </a:r>
          </a:p>
          <a:p>
            <a:r>
              <a:rPr lang="ru-RU" dirty="0"/>
              <a:t>Мистическое манипулирование - стимуляция поведения, запрограммированного группой и идеологическим руководителем. Член группы не понимает, что проявления определенного типа поведения и чувств (новая мировоззренческая концепция) не появились спонтанно (мистически), а были внешне индуцированы, начинает осознавать себя участником авангарда для достижения какой-то «высокой цели».</a:t>
            </a:r>
          </a:p>
          <a:p>
            <a:r>
              <a:rPr lang="ru-RU" dirty="0"/>
              <a:t>Невыполнимые стандарты поведения, способствующие созданию атмосферы вины перед окружающими и стыда. Независимо от того, какие усилия прикладывает человек, он всегда терпит неудачу. В случае с «группами смерти» это задания, вызывающие когнитивный диссонанс, чувство неловкости, стыда и, как следствие, внушаемость.</a:t>
            </a:r>
          </a:p>
          <a:p>
            <a:r>
              <a:rPr lang="ru-RU" dirty="0"/>
              <a:t>Непременное условие нахождения в «группе смерти» - культ личной исповеди, ведущий к разрушению границ личности.</a:t>
            </a:r>
          </a:p>
          <a:p>
            <a:r>
              <a:rPr lang="ru-RU" dirty="0"/>
              <a:t>Акцентируется внимание на «несправедливости» общества, жизни, бесперспективности, одиночестве вне группы, стимуляция желания «отомстить» своей смертью.</a:t>
            </a:r>
          </a:p>
          <a:p>
            <a:r>
              <a:rPr lang="ru-RU" dirty="0"/>
              <a:t>Символизм групп смерти, возникший на их почве фольклор, сленг, интернет-мемы, музыка и иные субкультурные атрибуты может использоваться как подростками, склонными к суициду для </a:t>
            </a:r>
            <a:r>
              <a:rPr lang="ru-RU" dirty="0" err="1"/>
              <a:t>эскалирования</a:t>
            </a:r>
            <a:r>
              <a:rPr lang="ru-RU" dirty="0"/>
              <a:t> этих склонностей, так и лицами, выдающими себя за руководителей/представителей групп смерти с целью доведения до самоубийства.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141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46605-518C-44BA-9615-264277A59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562"/>
            <a:ext cx="10515600" cy="1325563"/>
          </a:xfrm>
        </p:spPr>
        <p:txBody>
          <a:bodyPr/>
          <a:lstStyle/>
          <a:p>
            <a:r>
              <a:rPr lang="ru-RU" dirty="0"/>
              <a:t>На что родителю обратить внимание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DDC8EC-5A31-4BCE-89EE-30CA7C30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6" y="2143125"/>
            <a:ext cx="11249636" cy="4559678"/>
          </a:xfrm>
        </p:spPr>
        <p:txBody>
          <a:bodyPr>
            <a:normAutofit lnSpcReduction="10000"/>
          </a:bodyPr>
          <a:lstStyle/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Прислушайтесь к разговорам подростка, возможно, он часто говорит о смерти, синих китах и других подобных вещах, а также часто рисует их.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будет выглядеть постоянно уставшим, даже если идет спать рано. Родители должны обязательно проверить спит ли он рано утром, ориентируясь на основное время этой игры – четыре часа утра. 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Признаки «игры» можно найти на страничке ребенка в социальной сети. Для этого необходимо просмотреть сообщества, в которых состоит ребенок. Если такая информация является скрытой, то это должно насторожить.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Осмотрите тело подростка, возможно на нем есть необъяснимые повреждения и самое главное – рисунок в виде кита.</a:t>
            </a:r>
          </a:p>
          <a:p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AEE4FA-D3B3-4399-9A8D-DCF974793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2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665CD-E461-4B2B-AF1A-B88EC6BF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8854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596C5-6D90-4971-ACFD-3A220DCB3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4417"/>
            <a:ext cx="10515600" cy="3752545"/>
          </a:xfrm>
        </p:spPr>
        <p:txBody>
          <a:bodyPr/>
          <a:lstStyle/>
          <a:p>
            <a:pPr marL="7429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/>
              <a:t>Особенности деструктивной субкультуры «группы смерти».</a:t>
            </a:r>
          </a:p>
          <a:p>
            <a:pPr marL="7429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/>
              <a:t>Признаки вовлеченности подростка в субкультуру «групп смерти».</a:t>
            </a:r>
          </a:p>
          <a:p>
            <a:pPr marL="7429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/>
              <a:t>Рекомендации по действиям при выявлении проявлений субкультуры «группы смерти».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8ABCF0-F269-437F-9B72-B9F05841D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77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CE374-C3EE-4A26-B062-E3467C93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Отличительные черты культа самоубийства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8C2B58-C240-4721-ACDC-81E3251C3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38" y="1590733"/>
            <a:ext cx="11219576" cy="4351338"/>
          </a:xfrm>
        </p:spPr>
        <p:txBody>
          <a:bodyPr>
            <a:normAutofit fontScale="92500" lnSpcReduction="10000"/>
          </a:bodyPr>
          <a:lstStyle/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Идеология обесценивания жизни, пропаганда бессмысленности человеческого существования, девальвация таких ценностей, как любовь, дружба, семья.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Отличительная символика, в качестве которой используется образ кита (эксплуатируются факты гибели китов, выбрасывающихся на берег) и знак, в котором прорисованы слова «ОНО» и «АД».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Сленг: «выпиливаться» — совершать самоубийство; «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самовыпил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— суицид; «шаверма» —части трупа; «вскрываться» — резать вены; «кит» — самоубийца или участник соответствующей «игры» и т.п.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Аудиоряд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песни групп «Найти выход», «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Vspak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Nedoemo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Nedonebo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«Старательно рефлексирую» и др. Видеоряд: документальные кадры падений с высоты, разрезания вен, процесса повешения, бросков под движущийся транспорт либо использование художественных фильмов («Зал самоубийц», «Общество мертвых поэтов», «Чат», «Девственницы-самоубийцы», «13 дней до моего самоубийства» и др.) 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4957B-A2F1-4FFE-A3A5-E9DF5003444A}"/>
              </a:ext>
            </a:extLst>
          </p:cNvPr>
          <p:cNvSpPr txBox="1"/>
          <p:nvPr/>
        </p:nvSpPr>
        <p:spPr>
          <a:xfrm>
            <a:off x="237338" y="6311900"/>
            <a:ext cx="11717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Мазалова А.Н. Об ответственности за склонение к самоубийству через социальные сети // Наука, образование, общество: тенденции и перспективы развития. Сборник материалов VII Международной научно – практической конференции. 2017. С. 424 – 425.</a:t>
            </a:r>
          </a:p>
        </p:txBody>
      </p:sp>
    </p:spTree>
    <p:extLst>
      <p:ext uri="{BB962C8B-B14F-4D97-AF65-F5344CB8AC3E}">
        <p14:creationId xmlns:p14="http://schemas.microsoft.com/office/powerpoint/2010/main" val="1222242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3E874-6C72-4A4F-8A91-C7155818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91" y="63122"/>
            <a:ext cx="10515600" cy="1325563"/>
          </a:xfrm>
        </p:spPr>
        <p:txBody>
          <a:bodyPr/>
          <a:lstStyle/>
          <a:p>
            <a:r>
              <a:rPr lang="ru-RU" dirty="0"/>
              <a:t>Способы принуждения к суициду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4561A74-C7FD-49D4-B8EF-316C4A4E37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487263"/>
              </p:ext>
            </p:extLst>
          </p:nvPr>
        </p:nvGraphicFramePr>
        <p:xfrm>
          <a:off x="109057" y="1526796"/>
          <a:ext cx="11987868" cy="5331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6728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D0F34-1105-4AF8-A667-F0C1CF65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Хикикомори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0379A-F6E2-47A2-8752-0237A4537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15" y="1825625"/>
            <a:ext cx="6342777" cy="4351338"/>
          </a:xfrm>
        </p:spPr>
        <p:txBody>
          <a:bodyPr/>
          <a:lstStyle/>
          <a:p>
            <a:r>
              <a:rPr lang="ru-RU" dirty="0"/>
              <a:t>«нахождение в уединении»; альтернативное написание: </a:t>
            </a:r>
            <a:r>
              <a:rPr lang="ru-RU" dirty="0" err="1"/>
              <a:t>引き籠もり</a:t>
            </a:r>
            <a:r>
              <a:rPr lang="ru-RU" dirty="0"/>
              <a:t>, </a:t>
            </a:r>
            <a:r>
              <a:rPr lang="ru-RU" dirty="0" err="1"/>
              <a:t>引き篭もり</a:t>
            </a:r>
            <a:r>
              <a:rPr lang="ru-RU" dirty="0"/>
              <a:t>, </a:t>
            </a:r>
            <a:r>
              <a:rPr lang="ru-RU" dirty="0" err="1"/>
              <a:t>引き籠り</a:t>
            </a:r>
            <a:r>
              <a:rPr lang="ru-RU" dirty="0"/>
              <a:t>), или, в просторечии, </a:t>
            </a:r>
            <a:r>
              <a:rPr lang="ru-RU" dirty="0" err="1"/>
              <a:t>хикки</a:t>
            </a:r>
            <a:r>
              <a:rPr lang="ru-RU" dirty="0"/>
              <a:t> — японский термин, обозначающий людей, отказывающихся от социальной жизни и зачастую стремящихся к крайней степени социальной изоляции и уединения вследствие разных личных и социальных факторов.</a:t>
            </a:r>
          </a:p>
        </p:txBody>
      </p:sp>
      <p:pic>
        <p:nvPicPr>
          <p:cNvPr id="5" name="Рисунок 4" descr="Изображение выглядит как текст, внутренний, кровать&#10;&#10;Автоматически созданное описание">
            <a:extLst>
              <a:ext uri="{FF2B5EF4-FFF2-40B4-BE49-F238E27FC236}">
                <a16:creationId xmlns:a16="http://schemas.microsoft.com/office/drawing/2014/main" id="{2B7F6D2A-72B5-4206-8BE0-FF79CB981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63" y="2105637"/>
            <a:ext cx="4559067" cy="30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0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66110-6D60-4D65-9F92-F8E04B2D0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1464"/>
            <a:ext cx="4152899" cy="504216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Первые </a:t>
            </a:r>
            <a:r>
              <a:rPr lang="ru-RU" b="1" dirty="0" err="1"/>
              <a:t>хикикомори</a:t>
            </a:r>
            <a:r>
              <a:rPr lang="ru-RU" b="1" dirty="0"/>
              <a:t> появились</a:t>
            </a:r>
            <a:r>
              <a:rPr lang="ru-RU" dirty="0"/>
              <a:t> в 1970-х годах. В 1990-х годах типичному </a:t>
            </a:r>
            <a:r>
              <a:rPr lang="ru-RU" b="1" dirty="0" err="1"/>
              <a:t>хикикомори</a:t>
            </a:r>
            <a:r>
              <a:rPr lang="ru-RU" dirty="0"/>
              <a:t> был 21 год, а спустя двадцать лет их средний возраст составляет 32 года. По данным отчета правительства Японии в четырех стенах, не имея никакой работы, проводят время до 10 процентов трудоспособного населения</a:t>
            </a:r>
          </a:p>
        </p:txBody>
      </p:sp>
      <p:pic>
        <p:nvPicPr>
          <p:cNvPr id="5" name="Рисунок 4" descr="Изображение выглядит как текст, внутренний, беспорядочный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63DF509B-EB29-4C21-9639-AE2C752AA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2" r="-1" b="14276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Рисунок 6" descr="Изображение выглядит как текст, загроможденный, беспорядочный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49835F2D-D047-4E58-9597-EF90BA037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8" b="24252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7947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319040-FD2F-48BC-AD78-8D1BA63DB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20" y="104776"/>
            <a:ext cx="9134956" cy="56128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D02DF3-5AB5-4C32-A045-3F9ABAD8C5B4}"/>
              </a:ext>
            </a:extLst>
          </p:cNvPr>
          <p:cNvSpPr txBox="1"/>
          <p:nvPr/>
        </p:nvSpPr>
        <p:spPr>
          <a:xfrm>
            <a:off x="7133438" y="616844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hlinkClick r:id="rId3"/>
              </a:rPr>
              <a:t>https://vk.com/hikkikomorii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7874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169DD87-3EBE-44CA-9654-8AE0466B2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39F8481-9D90-45F7-AECB-F2FBA7DA9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" r="2" b="13822"/>
          <a:stretch/>
        </p:blipFill>
        <p:spPr>
          <a:xfrm>
            <a:off x="192526" y="550518"/>
            <a:ext cx="5799477" cy="278342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B56D89E-855A-4873-8093-287FAAFA2D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637"/>
          <a:stretch/>
        </p:blipFill>
        <p:spPr>
          <a:xfrm>
            <a:off x="6191622" y="550517"/>
            <a:ext cx="5796945" cy="27834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1C5CA3C4-AB9B-4FB2-BECC-1F5D34D3B0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396"/>
          <a:stretch/>
        </p:blipFill>
        <p:spPr>
          <a:xfrm>
            <a:off x="196714" y="3514856"/>
            <a:ext cx="5799477" cy="279262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ловек, группа, в позе, цветной&#10;&#10;Автоматически созданное описание">
            <a:extLst>
              <a:ext uri="{FF2B5EF4-FFF2-40B4-BE49-F238E27FC236}">
                <a16:creationId xmlns:a16="http://schemas.microsoft.com/office/drawing/2014/main" id="{371C9D2B-2D0E-454E-86FF-79CD8C5B33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6" b="38321"/>
          <a:stretch/>
        </p:blipFill>
        <p:spPr>
          <a:xfrm>
            <a:off x="6195810" y="3514855"/>
            <a:ext cx="5796945" cy="279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44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44599-88E3-4EBE-8E52-1E83C178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418"/>
            <a:ext cx="10515600" cy="742222"/>
          </a:xfrm>
        </p:spPr>
        <p:txBody>
          <a:bodyPr/>
          <a:lstStyle/>
          <a:p>
            <a:r>
              <a:rPr lang="ru-RU" b="1" dirty="0"/>
              <a:t>Этапы склонения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E0BEA2-3273-4ECB-AF05-0B062A6BE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4" y="1166070"/>
            <a:ext cx="11887200" cy="5553512"/>
          </a:xfrm>
        </p:spPr>
        <p:txBody>
          <a:bodyPr>
            <a:normAutofit fontScale="77500" lnSpcReduction="20000"/>
          </a:bodyPr>
          <a:lstStyle/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Возбуждение любопытства к тематике с использованием специфического «запретного» контента.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информации о подписчиках, их родных, близких, окружении. Начало индивидуальной психологической обработки с использованием перечисленных методик для выбора конкретных «жертв».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Выслушивание проблем подростка (зачастую групповое) - необходимое внимание к его персоне.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Появление «проводника», «психолога», который демонстрирует «правильное направление», указывает путь к «истине», «счастью», зачастую даже «отговаривает» от суицида в целях формирования доверительной, устойчивой связи.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Приглашение в т.н. «круг избранных», где есть возможность познания истины, изменения себя, получения представления о своем месте в мире. Цель - отбор «игроков в смерть».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 «игры»: интеграция в группу, перечень усложняющихся заданий, появление новых персонажей «работающих» с игроком (как правило, более высокого уровня, нежели «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вовлекатели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отсеиватели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»), которые снижают критичность восприятия у играющих, реформируют мышление, меняя систему ценностей.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Продолжение «игры». Здесь используется массированное воздействие на сознание подростка, направленное на усугубление имеющихся или созданных проблем для подготовки к осуществлению желаемого поведения.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Кризис в «игре». Методы: углубление психологических проблем до степени «непереносимости» (адресная работа, вплоть до угроз и шантажа); разъяснение методов достижения «пути к истине»; предложение желаемого поведения, как безальтернативного выхода из ситуации; «активизация» поведения через задания, непосредственно связанные с самоубийством (выбор места, музыкального сопровождения, последних слов, таймера с обратным отсчетом) и др.; изучение и применение дыхательных и трансовых техник.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Завершение «игры». Активизация «триггера»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433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C2A14E-2F35-4386-9FBA-FC5472A45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66" y="0"/>
            <a:ext cx="10079634" cy="68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47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31591-6816-4653-8D5B-DE147A26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09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3.	Рекомендации по действиям при выявлении проявлений субкультуры «группы смерти»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48CEB7-DBD5-40BE-B090-7F5236EAA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63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296A5-4848-4B3B-B8EF-97BD1CBAC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Ключевыми признаками, требующими особого внимания, являются: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4DBE9-4E05-4437-ACAD-CBDB43A75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0" y="1971412"/>
            <a:ext cx="11585196" cy="4664279"/>
          </a:xfrm>
        </p:spPr>
        <p:txBody>
          <a:bodyPr>
            <a:normAutofit fontScale="77500" lnSpcReduction="20000"/>
          </a:bodyPr>
          <a:lstStyle/>
          <a:p>
            <a:pPr marL="7429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dirty="0"/>
              <a:t>Нарушение межличностных отношений: наличие проблем в семье - смерть близких, уход из семьи или развод родителей и др.; искусственное ограничение круга общения подростка, влекущее выделение в коллективе «одиночек», «изгоев»; конфликты со сверстниками, педагогами, близкими людьми; наличие психологических факторов, оказывающих давление на подростка; постоянное физическое и (или) психическое насилие.</a:t>
            </a:r>
          </a:p>
          <a:p>
            <a:pPr marL="7429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dirty="0"/>
              <a:t>Наличие эмоциональных нарушений.</a:t>
            </a:r>
          </a:p>
          <a:p>
            <a:pPr marL="7429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dirty="0"/>
              <a:t>О планируемом самоубийстве говорит приведение своих дел в порядок</a:t>
            </a:r>
          </a:p>
          <a:p>
            <a:pPr marL="742950" indent="-514350">
              <a:lnSpc>
                <a:spcPct val="107000"/>
              </a:lnSpc>
              <a:spcAft>
                <a:spcPts val="800"/>
              </a:spcAft>
              <a:buAutoNum type="arabicPeriod" startAt="4"/>
            </a:pPr>
            <a:r>
              <a:rPr lang="ru-RU" dirty="0"/>
              <a:t>Прощание - выражение благодарности различным людям за помощь в разное время жизни.</a:t>
            </a:r>
          </a:p>
          <a:p>
            <a:pPr marL="742950" indent="-514350">
              <a:lnSpc>
                <a:spcPct val="107000"/>
              </a:lnSpc>
              <a:spcAft>
                <a:spcPts val="800"/>
              </a:spcAft>
              <a:buAutoNum type="arabicPeriod" startAt="4"/>
            </a:pPr>
            <a:r>
              <a:rPr lang="ru-RU" dirty="0"/>
              <a:t>Оставление письменных обращений, указаний (в письмах, записках, дневнике), запись </a:t>
            </a:r>
            <a:r>
              <a:rPr lang="ru-RU" dirty="0" err="1"/>
              <a:t>видеообращений</a:t>
            </a:r>
            <a:r>
              <a:rPr lang="ru-RU" dirty="0"/>
              <a:t>, вербальные указания на планируемый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суицид.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10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C728A-EA2B-4717-B08C-2E45343FF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63195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1.	Особенности деструктивной субкультуры «группы смерти»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2036B8-9F9C-4C5C-B47F-E752CEBEA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33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D6FC9-934D-47C2-ACCE-E2274753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08" y="722311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Убеждения о противодействию суицидам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EE82D-8EEC-415A-8386-EFAEFE2DE9DA}"/>
              </a:ext>
            </a:extLst>
          </p:cNvPr>
          <p:cNvSpPr txBox="1"/>
          <p:nvPr/>
        </p:nvSpPr>
        <p:spPr>
          <a:xfrm>
            <a:off x="8586556" y="5735074"/>
            <a:ext cx="337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Довбыш Дарья Вадимовна, </a:t>
            </a:r>
          </a:p>
          <a:p>
            <a:r>
              <a:rPr lang="ru-RU" dirty="0"/>
              <a:t>клинический психолог, </a:t>
            </a:r>
          </a:p>
          <a:p>
            <a:r>
              <a:rPr lang="ru-RU" dirty="0"/>
              <a:t>сотрудник центра суицида, 2020</a:t>
            </a:r>
          </a:p>
        </p:txBody>
      </p:sp>
      <p:pic>
        <p:nvPicPr>
          <p:cNvPr id="6" name="Рисунок 5" descr="Изображение выглядит как текст, человек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98169CC-6B96-43EA-A86C-2FC42584E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2" y="2047874"/>
            <a:ext cx="3020295" cy="201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человек, пол, внутренний, окно&#10;&#10;Автоматически созданное описание">
            <a:extLst>
              <a:ext uri="{FF2B5EF4-FFF2-40B4-BE49-F238E27FC236}">
                <a16:creationId xmlns:a16="http://schemas.microsoft.com/office/drawing/2014/main" id="{10AB5B1C-E193-4566-B667-FC817590C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56" y="2047874"/>
            <a:ext cx="3110144" cy="207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7EEDA5-03BF-46A9-BA91-8A996F05ED7E}"/>
              </a:ext>
            </a:extLst>
          </p:cNvPr>
          <p:cNvSpPr txBox="1"/>
          <p:nvPr/>
        </p:nvSpPr>
        <p:spPr>
          <a:xfrm>
            <a:off x="838200" y="4352376"/>
            <a:ext cx="2704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Врачи, психологи, психиатры, специализирующиеся на суицидах, работающие в центрах суицида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CE9A0F-04FF-4B5C-92D0-89AF22E5E6E5}"/>
              </a:ext>
            </a:extLst>
          </p:cNvPr>
          <p:cNvSpPr txBox="1"/>
          <p:nvPr/>
        </p:nvSpPr>
        <p:spPr>
          <a:xfrm>
            <a:off x="4743969" y="4352376"/>
            <a:ext cx="2704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Опытные психологи не специализирующиеся на суициде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51689F-0068-48DD-B5B0-2AD83A731E4F}"/>
              </a:ext>
            </a:extLst>
          </p:cNvPr>
          <p:cNvSpPr txBox="1"/>
          <p:nvPr/>
        </p:nvSpPr>
        <p:spPr>
          <a:xfrm>
            <a:off x="8789598" y="4376033"/>
            <a:ext cx="270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Студенты-будущие психологи</a:t>
            </a:r>
          </a:p>
        </p:txBody>
      </p:sp>
      <p:pic>
        <p:nvPicPr>
          <p:cNvPr id="15" name="Рисунок 14" descr="Изображение выглядит как человек, окно, мужчина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61F0016C-86B6-4348-A5A1-0233D752A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47" y="1878586"/>
            <a:ext cx="2353112" cy="23531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17F8AC-7761-4A49-964B-0AFF4ABDFA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9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F5A8F-6A7A-4E7D-BDDC-23517384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0468"/>
            <a:ext cx="10515600" cy="1325563"/>
          </a:xfrm>
        </p:spPr>
        <p:txBody>
          <a:bodyPr/>
          <a:lstStyle/>
          <a:p>
            <a:r>
              <a:rPr lang="ru-RU" dirty="0"/>
              <a:t>Можно ли спровоцировать суицид обсуждая его?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65640-E357-4909-B838-311CC1101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3510"/>
            <a:ext cx="10515600" cy="3794490"/>
          </a:xfrm>
        </p:spPr>
        <p:txBody>
          <a:bodyPr>
            <a:normAutofit/>
          </a:bodyPr>
          <a:lstStyle/>
          <a:p>
            <a:r>
              <a:rPr lang="ru-RU" dirty="0"/>
              <a:t>66% - непрофильных специалистов</a:t>
            </a:r>
          </a:p>
          <a:p>
            <a:r>
              <a:rPr lang="ru-RU" dirty="0"/>
              <a:t>8% - студены старших курсов специализирующихся на суицидологии </a:t>
            </a:r>
          </a:p>
          <a:p>
            <a:r>
              <a:rPr lang="ru-RU" dirty="0"/>
              <a:t>0% - среди сотрудников кризисных центров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561E70-E871-417C-8BC0-C22B91ECD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4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8F167-5C98-4E1B-8181-FF97D256B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917575"/>
            <a:ext cx="10515600" cy="1325563"/>
          </a:xfrm>
        </p:spPr>
        <p:txBody>
          <a:bodyPr/>
          <a:lstStyle/>
          <a:p>
            <a:r>
              <a:rPr lang="ru-RU" dirty="0"/>
              <a:t>Как диагностировать?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AAF865-8316-40CC-8676-2F29A8296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2919280"/>
            <a:ext cx="10515600" cy="3819657"/>
          </a:xfrm>
        </p:spPr>
        <p:txBody>
          <a:bodyPr/>
          <a:lstStyle/>
          <a:p>
            <a:r>
              <a:rPr lang="ru-RU" dirty="0"/>
              <a:t>Специалисты почти никогда не доверяют опросникам и тестам</a:t>
            </a:r>
          </a:p>
          <a:p>
            <a:r>
              <a:rPr lang="ru-RU" dirty="0"/>
              <a:t>Больше всего специалисты с опытом доверяют беседе</a:t>
            </a:r>
          </a:p>
          <a:p>
            <a:r>
              <a:rPr lang="ru-RU" dirty="0"/>
              <a:t>Специалисты без опыта отмечают анализ анамнеза и наличие предыдущих попыток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B29C9B-C77D-436F-87C4-81B2F3BF8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1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18CB3-DB55-4014-94C5-F86DA4EE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235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Важно ли лечение в стационаре суицидальных пациентов?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6CDD4-B8C1-41CD-8A8A-4C3163E59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6131"/>
            <a:ext cx="10515600" cy="3609932"/>
          </a:xfrm>
        </p:spPr>
        <p:txBody>
          <a:bodyPr>
            <a:normAutofit/>
          </a:bodyPr>
          <a:lstStyle/>
          <a:p>
            <a:r>
              <a:rPr lang="ru-RU" dirty="0"/>
              <a:t>33% - непрофильных специалистов </a:t>
            </a:r>
          </a:p>
          <a:p>
            <a:r>
              <a:rPr lang="ru-RU" dirty="0"/>
              <a:t>45% - студентов </a:t>
            </a:r>
          </a:p>
          <a:p>
            <a:r>
              <a:rPr lang="ru-RU" dirty="0"/>
              <a:t>15% - специалистов по работе с суицидом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95114A-D493-44FB-A57C-937B198DB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1689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+mn-lt"/>
              </a:rPr>
              <a:t>Самые популярные предшествующие события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650" y="3843338"/>
            <a:ext cx="7886700" cy="37163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3200" dirty="0"/>
              <a:t>Развод родителей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3200" dirty="0"/>
              <a:t>Болезнь и смерть близких родственников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3200" dirty="0"/>
              <a:t>Оскорбление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D17FD6-BF49-49D3-B5CF-7FB989DC77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8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+mn-lt"/>
              </a:rPr>
              <a:t>Словесные признаки: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172" y="1825625"/>
            <a:ext cx="11459362" cy="5032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/>
              <a:t>подросток явно говорит о намерении покончить с собой: «Я решил уйти из жизни»; «Я не могу так дальше жить» и т. п.;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/>
              <a:t>подросток намекает на совершение самоубийства: «Скоро от меня отдохнете»; «Тебе больше не придется обо мне волноваться»;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/>
              <a:t>подросток много шутит по поводу самоубийства;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/>
              <a:t>подросток проявляет нездоровый интерес к вопросам смерти.</a:t>
            </a:r>
          </a:p>
        </p:txBody>
      </p:sp>
    </p:spTree>
    <p:extLst>
      <p:ext uri="{BB962C8B-B14F-4D97-AF65-F5344CB8AC3E}">
        <p14:creationId xmlns:p14="http://schemas.microsoft.com/office/powerpoint/2010/main" val="3161056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+mn-lt"/>
              </a:rPr>
              <a:t>Поведенческие признаки: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784" y="1690689"/>
            <a:ext cx="11165746" cy="504974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ru-RU" dirty="0"/>
              <a:t>подросток раздает свои вещи, имеющие для него большую личную значимость;</a:t>
            </a:r>
          </a:p>
          <a:p>
            <a:pPr>
              <a:spcBef>
                <a:spcPts val="1200"/>
              </a:spcBef>
            </a:pPr>
            <a:r>
              <a:rPr lang="ru-RU" dirty="0"/>
              <a:t>подросток приводит в порядок бумаги, завершает начатые дела;</a:t>
            </a:r>
          </a:p>
          <a:p>
            <a:pPr>
              <a:spcBef>
                <a:spcPts val="1200"/>
              </a:spcBef>
            </a:pPr>
            <a:r>
              <a:rPr lang="ru-RU" dirty="0"/>
              <a:t>подросток улаживает конфликты, мирится с непримиримыми врагами;</a:t>
            </a:r>
          </a:p>
          <a:p>
            <a:pPr>
              <a:spcBef>
                <a:spcPts val="1200"/>
              </a:spcBef>
            </a:pPr>
            <a:r>
              <a:rPr lang="ru-RU" dirty="0"/>
              <a:t>у подростка и неряшливый вид, отсутствует желание ухаживать за собой;</a:t>
            </a:r>
          </a:p>
          <a:p>
            <a:pPr>
              <a:spcBef>
                <a:spcPts val="1200"/>
              </a:spcBef>
            </a:pPr>
            <a:r>
              <a:rPr lang="ru-RU" dirty="0"/>
              <a:t>подросток пропускает занятия в школе, не выполняет задания учителей, не проявляет интереса к привычным для него увлечениям;</a:t>
            </a:r>
          </a:p>
          <a:p>
            <a:pPr>
              <a:spcBef>
                <a:spcPts val="1200"/>
              </a:spcBef>
            </a:pPr>
            <a:r>
              <a:rPr lang="ru-RU" dirty="0"/>
              <a:t>подросток замкнут, избегает общения с одноклассниками, стремится к уединению;</a:t>
            </a:r>
          </a:p>
          <a:p>
            <a:pPr>
              <a:spcBef>
                <a:spcPts val="1200"/>
              </a:spcBef>
            </a:pPr>
            <a:r>
              <a:rPr lang="ru-RU" dirty="0"/>
              <a:t>подросток проявляет отстраненность от семьи и друзей;</a:t>
            </a:r>
          </a:p>
          <a:p>
            <a:pPr>
              <a:spcBef>
                <a:spcPts val="1200"/>
              </a:spcBef>
            </a:pPr>
            <a:r>
              <a:rPr lang="ru-RU" dirty="0"/>
              <a:t>подросток чрезмерно деятельный или, наоборот, безразличный к окружающему миру.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935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838" y="103869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Ситуационные признаки: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896" y="1719743"/>
            <a:ext cx="11199302" cy="488056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2600" dirty="0"/>
              <a:t>подросток не имеет друзей или имеет только одного друга, из-за чего чувствует себя отверженным;</a:t>
            </a:r>
          </a:p>
          <a:p>
            <a:pPr>
              <a:spcBef>
                <a:spcPts val="1200"/>
              </a:spcBef>
            </a:pPr>
            <a:r>
              <a:rPr lang="ru-RU" sz="2600" dirty="0"/>
              <a:t>в семье подростка серьезный кризис (конфликты в отношениях с родителями или родителей друг с другом; развод родителей, алкоголизм);</a:t>
            </a:r>
          </a:p>
          <a:p>
            <a:pPr>
              <a:spcBef>
                <a:spcPts val="1200"/>
              </a:spcBef>
            </a:pPr>
            <a:r>
              <a:rPr lang="ru-RU" sz="2600" dirty="0"/>
              <a:t>подросток стал жертвой насилия - физического, сексуального или эмоционального;</a:t>
            </a:r>
          </a:p>
          <a:p>
            <a:pPr>
              <a:spcBef>
                <a:spcPts val="1200"/>
              </a:spcBef>
            </a:pPr>
            <a:r>
              <a:rPr lang="ru-RU" sz="2600" dirty="0"/>
              <a:t>подросток уже предпринимал раньше попытки самоубийства;</a:t>
            </a:r>
          </a:p>
          <a:p>
            <a:pPr>
              <a:spcBef>
                <a:spcPts val="1200"/>
              </a:spcBef>
            </a:pPr>
            <a:r>
              <a:rPr lang="ru-RU" sz="2600" dirty="0"/>
              <a:t>самоубийство совершил кто-то из родственников подростка;</a:t>
            </a:r>
          </a:p>
          <a:p>
            <a:pPr>
              <a:spcBef>
                <a:spcPts val="1200"/>
              </a:spcBef>
            </a:pPr>
            <a:r>
              <a:rPr lang="ru-RU" sz="2600" dirty="0"/>
              <a:t>подросток пережил смерть кого-то из близких.</a:t>
            </a:r>
          </a:p>
        </p:txBody>
      </p:sp>
    </p:spTree>
    <p:extLst>
      <p:ext uri="{BB962C8B-B14F-4D97-AF65-F5344CB8AC3E}">
        <p14:creationId xmlns:p14="http://schemas.microsoft.com/office/powerpoint/2010/main" val="1264583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46A0E-E8BF-46FB-B289-6561EE53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23"/>
            <a:ext cx="10515600" cy="817723"/>
          </a:xfrm>
        </p:spPr>
        <p:txBody>
          <a:bodyPr/>
          <a:lstStyle/>
          <a:p>
            <a:r>
              <a:rPr lang="ru-RU" dirty="0"/>
              <a:t>Антисуицидальные факторы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AC1B8D-9BDC-46A4-A663-1ABA144A8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46" y="1568742"/>
            <a:ext cx="11652308" cy="4924338"/>
          </a:xfrm>
        </p:spPr>
        <p:txBody>
          <a:bodyPr>
            <a:normAutofit/>
          </a:bodyPr>
          <a:lstStyle/>
          <a:p>
            <a:r>
              <a:rPr lang="ru-RU" sz="2400" dirty="0"/>
              <a:t>Выраженная эмоциональная привязанность.</a:t>
            </a:r>
          </a:p>
          <a:p>
            <a:r>
              <a:rPr lang="ru-RU" sz="2400" dirty="0"/>
              <a:t>Родственные обязанности.</a:t>
            </a:r>
          </a:p>
          <a:p>
            <a:r>
              <a:rPr lang="ru-RU" sz="2400" dirty="0"/>
              <a:t>Чувство долга, понятие о чести.</a:t>
            </a:r>
          </a:p>
          <a:p>
            <a:r>
              <a:rPr lang="ru-RU" sz="2400" dirty="0"/>
              <a:t>Зависимость от обществен нот мнения (в том случае, если общественные нормы не допускают суицида).</a:t>
            </a:r>
          </a:p>
          <a:p>
            <a:r>
              <a:rPr lang="ru-RU" sz="2400" dirty="0"/>
              <a:t>Наличие планов, определяющих цель в жизни.</a:t>
            </a:r>
          </a:p>
          <a:p>
            <a:r>
              <a:rPr lang="ru-RU" sz="2400" dirty="0"/>
              <a:t>Внимание к собственному здоровью.</a:t>
            </a:r>
          </a:p>
          <a:p>
            <a:r>
              <a:rPr lang="ru-RU" sz="2400" dirty="0"/>
              <a:t>Представление о неиспользованных возможностях.</a:t>
            </a:r>
          </a:p>
          <a:p>
            <a:r>
              <a:rPr lang="ru-RU" sz="2400" dirty="0"/>
              <a:t>Наличие эстетических критериев мышления.</a:t>
            </a:r>
          </a:p>
          <a:p>
            <a:r>
              <a:rPr lang="ru-RU" sz="2400" dirty="0"/>
              <a:t>Экзистенциальное осмысление конфликта.</a:t>
            </a:r>
          </a:p>
          <a:p>
            <a:r>
              <a:rPr lang="ru-RU" sz="2400" dirty="0"/>
              <a:t>Религия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67467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1127127"/>
            <a:ext cx="7886700" cy="6656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Принципы помощи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053" y="2148631"/>
            <a:ext cx="11090246" cy="508967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600" dirty="0"/>
              <a:t>Доступность (знать где и когда)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/>
              <a:t>Отреагирование (сначала выговориться, потом работа)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/>
              <a:t>Направленность на суицидальные переживания (если аутоагрессивные намерения актуальны, необходимо убедить клиента отсрочить их реализацию). Важно без морализаторства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/>
              <a:t>Директивное руководство возможно на начальных этапах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/>
              <a:t>Усиление уверенности в себе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/>
              <a:t>Обучение (поощрение более открытого проявления эмоций)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/>
              <a:t>Отвлечение — поиск опоры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/>
              <a:t>Воздействие на окружение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0325FE-C9D9-41A8-8AB7-64EB7744B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2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DCF03-7FDB-4033-A00F-A961A14E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0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«Группы смерти»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C03C2-2995-472E-9558-DAF35DCDF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10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— общее название виртуальных сообществ, в которых под видом выполнения заданий в форме игры их администраторы направляли детей и подростков к совершению самоубийств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E34266-6478-41C4-89DF-5EA3FF10F6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5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7344E5-746F-4C44-8627-59A8C57FC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200" dirty="0"/>
              <a:t>«Мы тестируем возможности использования искусственного интеллекта для поиска шаблонов в сообщениях, которые были написаны перед попыткой суицида, и облегчения идентификации подобных сообщений»</a:t>
            </a:r>
          </a:p>
        </p:txBody>
      </p:sp>
      <p:pic>
        <p:nvPicPr>
          <p:cNvPr id="5" name="Рисунок 4" descr="Изображение выглядит как человек, улыбается&#10;&#10;Автоматически созданное описание">
            <a:extLst>
              <a:ext uri="{FF2B5EF4-FFF2-40B4-BE49-F238E27FC236}">
                <a16:creationId xmlns:a16="http://schemas.microsoft.com/office/drawing/2014/main" id="{40990592-543C-4CDA-80DE-06652EBF1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A7AB85-CB17-4E36-A0F1-810CCE9409F9}"/>
              </a:ext>
            </a:extLst>
          </p:cNvPr>
          <p:cNvSpPr txBox="1"/>
          <p:nvPr/>
        </p:nvSpPr>
        <p:spPr>
          <a:xfrm>
            <a:off x="111853" y="586992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https://gordonua.com/news/worldnews/cukerberg-my-zapuskaem-novye-instrumenty-chtoby-pomoch-lyudyam-kotorye-mogut-dumat-o-samoubiystve-176358.html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833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6B137-60B1-406C-BAA4-39CD6540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334"/>
          </a:xfrm>
        </p:spPr>
        <p:txBody>
          <a:bodyPr/>
          <a:lstStyle/>
          <a:p>
            <a:pPr algn="ctr"/>
            <a:r>
              <a:rPr lang="ru-RU" b="1" dirty="0"/>
              <a:t>Статистика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49864B-86E4-48B7-89CA-68749EA83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462"/>
            <a:ext cx="10515600" cy="5276675"/>
          </a:xfrm>
        </p:spPr>
        <p:txBody>
          <a:bodyPr>
            <a:normAutofit/>
          </a:bodyPr>
          <a:lstStyle/>
          <a:p>
            <a:r>
              <a:rPr lang="ru-RU" dirty="0"/>
              <a:t>800 000 в год в мире погибает от суицида (ВОЗ, 2019). 5 лет назад было около 1 млн (каждые 40 секунд)</a:t>
            </a:r>
          </a:p>
          <a:p>
            <a:r>
              <a:rPr lang="ru-RU" dirty="0"/>
              <a:t>Среди подростков - 3 причина по распространённости (после ДТП и межличностное насилие)</a:t>
            </a:r>
          </a:p>
          <a:p>
            <a:r>
              <a:rPr lang="ru-RU" dirty="0"/>
              <a:t>5% лиц с суицидальными тенденциями обращаются к врачу-психиатру или психотерапевту</a:t>
            </a:r>
          </a:p>
          <a:p>
            <a:r>
              <a:rPr lang="ru-RU" dirty="0"/>
              <a:t>30% лиц, совершивших суицид или суицидальную попытку, в течение предшествующего месяца обращались к врачам и/или психологам, но не получили адекватной помощи (Б.С. Положий и др., 2014)</a:t>
            </a:r>
          </a:p>
          <a:p>
            <a:r>
              <a:rPr lang="ru-RU" dirty="0"/>
              <a:t>Каждый год около 700 несовершеннолетних совершают суицид в России (Жаров А. рук-ль Роскомнадзора)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09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втоматически созданный замещающий текст:&#10;Статистика за 2016г. &#10;суициды СРЕДИ ДЕТЕЙ и подростков в России. ЧЕЛ. в год &#10;Io Уэсс'он; &#10;ВОЗРАСТ &#10;50 &#10;5- ЛЕТ &#10;ЧАСТОТА СУИЦИДОВ &#10;СРЕДИ ДЕТЕЙ И &#10;ПОДРОСТКОВ В РОССИИ И В &#10;МИРЕ (на 100 000 лиц каждой &#10;возрастной группы) &#10;10- &#10;ЛЕТ &#10;115 &#10;250 &#10;2500 &#10;14 &#10;12 &#10;10 &#10;8 &#10;4 &#10;2 &#10;Положий Б.С., 2016 &#10;2 &#10;Дети &#10;Россия &#10;• мир &#10;Подростки ">
            <a:extLst>
              <a:ext uri="{FF2B5EF4-FFF2-40B4-BE49-F238E27FC236}">
                <a16:creationId xmlns:a16="http://schemas.microsoft.com/office/drawing/2014/main" id="{31D4F2FB-162A-422B-AADC-B34E96ADF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64" y="0"/>
            <a:ext cx="97304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7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9915C40-BE08-4718-BC90-6F6757F6D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0"/>
            <a:ext cx="10855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86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2CEEE2-64AA-4B37-AC4E-AFCA18A2A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3" y="2295331"/>
            <a:ext cx="3360576" cy="387230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 место - в 1990-х</a:t>
            </a:r>
          </a:p>
          <a:p>
            <a:pPr marL="0" indent="0">
              <a:buNone/>
            </a:pPr>
            <a:r>
              <a:rPr lang="ru-RU" dirty="0"/>
              <a:t>14 место в 2013</a:t>
            </a:r>
          </a:p>
          <a:p>
            <a:pPr marL="0" indent="0">
              <a:buNone/>
            </a:pPr>
            <a:r>
              <a:rPr lang="ru-RU" dirty="0"/>
              <a:t>30 место в 2016</a:t>
            </a:r>
          </a:p>
          <a:p>
            <a:pPr marL="0" indent="0">
              <a:buNone/>
            </a:pPr>
            <a:r>
              <a:rPr lang="ru-RU" dirty="0"/>
              <a:t>В 2020 - 2 место?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Автоматически созданный замещающий текст:&#10;Самоубийства в регионах России в 2015 году &#10;В 37 — &#10;АО &#10;ДО &#10;• &amp;кть &#10;мор»... &#10;23 &#10;АО &#10;Курс.. &#10;70 ">
            <a:extLst>
              <a:ext uri="{FF2B5EF4-FFF2-40B4-BE49-F238E27FC236}">
                <a16:creationId xmlns:a16="http://schemas.microsoft.com/office/drawing/2014/main" id="{752F85D6-FEF9-49A5-9FFB-AE744A89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51" y="0"/>
            <a:ext cx="6969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55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2588</Words>
  <Application>Microsoft Office PowerPoint</Application>
  <PresentationFormat>Широкоэкранный</PresentationFormat>
  <Paragraphs>157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План</vt:lpstr>
      <vt:lpstr>1. Особенности деструктивной субкультуры «группы смерти»</vt:lpstr>
      <vt:lpstr>«Группы смерти»</vt:lpstr>
      <vt:lpstr>Презентация PowerPoint</vt:lpstr>
      <vt:lpstr>Статистика </vt:lpstr>
      <vt:lpstr>Презентация PowerPoint</vt:lpstr>
      <vt:lpstr>Презентация PowerPoint</vt:lpstr>
      <vt:lpstr>Презентация PowerPoint</vt:lpstr>
      <vt:lpstr>Суицидальное поведение </vt:lpstr>
      <vt:lpstr>Презентация PowerPoint</vt:lpstr>
      <vt:lpstr>Закономерности </vt:lpstr>
      <vt:lpstr>Презентация PowerPoint</vt:lpstr>
      <vt:lpstr>Презентация PowerPoint</vt:lpstr>
      <vt:lpstr>Презентация PowerPoint</vt:lpstr>
      <vt:lpstr>2. Признаки вовлеченности подростка в субкультуру «групп смерти»</vt:lpstr>
      <vt:lpstr>Признаки «групп смерти»</vt:lpstr>
      <vt:lpstr>Признаки «групп смерти»</vt:lpstr>
      <vt:lpstr>На что родителю обратить внимание </vt:lpstr>
      <vt:lpstr>Отличительные черты культа самоубийства</vt:lpstr>
      <vt:lpstr>Способы принуждения к суициду </vt:lpstr>
      <vt:lpstr>Хикикомори </vt:lpstr>
      <vt:lpstr>Презентация PowerPoint</vt:lpstr>
      <vt:lpstr>Презентация PowerPoint</vt:lpstr>
      <vt:lpstr>Презентация PowerPoint</vt:lpstr>
      <vt:lpstr>Этапы склонения </vt:lpstr>
      <vt:lpstr>Презентация PowerPoint</vt:lpstr>
      <vt:lpstr>3. Рекомендации по действиям при выявлении проявлений субкультуры «группы смерти»</vt:lpstr>
      <vt:lpstr>Ключевыми признаками, требующими особого внимания, являются:</vt:lpstr>
      <vt:lpstr>Убеждения о противодействию суицидам </vt:lpstr>
      <vt:lpstr>Можно ли спровоцировать суицид обсуждая его? </vt:lpstr>
      <vt:lpstr>Как диагностировать? </vt:lpstr>
      <vt:lpstr>Важно ли лечение в стационаре суицидальных пациентов?</vt:lpstr>
      <vt:lpstr>Самые популярные предшествующие события</vt:lpstr>
      <vt:lpstr>Словесные признаки:</vt:lpstr>
      <vt:lpstr>Поведенческие признаки:</vt:lpstr>
      <vt:lpstr>Ситуационные признаки:</vt:lpstr>
      <vt:lpstr>Антисуицидальные факторы</vt:lpstr>
      <vt:lpstr>Принципы помощи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«Психолого-педагогическая профилактика суицидального поведения в образовании»</dc:title>
  <dc:creator>Муслумов Рустам Рафикович</dc:creator>
  <cp:lastModifiedBy>Муслумов Рустам Рафикович</cp:lastModifiedBy>
  <cp:revision>93</cp:revision>
  <dcterms:created xsi:type="dcterms:W3CDTF">2021-03-14T10:42:36Z</dcterms:created>
  <dcterms:modified xsi:type="dcterms:W3CDTF">2022-10-22T11:11:13Z</dcterms:modified>
</cp:coreProperties>
</file>