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2" r:id="rId1"/>
  </p:sldMasterIdLst>
  <p:notesMasterIdLst>
    <p:notesMasterId r:id="rId18"/>
  </p:notesMasterIdLst>
  <p:sldIdLst>
    <p:sldId id="398" r:id="rId2"/>
    <p:sldId id="401" r:id="rId3"/>
    <p:sldId id="402" r:id="rId4"/>
    <p:sldId id="301" r:id="rId5"/>
    <p:sldId id="399" r:id="rId6"/>
    <p:sldId id="395" r:id="rId7"/>
    <p:sldId id="386" r:id="rId8"/>
    <p:sldId id="409" r:id="rId9"/>
    <p:sldId id="408" r:id="rId10"/>
    <p:sldId id="406" r:id="rId11"/>
    <p:sldId id="400" r:id="rId12"/>
    <p:sldId id="407" r:id="rId13"/>
    <p:sldId id="404" r:id="rId14"/>
    <p:sldId id="403" r:id="rId15"/>
    <p:sldId id="394" r:id="rId16"/>
    <p:sldId id="405" r:id="rId17"/>
  </p:sldIdLst>
  <p:sldSz cx="6480175" cy="4321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361">
          <p15:clr>
            <a:srgbClr val="A4A3A4"/>
          </p15:clr>
        </p15:guide>
        <p15:guide id="4" pos="20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000" autoAdjust="0"/>
    <p:restoredTop sz="82616" autoAdjust="0"/>
  </p:normalViewPr>
  <p:slideViewPr>
    <p:cSldViewPr snapToGrid="0">
      <p:cViewPr varScale="1">
        <p:scale>
          <a:sx n="142" d="100"/>
          <a:sy n="142" d="100"/>
        </p:scale>
        <p:origin x="882" y="120"/>
      </p:cViewPr>
      <p:guideLst>
        <p:guide orient="horz" pos="2160"/>
        <p:guide pos="3840"/>
        <p:guide orient="horz" pos="1361"/>
        <p:guide pos="20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2E03-85D2-4144-93F6-4F05D0916DE5}" type="datetimeFigureOut">
              <a:rPr lang="ru-RU" smtClean="0"/>
              <a:pPr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8838" y="685800"/>
            <a:ext cx="51403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EC76F-A663-4E0E-A708-BE2D2825E0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524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162005" y="144039"/>
            <a:ext cx="6162646" cy="380263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150003" y="3373492"/>
            <a:ext cx="6182087" cy="83901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1008274"/>
            <a:ext cx="5508149" cy="1121633"/>
          </a:xfrm>
        </p:spPr>
        <p:txBody>
          <a:bodyPr anchor="b">
            <a:norm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2026" y="2240610"/>
            <a:ext cx="4536123" cy="92825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FFFFFF"/>
                </a:solidFill>
              </a:defRPr>
            </a:lvl1pPr>
            <a:lvl2pPr marL="30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162005" y="144039"/>
            <a:ext cx="6162646" cy="89880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150003" y="450006"/>
            <a:ext cx="6182087" cy="83901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98127" y="912249"/>
            <a:ext cx="1458039" cy="2827435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4009" y="912248"/>
            <a:ext cx="4266115" cy="2827436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62005" y="144039"/>
            <a:ext cx="6162646" cy="29844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4285702" y="2648652"/>
            <a:ext cx="2038469" cy="449902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1856261" y="2567810"/>
            <a:ext cx="3929290" cy="535666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004665" y="2575543"/>
            <a:ext cx="3875051" cy="487863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3975336" y="2567107"/>
            <a:ext cx="2344315" cy="410536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150003" y="2557265"/>
            <a:ext cx="6182087" cy="83794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61722" tIns="30861" rIns="61722" bIns="30861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12" y="1552271"/>
            <a:ext cx="5508149" cy="960261"/>
          </a:xfrm>
        </p:spPr>
        <p:txBody>
          <a:bodyPr anchor="t">
            <a:normAutofit/>
          </a:bodyPr>
          <a:lstStyle>
            <a:lvl1pPr algn="ctr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9025" y="905725"/>
            <a:ext cx="4548123" cy="592162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FFFFFF"/>
                </a:solidFill>
              </a:defRPr>
            </a:lvl1pPr>
            <a:lvl2pPr marL="3086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172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2583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344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516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6027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688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79532" y="1688139"/>
            <a:ext cx="2708713" cy="21721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291929" y="1688139"/>
            <a:ext cx="2708713" cy="21721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533" y="1687460"/>
            <a:ext cx="2708713" cy="403109"/>
          </a:xfrm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2"/>
                </a:solidFill>
                <a:latin typeface="+mj-lt"/>
              </a:defRPr>
            </a:lvl1pPr>
            <a:lvl2pPr marL="308610" indent="0">
              <a:buNone/>
              <a:defRPr sz="1400" b="1"/>
            </a:lvl2pPr>
            <a:lvl3pPr marL="617220" indent="0">
              <a:buNone/>
              <a:defRPr sz="1200" b="1"/>
            </a:lvl3pPr>
            <a:lvl4pPr marL="925830" indent="0">
              <a:buNone/>
              <a:defRPr sz="1100" b="1"/>
            </a:lvl4pPr>
            <a:lvl5pPr marL="1234440" indent="0">
              <a:buNone/>
              <a:defRPr sz="1100" b="1"/>
            </a:lvl5pPr>
            <a:lvl6pPr marL="1543050" indent="0">
              <a:buNone/>
              <a:defRPr sz="1100" b="1"/>
            </a:lvl6pPr>
            <a:lvl7pPr marL="1851660" indent="0">
              <a:buNone/>
              <a:defRPr sz="1100" b="1"/>
            </a:lvl7pPr>
            <a:lvl8pPr marL="2160270" indent="0">
              <a:buNone/>
              <a:defRPr sz="1100" b="1"/>
            </a:lvl8pPr>
            <a:lvl9pPr marL="246888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12" y="2160588"/>
            <a:ext cx="2707199" cy="169946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4089" y="1687459"/>
            <a:ext cx="2708713" cy="403109"/>
          </a:xfrm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+mj-lt"/>
              </a:defRPr>
            </a:lvl1pPr>
            <a:lvl2pPr marL="308610" indent="0">
              <a:buNone/>
              <a:defRPr sz="1400" b="1"/>
            </a:lvl2pPr>
            <a:lvl3pPr marL="617220" indent="0">
              <a:buNone/>
              <a:defRPr sz="1200" b="1"/>
            </a:lvl3pPr>
            <a:lvl4pPr marL="925830" indent="0">
              <a:buNone/>
              <a:defRPr sz="1100" b="1"/>
            </a:lvl4pPr>
            <a:lvl5pPr marL="1234440" indent="0">
              <a:buNone/>
              <a:defRPr sz="1100" b="1"/>
            </a:lvl5pPr>
            <a:lvl6pPr marL="1543050" indent="0">
              <a:buNone/>
              <a:defRPr sz="1100" b="1"/>
            </a:lvl6pPr>
            <a:lvl7pPr marL="1851660" indent="0">
              <a:buNone/>
              <a:defRPr sz="1100" b="1"/>
            </a:lvl7pPr>
            <a:lvl8pPr marL="2160270" indent="0">
              <a:buNone/>
              <a:defRPr sz="1100" b="1"/>
            </a:lvl8pPr>
            <a:lvl9pPr marL="2468880" indent="0">
              <a:buNone/>
              <a:defRPr sz="1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91839" y="2160588"/>
            <a:ext cx="2708713" cy="169946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62005" y="144039"/>
            <a:ext cx="6162646" cy="89880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150003" y="450006"/>
            <a:ext cx="6182087" cy="83794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62005" y="144039"/>
            <a:ext cx="6162646" cy="89880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8018" y="2256614"/>
            <a:ext cx="2376064" cy="1200327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405"/>
              </a:spcAft>
              <a:buNone/>
              <a:defRPr sz="1200">
                <a:solidFill>
                  <a:schemeClr val="tx2"/>
                </a:solidFill>
              </a:defRPr>
            </a:lvl1pPr>
            <a:lvl2pPr marL="308610" indent="0">
              <a:buNone/>
              <a:defRPr sz="800"/>
            </a:lvl2pPr>
            <a:lvl3pPr marL="617220" indent="0">
              <a:buNone/>
              <a:defRPr sz="700"/>
            </a:lvl3pPr>
            <a:lvl4pPr marL="925830" indent="0">
              <a:buNone/>
              <a:defRPr sz="600"/>
            </a:lvl4pPr>
            <a:lvl5pPr marL="1234440" indent="0">
              <a:buNone/>
              <a:defRPr sz="600"/>
            </a:lvl5pPr>
            <a:lvl6pPr marL="1543050" indent="0">
              <a:buNone/>
              <a:defRPr sz="600"/>
            </a:lvl6pPr>
            <a:lvl7pPr marL="1851660" indent="0">
              <a:buNone/>
              <a:defRPr sz="600"/>
            </a:lvl7pPr>
            <a:lvl8pPr marL="2160270" indent="0">
              <a:buNone/>
              <a:defRPr sz="600"/>
            </a:lvl8pPr>
            <a:lvl9pPr marL="246888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150003" y="450006"/>
            <a:ext cx="6182087" cy="83901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648018" y="1440391"/>
            <a:ext cx="2376064" cy="789335"/>
          </a:xfrm>
        </p:spPr>
        <p:txBody>
          <a:bodyPr anchor="b">
            <a:noAutofit/>
          </a:bodyPr>
          <a:lstStyle>
            <a:lvl1pPr algn="l">
              <a:defRPr sz="2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755" y="1152313"/>
            <a:ext cx="2766743" cy="2400653"/>
          </a:xfrm>
        </p:spPr>
        <p:txBody>
          <a:bodyPr anchor="ctr"/>
          <a:lstStyle>
            <a:lvl1pPr>
              <a:buClr>
                <a:schemeClr val="bg1"/>
              </a:buClr>
              <a:defRPr sz="1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tx2"/>
                </a:solidFill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62005" y="144039"/>
            <a:ext cx="6162646" cy="380263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150003" y="3373492"/>
            <a:ext cx="6182087" cy="83901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219" y="213392"/>
            <a:ext cx="2701947" cy="1531083"/>
          </a:xfrm>
        </p:spPr>
        <p:txBody>
          <a:bodyPr anchor="b">
            <a:normAutofit/>
          </a:bodyPr>
          <a:lstStyle>
            <a:lvl1pPr algn="l">
              <a:defRPr sz="19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50093" y="1755144"/>
            <a:ext cx="2706073" cy="152574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FFFFFF"/>
                </a:solidFill>
              </a:defRPr>
            </a:lvl1pPr>
            <a:lvl2pPr marL="308610" indent="0">
              <a:buNone/>
              <a:defRPr sz="800"/>
            </a:lvl2pPr>
            <a:lvl3pPr marL="617220" indent="0">
              <a:buNone/>
              <a:defRPr sz="700"/>
            </a:lvl3pPr>
            <a:lvl4pPr marL="925830" indent="0">
              <a:buNone/>
              <a:defRPr sz="600"/>
            </a:lvl4pPr>
            <a:lvl5pPr marL="1234440" indent="0">
              <a:buNone/>
              <a:defRPr sz="600"/>
            </a:lvl5pPr>
            <a:lvl6pPr marL="1543050" indent="0">
              <a:buNone/>
              <a:defRPr sz="600"/>
            </a:lvl6pPr>
            <a:lvl7pPr marL="1851660" indent="0">
              <a:buNone/>
              <a:defRPr sz="600"/>
            </a:lvl7pPr>
            <a:lvl8pPr marL="2160270" indent="0">
              <a:buNone/>
              <a:defRPr sz="600"/>
            </a:lvl8pPr>
            <a:lvl9pPr marL="2468880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4016" y="864235"/>
            <a:ext cx="2527268" cy="1843701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 marL="308610" indent="0">
              <a:buNone/>
              <a:defRPr sz="1900"/>
            </a:lvl2pPr>
            <a:lvl3pPr marL="617220" indent="0">
              <a:buNone/>
              <a:defRPr sz="1600"/>
            </a:lvl3pPr>
            <a:lvl4pPr marL="925830" indent="0">
              <a:buNone/>
              <a:defRPr sz="1400"/>
            </a:lvl4pPr>
            <a:lvl5pPr marL="1234440" indent="0">
              <a:buNone/>
              <a:defRPr sz="1400"/>
            </a:lvl5pPr>
            <a:lvl6pPr marL="1543050" indent="0">
              <a:buNone/>
              <a:defRPr sz="1400"/>
            </a:lvl6pPr>
            <a:lvl7pPr marL="1851660" indent="0">
              <a:buNone/>
              <a:defRPr sz="1400"/>
            </a:lvl7pPr>
            <a:lvl8pPr marL="2160270" indent="0">
              <a:buNone/>
              <a:defRPr sz="1400"/>
            </a:lvl8pPr>
            <a:lvl9pPr marL="2468880" indent="0">
              <a:buNone/>
              <a:defRPr sz="14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62005" y="144039"/>
            <a:ext cx="6162646" cy="155562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722" tIns="30861" rIns="61722" bIns="30861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150003" y="1058196"/>
            <a:ext cx="6182087" cy="83794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4009" y="213178"/>
            <a:ext cx="5832158" cy="789335"/>
          </a:xfrm>
          <a:prstGeom prst="rect">
            <a:avLst/>
          </a:prstGeom>
        </p:spPr>
        <p:txBody>
          <a:bodyPr vert="horz" lIns="61722" tIns="30861" rIns="61722" bIns="3086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59394" y="3938182"/>
            <a:ext cx="2683554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r">
              <a:defRPr sz="70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7228" y="3938182"/>
            <a:ext cx="2683554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l">
              <a:defRPr sz="7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28407" y="3938182"/>
            <a:ext cx="823363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ctr">
              <a:defRPr sz="70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>
                <a:solidFill>
                  <a:srgbClr val="31B6FD"/>
                </a:solidFill>
              </a:rPr>
              <a:pPr/>
              <a:t>‹#›</a:t>
            </a:fld>
            <a:endParaRPr lang="en-US" dirty="0">
              <a:solidFill>
                <a:srgbClr val="31B6F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017" y="1685792"/>
            <a:ext cx="5250142" cy="2174258"/>
          </a:xfrm>
          <a:prstGeom prst="rect">
            <a:avLst/>
          </a:prstGeom>
        </p:spPr>
        <p:txBody>
          <a:bodyPr vert="horz" lIns="61722" tIns="30861" rIns="61722" bIns="3086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617220" rtl="0" eaLnBrk="1" latinLnBrk="0" hangingPunct="1">
        <a:spcBef>
          <a:spcPct val="0"/>
        </a:spcBef>
        <a:buNone/>
        <a:defRPr sz="30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85166" indent="-185166" algn="l" defTabSz="61722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388978" indent="-185166" algn="l" defTabSz="61722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577573" indent="-154305" algn="l" defTabSz="61722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771525" indent="-154305" algn="l" defTabSz="61722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987552" indent="-154305" algn="l" defTabSz="61722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100" kern="1200">
          <a:solidFill>
            <a:schemeClr val="tx2"/>
          </a:solidFill>
          <a:latin typeface="+mn-lt"/>
          <a:ea typeface="+mn-ea"/>
          <a:cs typeface="+mn-cs"/>
        </a:defRPr>
      </a:lvl5pPr>
      <a:lvl6pPr marL="1203579" indent="-154305" algn="l" defTabSz="617220" rtl="0" eaLnBrk="1" latinLnBrk="0" hangingPunct="1">
        <a:spcBef>
          <a:spcPts val="259"/>
        </a:spcBef>
        <a:buClr>
          <a:schemeClr val="accent1"/>
        </a:buClr>
        <a:buFont typeface="Symbol" pitchFamily="18" charset="2"/>
        <a:buChar char="*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419606" indent="-154305" algn="l" defTabSz="617220" rtl="0" eaLnBrk="1" latinLnBrk="0" hangingPunct="1">
        <a:spcBef>
          <a:spcPts val="259"/>
        </a:spcBef>
        <a:buClr>
          <a:schemeClr val="accent1"/>
        </a:buClr>
        <a:buFont typeface="Symbol" pitchFamily="18" charset="2"/>
        <a:buChar char="*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35633" indent="-154305" algn="l" defTabSz="617220" rtl="0" eaLnBrk="1" latinLnBrk="0" hangingPunct="1">
        <a:spcBef>
          <a:spcPts val="259"/>
        </a:spcBef>
        <a:buClr>
          <a:schemeClr val="accent1"/>
        </a:buClr>
        <a:buFont typeface="Symbol" pitchFamily="18" charset="2"/>
        <a:buChar char="*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1851660" indent="-154305" algn="l" defTabSz="617220" rtl="0" eaLnBrk="1" latinLnBrk="0" hangingPunct="1">
        <a:spcBef>
          <a:spcPts val="259"/>
        </a:spcBef>
        <a:buClr>
          <a:schemeClr val="accent1"/>
        </a:buClr>
        <a:buFont typeface="Symbol" pitchFamily="18" charset="2"/>
        <a:buChar char="*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98" y="533400"/>
            <a:ext cx="4779963" cy="685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38714" y="1183243"/>
            <a:ext cx="2084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Конкурс «Каменный пояс»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«Этнография»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Тема работы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8714" y="1829574"/>
            <a:ext cx="40033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«Тамбурная вышивка, 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украшения национального костюма и предметов быта»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3274" y="2652594"/>
            <a:ext cx="2886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Автор: </a:t>
            </a:r>
            <a:r>
              <a:rPr lang="ru-RU" sz="1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Вахитова</a:t>
            </a: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Виктория </a:t>
            </a:r>
            <a:r>
              <a:rPr lang="ru-RU" sz="1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Рафисовна</a:t>
            </a:r>
            <a:endParaRPr lang="ru-RU" sz="1000" dirty="0" smtClean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ученица 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Times New Roman"/>
              </a:rPr>
              <a:t>8</a:t>
            </a: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класса</a:t>
            </a:r>
            <a:endParaRPr lang="ru-RU" sz="1000" dirty="0" smtClean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Руководитель:</a:t>
            </a:r>
            <a:endParaRPr lang="ru-RU" sz="1000" dirty="0" smtClean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Вахитова</a:t>
            </a: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Гульнара </a:t>
            </a:r>
            <a:r>
              <a:rPr lang="ru-RU" sz="1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Гизатовна</a:t>
            </a:r>
            <a:endParaRPr lang="ru-RU" sz="1000" dirty="0" smtClean="0"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учитель татарского языка и литературы</a:t>
            </a:r>
          </a:p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МБОУ ЦО «Наследие» </a:t>
            </a:r>
            <a:r>
              <a:rPr lang="ru-RU" sz="10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с.Шокурово</a:t>
            </a:r>
            <a:endParaRPr lang="ru-RU" sz="1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тел.89045461259</a:t>
            </a:r>
          </a:p>
          <a:p>
            <a:pPr algn="r">
              <a:spcAft>
                <a:spcPts val="0"/>
              </a:spcAft>
            </a:pPr>
            <a:r>
              <a:rPr lang="en-US" sz="1000" dirty="0" smtClean="0">
                <a:latin typeface="Times New Roman"/>
                <a:ea typeface="Times New Roman"/>
              </a:rPr>
              <a:t>gulnaravah9@mail.ru</a:t>
            </a:r>
            <a:r>
              <a:rPr lang="ru-RU" sz="1000" dirty="0" smtClean="0">
                <a:latin typeface="Times New Roman"/>
                <a:ea typeface="Times New Roman"/>
              </a:rPr>
              <a:t>                     </a:t>
            </a:r>
            <a:endParaRPr lang="ru-RU" sz="1000" dirty="0">
              <a:latin typeface="Times New Roman"/>
              <a:ea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700" y="71735"/>
            <a:ext cx="621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«Центр Образования «Наследие»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с.Шокурово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16150" r="2960"/>
          <a:stretch/>
        </p:blipFill>
        <p:spPr bwMode="auto">
          <a:xfrm>
            <a:off x="0" y="1657350"/>
            <a:ext cx="2038714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1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2208" y="231648"/>
            <a:ext cx="4803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Материалы для вышивки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9" y="754867"/>
            <a:ext cx="2359782" cy="224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941" y="1205802"/>
            <a:ext cx="3228572" cy="274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15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2" y="323850"/>
            <a:ext cx="5876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Тамбурный шов – это непрерывный ряд петель, выходящих одна из другой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0" b="17782"/>
          <a:stretch/>
        </p:blipFill>
        <p:spPr bwMode="auto">
          <a:xfrm>
            <a:off x="9744" y="1153966"/>
            <a:ext cx="2131010" cy="81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" y="2178791"/>
            <a:ext cx="2467121" cy="149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754" y="1135602"/>
            <a:ext cx="2232025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662" y="2581085"/>
            <a:ext cx="2799113" cy="174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71" y="839338"/>
            <a:ext cx="2486704" cy="144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8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6785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057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18" y="1953846"/>
            <a:ext cx="1814942" cy="129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140"/>
            <a:ext cx="2051843" cy="128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2480" y="121920"/>
            <a:ext cx="4681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Творческая группа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43" y="890016"/>
            <a:ext cx="2066925" cy="106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846" y="-19229"/>
            <a:ext cx="181019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37" y="2913062"/>
            <a:ext cx="3157538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91475"/>
            <a:ext cx="2267712" cy="150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209" y="1296420"/>
            <a:ext cx="2633471" cy="157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609" y="1448820"/>
            <a:ext cx="2633471" cy="157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82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87" y="1080800"/>
            <a:ext cx="2355430" cy="144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821" y="2029768"/>
            <a:ext cx="3094036" cy="22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972" y="2522538"/>
            <a:ext cx="3024356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22812" cy="144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2812" y="0"/>
            <a:ext cx="43573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Работа над проектом подарила мне радость, удовлетворение своей работой, удивление собственным возможностям, чувство гордости за результат нашего труда. </a:t>
            </a:r>
          </a:p>
        </p:txBody>
      </p:sp>
    </p:spTree>
    <p:extLst>
      <p:ext uri="{BB962C8B-B14F-4D97-AF65-F5344CB8AC3E}">
        <p14:creationId xmlns:p14="http://schemas.microsoft.com/office/powerpoint/2010/main" val="16492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15874"/>
            <a:ext cx="3317875" cy="232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7050"/>
            <a:ext cx="3162299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28974" y="3352800"/>
            <a:ext cx="2281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наше время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664" y="581025"/>
            <a:ext cx="196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старину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8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6" y="268224"/>
            <a:ext cx="5401056" cy="351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11936" y="3553894"/>
            <a:ext cx="4913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i="1" dirty="0" smtClean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СПАСИБО ЗА ВНИМАНИЕ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5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7676" y="462337"/>
            <a:ext cx="564051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Сегодня  уже общеизвестно, что национальный костюм уральских татар вышит вручную. Сегодня это знают и молодые, и дети. Но знают ли все, что такое тамбурная вышивка и как вышивать крючком? А ведь именно вышивка крючком позволяет подростку, молодому человеку проявить свои способности, развить эстетический вкус, испытать  чувство успеха, потребность в самореализации, саморазвитии.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4530" y="2702103"/>
            <a:ext cx="5517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Цели: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познакомиться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историей вышивки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тамбурного шва,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научиться выполнять тамбурный шов.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1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19252"/>
            <a:ext cx="58521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6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600" dirty="0">
                <a:latin typeface="Times New Roman" pitchFamily="18" charset="0"/>
                <a:cs typeface="Times New Roman" pitchFamily="18" charset="0"/>
              </a:rPr>
              <a:t>1. Воспитывать интерес к творчеству и развивать познавательный интерес;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>
                <a:latin typeface="Times New Roman" pitchFamily="18" charset="0"/>
                <a:cs typeface="Times New Roman" pitchFamily="18" charset="0"/>
              </a:rPr>
              <a:t>2. Развитие навыков, работы с крючком и нитками, умения работать со схемами, инструкционными картами, образцами.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600" dirty="0">
                <a:latin typeface="Times New Roman" pitchFamily="18" charset="0"/>
                <a:cs typeface="Times New Roman" pitchFamily="18" charset="0"/>
              </a:rPr>
              <a:t>3.Развить творческие способности учащихся и эстетический вкус.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600" dirty="0">
                <a:latin typeface="Times New Roman" pitchFamily="18" charset="0"/>
                <a:cs typeface="Times New Roman" pitchFamily="18" charset="0"/>
              </a:rPr>
              <a:t>4.Воспитание у школьников бережного отношения и любви к родному языку, национальным традициям, развитие чувства уважения к труду, развитие усидчивости и трудолюбия.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4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1" y="622232"/>
            <a:ext cx="6057900" cy="546478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«Тамбурная вышивка как способ украшения национального костюма и предметов быта»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0853" y="1361373"/>
            <a:ext cx="3082897" cy="244524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endParaRPr lang="ru-RU" sz="1400" b="1" cap="all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400" b="1" cap="all" dirty="0" smtClean="0"/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400" b="1" i="1" cap="all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400" b="1" i="1" cap="all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2" b="3395"/>
          <a:stretch/>
        </p:blipFill>
        <p:spPr bwMode="auto">
          <a:xfrm>
            <a:off x="1909762" y="1169581"/>
            <a:ext cx="2708275" cy="2133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266" y="3031331"/>
            <a:ext cx="17399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9581"/>
            <a:ext cx="1757916" cy="131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2894013"/>
            <a:ext cx="1699683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716618"/>
            <a:ext cx="1806304" cy="135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7" y="1169582"/>
            <a:ext cx="1707115" cy="128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51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роекты\Открытый урок\Тамбурная вышивка\WhatsApp Image 2024-12-15 at 14.08.5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76614" cy="192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4" b="16959"/>
          <a:stretch/>
        </p:blipFill>
        <p:spPr bwMode="auto">
          <a:xfrm>
            <a:off x="0" y="2049694"/>
            <a:ext cx="2119911" cy="196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990" y="657225"/>
            <a:ext cx="2099185" cy="151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6614" y="276226"/>
            <a:ext cx="1918938" cy="151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364" y="2731008"/>
            <a:ext cx="2213811" cy="15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9" b="7154"/>
          <a:stretch/>
        </p:blipFill>
        <p:spPr bwMode="auto">
          <a:xfrm>
            <a:off x="2119911" y="2035830"/>
            <a:ext cx="2119911" cy="228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29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920" y="127453"/>
            <a:ext cx="5832158" cy="310697"/>
          </a:xfrm>
        </p:spPr>
        <p:txBody>
          <a:bodyPr>
            <a:noAutofit/>
          </a:bodyPr>
          <a:lstStyle/>
          <a:p>
            <a:r>
              <a:rPr lang="tt-RU" sz="1800" dirty="0" smtClean="0">
                <a:latin typeface="Times New Roman" pitchFamily="18" charset="0"/>
                <a:cs typeface="Times New Roman" pitchFamily="18" charset="0"/>
              </a:rPr>
              <a:t>Национальные костюмы татар Урала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2749551"/>
            <a:ext cx="2146300" cy="157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6" b="13653"/>
          <a:stretch/>
        </p:blipFill>
        <p:spPr bwMode="auto">
          <a:xfrm>
            <a:off x="4265205" y="476380"/>
            <a:ext cx="2214969" cy="175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76498"/>
            <a:ext cx="2090978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75"/>
            <a:ext cx="2090978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978" y="411163"/>
            <a:ext cx="2174227" cy="1795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пользователь\Downloads\IMG-20241118-WA00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7" b="18980"/>
          <a:stretch/>
        </p:blipFill>
        <p:spPr bwMode="auto">
          <a:xfrm>
            <a:off x="2090977" y="2320616"/>
            <a:ext cx="2174227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500" y="1800225"/>
            <a:ext cx="1038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</a:rPr>
              <a:t>Шәкүр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2700" y="1905000"/>
            <a:ext cx="132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</a:rPr>
              <a:t>Шәкүр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375" y="3933825"/>
            <a:ext cx="155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</a:rPr>
              <a:t>Аккул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2700" y="3714750"/>
            <a:ext cx="132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>
                <a:solidFill>
                  <a:schemeClr val="bg1"/>
                </a:solidFill>
              </a:rPr>
              <a:t>Ү</a:t>
            </a:r>
            <a:r>
              <a:rPr lang="tt-RU" dirty="0" smtClean="0">
                <a:solidFill>
                  <a:schemeClr val="bg1"/>
                </a:solidFill>
              </a:rPr>
              <a:t>рмәкәй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3900" y="1800225"/>
            <a:ext cx="1724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</a:rPr>
              <a:t>Өфе Шигер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0275" y="3859975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bg1"/>
                </a:solidFill>
              </a:rPr>
              <a:t>Акбаш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0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534" y="175079"/>
            <a:ext cx="5832158" cy="29482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Национальные костюмы  татар Урала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495300" y="495300"/>
            <a:ext cx="6896100" cy="317424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Шокурово   Перепряжка Уфа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Шигири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Аракаево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63" y="1053884"/>
            <a:ext cx="1628775" cy="129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9677"/>
            <a:ext cx="1671823" cy="127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9" t="9681" r="22962" b="6803"/>
          <a:stretch/>
        </p:blipFill>
        <p:spPr bwMode="auto">
          <a:xfrm>
            <a:off x="1628775" y="812724"/>
            <a:ext cx="1407760" cy="129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2105026"/>
            <a:ext cx="1424193" cy="131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534" y="812724"/>
            <a:ext cx="1486056" cy="1047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968" y="1860550"/>
            <a:ext cx="1469622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 flipV="1">
            <a:off x="3267075" y="4686299"/>
            <a:ext cx="247651" cy="257172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558" y="812724"/>
            <a:ext cx="1905617" cy="113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60" y="1917701"/>
            <a:ext cx="1957585" cy="14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98668" y="2828721"/>
            <a:ext cx="901702" cy="208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2206" y="2365474"/>
            <a:ext cx="1158876" cy="275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 flipH="1">
            <a:off x="5191125" y="178890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о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91125" y="3667125"/>
            <a:ext cx="1123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Акбаш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2724"/>
            <a:ext cx="162718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15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2070" r="2610" b="18376"/>
          <a:stretch/>
        </p:blipFill>
        <p:spPr bwMode="auto">
          <a:xfrm>
            <a:off x="-55773" y="0"/>
            <a:ext cx="648017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672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01" y="1008071"/>
            <a:ext cx="1819275" cy="331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7881"/>
            <a:ext cx="3597310" cy="243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3190" y="361741"/>
            <a:ext cx="4582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smtClean="0">
                <a:solidFill>
                  <a:srgbClr val="FF0000"/>
                </a:solidFill>
                <a:latin typeface="GungsuhChe" pitchFamily="49" charset="-127"/>
                <a:ea typeface="GungsuhChe" pitchFamily="49" charset="-127"/>
              </a:rPr>
              <a:t>Праздник Сабантуй</a:t>
            </a:r>
            <a:endParaRPr lang="ru-RU" b="1" i="1" dirty="0">
              <a:solidFill>
                <a:srgbClr val="FF0000"/>
              </a:solidFill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0740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10090</TotalTime>
  <Words>282</Words>
  <Application>Microsoft Office PowerPoint</Application>
  <PresentationFormat>Произвольный</PresentationFormat>
  <Paragraphs>45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Batang</vt:lpstr>
      <vt:lpstr>Calibri</vt:lpstr>
      <vt:lpstr>Candara</vt:lpstr>
      <vt:lpstr>GungsuhChe</vt:lpstr>
      <vt:lpstr>Symbol</vt:lpstr>
      <vt:lpstr>Times New Roman</vt:lpstr>
      <vt:lpstr>Волна</vt:lpstr>
      <vt:lpstr>Презентация PowerPoint</vt:lpstr>
      <vt:lpstr>Презентация PowerPoint</vt:lpstr>
      <vt:lpstr>Презентация PowerPoint</vt:lpstr>
      <vt:lpstr> «Тамбурная вышивка как способ украшения национального костюма и предметов быта»  </vt:lpstr>
      <vt:lpstr>Презентация PowerPoint</vt:lpstr>
      <vt:lpstr>Национальные костюмы татар Урала</vt:lpstr>
      <vt:lpstr>Национальные костюмы  татар Урала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</dc:title>
  <dc:creator>Dimon</dc:creator>
  <cp:lastModifiedBy>Гульнара</cp:lastModifiedBy>
  <cp:revision>389</cp:revision>
  <dcterms:created xsi:type="dcterms:W3CDTF">2018-11-26T15:18:29Z</dcterms:created>
  <dcterms:modified xsi:type="dcterms:W3CDTF">2026-01-20T16:20:45Z</dcterms:modified>
</cp:coreProperties>
</file>