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96" r:id="rId2"/>
  </p:sldMasterIdLst>
  <p:notesMasterIdLst>
    <p:notesMasterId r:id="rId17"/>
  </p:notesMasterIdLst>
  <p:sldIdLst>
    <p:sldId id="449" r:id="rId3"/>
    <p:sldId id="544" r:id="rId4"/>
    <p:sldId id="523" r:id="rId5"/>
    <p:sldId id="538" r:id="rId6"/>
    <p:sldId id="537" r:id="rId7"/>
    <p:sldId id="545" r:id="rId8"/>
    <p:sldId id="541" r:id="rId9"/>
    <p:sldId id="539" r:id="rId10"/>
    <p:sldId id="527" r:id="rId11"/>
    <p:sldId id="548" r:id="rId12"/>
    <p:sldId id="543" r:id="rId13"/>
    <p:sldId id="540" r:id="rId14"/>
    <p:sldId id="546" r:id="rId15"/>
    <p:sldId id="547" r:id="rId16"/>
  </p:sldIdLst>
  <p:sldSz cx="9144000" cy="5143500" type="screen16x9"/>
  <p:notesSz cx="6797675" cy="9926638"/>
  <p:defaultTextStyle>
    <a:defPPr>
      <a:defRPr lang="ru-RU"/>
    </a:defPPr>
    <a:lvl1pPr marL="0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1pPr>
    <a:lvl2pPr marL="320954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2pPr>
    <a:lvl3pPr marL="641909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3pPr>
    <a:lvl4pPr marL="962863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4pPr>
    <a:lvl5pPr marL="1283818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5pPr>
    <a:lvl6pPr marL="1604772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6pPr>
    <a:lvl7pPr marL="1925726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7pPr>
    <a:lvl8pPr marL="2246681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8pPr>
    <a:lvl9pPr marL="2567635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макова Светлана Викторовна" initials="ССВ" lastIdx="29" clrIdx="0">
    <p:extLst>
      <p:ext uri="{19B8F6BF-5375-455C-9EA6-DF929625EA0E}">
        <p15:presenceInfo xmlns:p15="http://schemas.microsoft.com/office/powerpoint/2012/main" userId="S-1-5-21-3459247-3763285414-3421907777-29145" providerId="AD"/>
      </p:ext>
    </p:extLst>
  </p:cmAuthor>
  <p:cmAuthor id="2" name="Старостина Елена Анатольевна" initials="СЕА" lastIdx="29" clrIdx="1">
    <p:extLst>
      <p:ext uri="{19B8F6BF-5375-455C-9EA6-DF929625EA0E}">
        <p15:presenceInfo xmlns:p15="http://schemas.microsoft.com/office/powerpoint/2012/main" userId="S-1-5-21-3459247-3763285414-3421907777-29144" providerId="AD"/>
      </p:ext>
    </p:extLst>
  </p:cmAuthor>
  <p:cmAuthor id="3" name="Михалева Татьяна Александровна" initials="МТА" lastIdx="75" clrIdx="2">
    <p:extLst>
      <p:ext uri="{19B8F6BF-5375-455C-9EA6-DF929625EA0E}">
        <p15:presenceInfo xmlns:p15="http://schemas.microsoft.com/office/powerpoint/2012/main" userId="S-1-5-21-3459247-3763285414-3421907777-28522" providerId="AD"/>
      </p:ext>
    </p:extLst>
  </p:cmAuthor>
  <p:cmAuthor id="4" name="Тухбатуллина Елена Валерьевна" initials="ТЕВ" lastIdx="11" clrIdx="3">
    <p:extLst>
      <p:ext uri="{19B8F6BF-5375-455C-9EA6-DF929625EA0E}">
        <p15:presenceInfo xmlns:p15="http://schemas.microsoft.com/office/powerpoint/2012/main" userId="S-1-5-21-3459247-3763285414-3421907777-28153" providerId="AD"/>
      </p:ext>
    </p:extLst>
  </p:cmAuthor>
  <p:cmAuthor id="5" name="Герасимова Елена Александровна" initials="ГЕА" lastIdx="1" clrIdx="4">
    <p:extLst>
      <p:ext uri="{19B8F6BF-5375-455C-9EA6-DF929625EA0E}">
        <p15:presenceInfo xmlns:p15="http://schemas.microsoft.com/office/powerpoint/2012/main" userId="S-1-5-21-3459247-3763285414-3421907777-8424" providerId="AD"/>
      </p:ext>
    </p:extLst>
  </p:cmAuthor>
  <p:cmAuthor id="6" name="Теребенькова Анфиса Владиславовна" initials="ТАВ" lastIdx="1" clrIdx="5">
    <p:extLst>
      <p:ext uri="{19B8F6BF-5375-455C-9EA6-DF929625EA0E}">
        <p15:presenceInfo xmlns:p15="http://schemas.microsoft.com/office/powerpoint/2012/main" userId="S-1-5-21-3459247-3763285414-3421907777-306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CCFF"/>
    <a:srgbClr val="4FD1FF"/>
    <a:srgbClr val="A3E7FF"/>
    <a:srgbClr val="BDEEFF"/>
    <a:srgbClr val="867DF7"/>
    <a:srgbClr val="FFFFC1"/>
    <a:srgbClr val="FFFF89"/>
    <a:srgbClr val="C3B5D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6433" autoAdjust="0"/>
  </p:normalViewPr>
  <p:slideViewPr>
    <p:cSldViewPr>
      <p:cViewPr varScale="1">
        <p:scale>
          <a:sx n="142" d="100"/>
          <a:sy n="142" d="100"/>
        </p:scale>
        <p:origin x="81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4A5AD-0C28-4302-AE87-EE76A5CB5C8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8E5C93-A334-4B7C-B5DE-42470D80BEE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Комиссии по проведению обследования и паспортизации объекта социальной инфраструктуры и предоставляемых на нем услуг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59DCCE-1EE2-450A-88E4-D016369A3DA8}" type="parTrans" cxnId="{2AD65BBB-A9DF-47FE-B710-B2B73B93350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FFC98-6779-4B0E-B28F-22F8BD5B52FC}" type="sibTrans" cxnId="{2AD65BBB-A9DF-47FE-B710-B2B73B93350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4A2B7-C88D-47FB-9C73-AEE64A15862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Обследование и паспортизация объекта (утверждение паспорта доступности объекта социальной инфраструктуры и предоставляемых на нем услуг)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C6E52-B504-4EE9-BD6B-A7E8354F7CF5}" type="parTrans" cxnId="{B895461E-CCDE-4FA2-9CDB-F676A85FD2E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1FC40-C4B8-4D11-8A57-E44A3218CAA1}" type="sibTrans" cxnId="{B895461E-CCDE-4FA2-9CDB-F676A85FD2E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E63C5-5C05-4418-BB18-3B9D8710C35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копии паспорта доступности объекта социальной инфраструктуры и предоставляемых на нем услуг в управление социальной политики по месту нахождения объекта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5E216-5CAE-45C5-B614-BD932A8F7E0B}" type="parTrans" cxnId="{B09C23BE-B790-4B88-9D0F-78445137D6B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864A70-EE95-4561-96D9-E8379A609B2A}" type="sibTrans" cxnId="{B09C23BE-B790-4B88-9D0F-78445137D6B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15616-CC4E-4BD2-8D19-E2698B5C196E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управлениями социальной политики информации о доступности объекта в а</a:t>
          </a:r>
          <a:r>
            <a: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втоматизированной информационной системе </a:t>
          </a:r>
          <a:br>
            <a: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«Доступная среда Свердловской области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29A14-4FE5-4B1E-A3F2-190FD9E3EFAD}" type="parTrans" cxnId="{1DD92BA3-F834-42EF-AD7B-F6C4BFFA51F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13DBB-E3E7-4BB4-936F-6BD3CF08119F}" type="sibTrans" cxnId="{1DD92BA3-F834-42EF-AD7B-F6C4BFFA51F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CFA23-BD06-405E-B0CC-18BBBCF77245}" type="pres">
      <dgm:prSet presAssocID="{7424A5AD-0C28-4302-AE87-EE76A5CB5C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BF0037D-5B0D-4800-866B-C6FD782AA65E}" type="pres">
      <dgm:prSet presAssocID="{3A8E5C93-A334-4B7C-B5DE-42470D80BEE2}" presName="composite" presStyleCnt="0"/>
      <dgm:spPr/>
    </dgm:pt>
    <dgm:pt modelId="{43C47AA8-F9BE-490C-8DC0-C6395B188C9B}" type="pres">
      <dgm:prSet presAssocID="{3A8E5C93-A334-4B7C-B5DE-42470D80BEE2}" presName="bentUpArrow1" presStyleLbl="alignImgPlace1" presStyleIdx="0" presStyleCnt="3" custLinFactX="-17072" custLinFactNeighborX="-100000" custLinFactNeighborY="-29592"/>
      <dgm:spPr/>
    </dgm:pt>
    <dgm:pt modelId="{BCE1EFA9-D163-4B72-A494-E3BBC68DC744}" type="pres">
      <dgm:prSet presAssocID="{3A8E5C93-A334-4B7C-B5DE-42470D80BEE2}" presName="ParentText" presStyleLbl="node1" presStyleIdx="0" presStyleCnt="4" custScaleX="299023" custLinFactNeighborX="6356" custLinFactNeighborY="-271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B7BA8-530A-474D-AE8F-C17892EAFB21}" type="pres">
      <dgm:prSet presAssocID="{3A8E5C93-A334-4B7C-B5DE-42470D80BEE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7CCE7-2C64-4A00-8947-67B75EA03806}" type="pres">
      <dgm:prSet presAssocID="{85BFFC98-6779-4B0E-B28F-22F8BD5B52FC}" presName="sibTrans" presStyleCnt="0"/>
      <dgm:spPr/>
    </dgm:pt>
    <dgm:pt modelId="{C17FD7A9-1FA3-45B1-A6AA-8B6A0AB04F01}" type="pres">
      <dgm:prSet presAssocID="{CA54A2B7-C88D-47FB-9C73-AEE64A15862C}" presName="composite" presStyleCnt="0"/>
      <dgm:spPr/>
    </dgm:pt>
    <dgm:pt modelId="{F6F81017-C1D4-4D1A-B19C-7485B2B32024}" type="pres">
      <dgm:prSet presAssocID="{CA54A2B7-C88D-47FB-9C73-AEE64A15862C}" presName="bentUpArrow1" presStyleLbl="alignImgPlace1" presStyleIdx="1" presStyleCnt="3" custLinFactX="-63470" custLinFactNeighborX="-100000" custLinFactNeighborY="-32234"/>
      <dgm:spPr/>
    </dgm:pt>
    <dgm:pt modelId="{280340C7-1952-410A-BDDC-CF8C9D14E383}" type="pres">
      <dgm:prSet presAssocID="{CA54A2B7-C88D-47FB-9C73-AEE64A15862C}" presName="ParentText" presStyleLbl="node1" presStyleIdx="1" presStyleCnt="4" custScaleX="343585" custScaleY="71424" custLinFactNeighborX="-41150" custLinFactNeighborY="-240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EEA80-DEA1-42A4-B0C6-49C80D39E26B}" type="pres">
      <dgm:prSet presAssocID="{CA54A2B7-C88D-47FB-9C73-AEE64A15862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2F719-2FD1-4EF9-98BB-D334B076F69E}" type="pres">
      <dgm:prSet presAssocID="{75A1FC40-C4B8-4D11-8A57-E44A3218CAA1}" presName="sibTrans" presStyleCnt="0"/>
      <dgm:spPr/>
    </dgm:pt>
    <dgm:pt modelId="{6CF3129A-27F8-4AEC-A8BF-824FD82BFC35}" type="pres">
      <dgm:prSet presAssocID="{389E63C5-5C05-4418-BB18-3B9D8710C35D}" presName="composite" presStyleCnt="0"/>
      <dgm:spPr/>
    </dgm:pt>
    <dgm:pt modelId="{9926B8E5-C3D7-4090-B357-660F28AD57DB}" type="pres">
      <dgm:prSet presAssocID="{389E63C5-5C05-4418-BB18-3B9D8710C35D}" presName="bentUpArrow1" presStyleLbl="alignImgPlace1" presStyleIdx="2" presStyleCnt="3" custLinFactX="-100000" custLinFactNeighborX="-101453" custLinFactNeighborY="-30802"/>
      <dgm:spPr/>
    </dgm:pt>
    <dgm:pt modelId="{79236EF1-0696-4FED-85D3-72D61DF19B8E}" type="pres">
      <dgm:prSet presAssocID="{389E63C5-5C05-4418-BB18-3B9D8710C35D}" presName="ParentText" presStyleLbl="node1" presStyleIdx="2" presStyleCnt="4" custScaleX="351160" custScaleY="92398" custLinFactNeighborX="-50247" custLinFactNeighborY="-30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D2130-3EAE-4D75-B798-95FA628CC21A}" type="pres">
      <dgm:prSet presAssocID="{389E63C5-5C05-4418-BB18-3B9D8710C35D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24CF2-20FB-4A27-B785-E64C10C41DB0}" type="pres">
      <dgm:prSet presAssocID="{5A864A70-EE95-4561-96D9-E8379A609B2A}" presName="sibTrans" presStyleCnt="0"/>
      <dgm:spPr/>
    </dgm:pt>
    <dgm:pt modelId="{565A278C-60F9-4771-820A-7EF9199AE85B}" type="pres">
      <dgm:prSet presAssocID="{34715616-CC4E-4BD2-8D19-E2698B5C196E}" presName="composite" presStyleCnt="0"/>
      <dgm:spPr/>
    </dgm:pt>
    <dgm:pt modelId="{CDDA52D4-A3D8-4F73-B09E-50E3C1E08DF8}" type="pres">
      <dgm:prSet presAssocID="{34715616-CC4E-4BD2-8D19-E2698B5C196E}" presName="ParentText" presStyleLbl="node1" presStyleIdx="3" presStyleCnt="4" custScaleX="350316" custScaleY="118576" custLinFactNeighborX="-74335" custLinFactNeighborY="-289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CCDE05-2DE9-45B0-A59F-B49A2DDCD854}" type="presOf" srcId="{34715616-CC4E-4BD2-8D19-E2698B5C196E}" destId="{CDDA52D4-A3D8-4F73-B09E-50E3C1E08DF8}" srcOrd="0" destOrd="0" presId="urn:microsoft.com/office/officeart/2005/8/layout/StepDownProcess"/>
    <dgm:cxn modelId="{618FF5B8-C373-45C4-A074-F9E6288DE9E6}" type="presOf" srcId="{3A8E5C93-A334-4B7C-B5DE-42470D80BEE2}" destId="{BCE1EFA9-D163-4B72-A494-E3BBC68DC744}" srcOrd="0" destOrd="0" presId="urn:microsoft.com/office/officeart/2005/8/layout/StepDownProcess"/>
    <dgm:cxn modelId="{B09C23BE-B790-4B88-9D0F-78445137D6B1}" srcId="{7424A5AD-0C28-4302-AE87-EE76A5CB5C82}" destId="{389E63C5-5C05-4418-BB18-3B9D8710C35D}" srcOrd="2" destOrd="0" parTransId="{8335E216-5CAE-45C5-B614-BD932A8F7E0B}" sibTransId="{5A864A70-EE95-4561-96D9-E8379A609B2A}"/>
    <dgm:cxn modelId="{2B3EFB88-1F38-4F97-854A-8F12936C8B00}" type="presOf" srcId="{389E63C5-5C05-4418-BB18-3B9D8710C35D}" destId="{79236EF1-0696-4FED-85D3-72D61DF19B8E}" srcOrd="0" destOrd="0" presId="urn:microsoft.com/office/officeart/2005/8/layout/StepDownProcess"/>
    <dgm:cxn modelId="{2AD65BBB-A9DF-47FE-B710-B2B73B93350A}" srcId="{7424A5AD-0C28-4302-AE87-EE76A5CB5C82}" destId="{3A8E5C93-A334-4B7C-B5DE-42470D80BEE2}" srcOrd="0" destOrd="0" parTransId="{F859DCCE-1EE2-450A-88E4-D016369A3DA8}" sibTransId="{85BFFC98-6779-4B0E-B28F-22F8BD5B52FC}"/>
    <dgm:cxn modelId="{9F2CA1BF-B0B9-428F-ABC0-DC456D7CB686}" type="presOf" srcId="{7424A5AD-0C28-4302-AE87-EE76A5CB5C82}" destId="{8A7CFA23-BD06-405E-B0CC-18BBBCF77245}" srcOrd="0" destOrd="0" presId="urn:microsoft.com/office/officeart/2005/8/layout/StepDownProcess"/>
    <dgm:cxn modelId="{1DD92BA3-F834-42EF-AD7B-F6C4BFFA51FE}" srcId="{7424A5AD-0C28-4302-AE87-EE76A5CB5C82}" destId="{34715616-CC4E-4BD2-8D19-E2698B5C196E}" srcOrd="3" destOrd="0" parTransId="{CC929A14-4FE5-4B1E-A3F2-190FD9E3EFAD}" sibTransId="{B4F13DBB-E3E7-4BB4-936F-6BD3CF08119F}"/>
    <dgm:cxn modelId="{B895461E-CCDE-4FA2-9CDB-F676A85FD2E9}" srcId="{7424A5AD-0C28-4302-AE87-EE76A5CB5C82}" destId="{CA54A2B7-C88D-47FB-9C73-AEE64A15862C}" srcOrd="1" destOrd="0" parTransId="{CF1C6E52-B504-4EE9-BD6B-A7E8354F7CF5}" sibTransId="{75A1FC40-C4B8-4D11-8A57-E44A3218CAA1}"/>
    <dgm:cxn modelId="{638E2C08-129A-4278-A61F-2D02D61107E5}" type="presOf" srcId="{CA54A2B7-C88D-47FB-9C73-AEE64A15862C}" destId="{280340C7-1952-410A-BDDC-CF8C9D14E383}" srcOrd="0" destOrd="0" presId="urn:microsoft.com/office/officeart/2005/8/layout/StepDownProcess"/>
    <dgm:cxn modelId="{2262D76E-A945-451D-A14E-67114B5A7890}" type="presParOf" srcId="{8A7CFA23-BD06-405E-B0CC-18BBBCF77245}" destId="{ABF0037D-5B0D-4800-866B-C6FD782AA65E}" srcOrd="0" destOrd="0" presId="urn:microsoft.com/office/officeart/2005/8/layout/StepDownProcess"/>
    <dgm:cxn modelId="{38B9CFFF-C23A-4AD8-AE87-1C262ADBC85E}" type="presParOf" srcId="{ABF0037D-5B0D-4800-866B-C6FD782AA65E}" destId="{43C47AA8-F9BE-490C-8DC0-C6395B188C9B}" srcOrd="0" destOrd="0" presId="urn:microsoft.com/office/officeart/2005/8/layout/StepDownProcess"/>
    <dgm:cxn modelId="{DCA31728-6495-47DB-ABC6-7D79918B92DC}" type="presParOf" srcId="{ABF0037D-5B0D-4800-866B-C6FD782AA65E}" destId="{BCE1EFA9-D163-4B72-A494-E3BBC68DC744}" srcOrd="1" destOrd="0" presId="urn:microsoft.com/office/officeart/2005/8/layout/StepDownProcess"/>
    <dgm:cxn modelId="{42DB4791-5D9F-49DA-AC48-AA89E47E2636}" type="presParOf" srcId="{ABF0037D-5B0D-4800-866B-C6FD782AA65E}" destId="{2F5B7BA8-530A-474D-AE8F-C17892EAFB21}" srcOrd="2" destOrd="0" presId="urn:microsoft.com/office/officeart/2005/8/layout/StepDownProcess"/>
    <dgm:cxn modelId="{7599EF87-66E4-487C-ABD8-D6A450C5192A}" type="presParOf" srcId="{8A7CFA23-BD06-405E-B0CC-18BBBCF77245}" destId="{89F7CCE7-2C64-4A00-8947-67B75EA03806}" srcOrd="1" destOrd="0" presId="urn:microsoft.com/office/officeart/2005/8/layout/StepDownProcess"/>
    <dgm:cxn modelId="{9D190C1F-A8C3-46AC-839C-1FE89C8A8BFA}" type="presParOf" srcId="{8A7CFA23-BD06-405E-B0CC-18BBBCF77245}" destId="{C17FD7A9-1FA3-45B1-A6AA-8B6A0AB04F01}" srcOrd="2" destOrd="0" presId="urn:microsoft.com/office/officeart/2005/8/layout/StepDownProcess"/>
    <dgm:cxn modelId="{895D5007-9F67-4688-A77D-9E6EF79D8F52}" type="presParOf" srcId="{C17FD7A9-1FA3-45B1-A6AA-8B6A0AB04F01}" destId="{F6F81017-C1D4-4D1A-B19C-7485B2B32024}" srcOrd="0" destOrd="0" presId="urn:microsoft.com/office/officeart/2005/8/layout/StepDownProcess"/>
    <dgm:cxn modelId="{B0BA1E70-85DD-40DB-BCD8-AAEED5ABC330}" type="presParOf" srcId="{C17FD7A9-1FA3-45B1-A6AA-8B6A0AB04F01}" destId="{280340C7-1952-410A-BDDC-CF8C9D14E383}" srcOrd="1" destOrd="0" presId="urn:microsoft.com/office/officeart/2005/8/layout/StepDownProcess"/>
    <dgm:cxn modelId="{D5D20F06-B9AE-42E2-B248-B0A3B47F8C07}" type="presParOf" srcId="{C17FD7A9-1FA3-45B1-A6AA-8B6A0AB04F01}" destId="{293EEA80-DEA1-42A4-B0C6-49C80D39E26B}" srcOrd="2" destOrd="0" presId="urn:microsoft.com/office/officeart/2005/8/layout/StepDownProcess"/>
    <dgm:cxn modelId="{29C21F1A-974F-4B97-B58B-A5F6A1088EF8}" type="presParOf" srcId="{8A7CFA23-BD06-405E-B0CC-18BBBCF77245}" destId="{4212F719-2FD1-4EF9-98BB-D334B076F69E}" srcOrd="3" destOrd="0" presId="urn:microsoft.com/office/officeart/2005/8/layout/StepDownProcess"/>
    <dgm:cxn modelId="{26580EA2-F605-47F1-A400-AFC69B739C38}" type="presParOf" srcId="{8A7CFA23-BD06-405E-B0CC-18BBBCF77245}" destId="{6CF3129A-27F8-4AEC-A8BF-824FD82BFC35}" srcOrd="4" destOrd="0" presId="urn:microsoft.com/office/officeart/2005/8/layout/StepDownProcess"/>
    <dgm:cxn modelId="{62D36D8C-FAC5-4D1E-A561-4D9BCCA898A3}" type="presParOf" srcId="{6CF3129A-27F8-4AEC-A8BF-824FD82BFC35}" destId="{9926B8E5-C3D7-4090-B357-660F28AD57DB}" srcOrd="0" destOrd="0" presId="urn:microsoft.com/office/officeart/2005/8/layout/StepDownProcess"/>
    <dgm:cxn modelId="{B7F1FC9D-796D-43E6-9881-686F6105E17A}" type="presParOf" srcId="{6CF3129A-27F8-4AEC-A8BF-824FD82BFC35}" destId="{79236EF1-0696-4FED-85D3-72D61DF19B8E}" srcOrd="1" destOrd="0" presId="urn:microsoft.com/office/officeart/2005/8/layout/StepDownProcess"/>
    <dgm:cxn modelId="{02094940-DDB6-480C-BA37-A7869BE27BB8}" type="presParOf" srcId="{6CF3129A-27F8-4AEC-A8BF-824FD82BFC35}" destId="{100D2130-3EAE-4D75-B798-95FA628CC21A}" srcOrd="2" destOrd="0" presId="urn:microsoft.com/office/officeart/2005/8/layout/StepDownProcess"/>
    <dgm:cxn modelId="{7AAAC712-6C48-4A5E-8C7F-E4D49763976D}" type="presParOf" srcId="{8A7CFA23-BD06-405E-B0CC-18BBBCF77245}" destId="{15C24CF2-20FB-4A27-B785-E64C10C41DB0}" srcOrd="5" destOrd="0" presId="urn:microsoft.com/office/officeart/2005/8/layout/StepDownProcess"/>
    <dgm:cxn modelId="{DCFDA1AC-9E46-42BD-92DE-1FCF7F6792CE}" type="presParOf" srcId="{8A7CFA23-BD06-405E-B0CC-18BBBCF77245}" destId="{565A278C-60F9-4771-820A-7EF9199AE85B}" srcOrd="6" destOrd="0" presId="urn:microsoft.com/office/officeart/2005/8/layout/StepDownProcess"/>
    <dgm:cxn modelId="{2D8C4FA7-28BB-44D8-9246-36995E996AED}" type="presParOf" srcId="{565A278C-60F9-4771-820A-7EF9199AE85B}" destId="{CDDA52D4-A3D8-4F73-B09E-50E3C1E08DF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47AA8-F9BE-490C-8DC0-C6395B188C9B}">
      <dsp:nvSpPr>
        <dsp:cNvPr id="0" name=""/>
        <dsp:cNvSpPr/>
      </dsp:nvSpPr>
      <dsp:spPr>
        <a:xfrm rot="5400000">
          <a:off x="409851" y="860785"/>
          <a:ext cx="667594" cy="7600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1EFA9-D163-4B72-A494-E3BBC68DC744}">
      <dsp:nvSpPr>
        <dsp:cNvPr id="0" name=""/>
        <dsp:cNvSpPr/>
      </dsp:nvSpPr>
      <dsp:spPr>
        <a:xfrm>
          <a:off x="75849" y="105116"/>
          <a:ext cx="3360528" cy="7866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12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Комиссии по проведению обследования и паспортизации объекта социальной инфраструктуры и предоставляемых на нем услуг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257" y="143524"/>
        <a:ext cx="3283712" cy="709832"/>
      </dsp:txXfrm>
    </dsp:sp>
    <dsp:sp modelId="{2F5B7BA8-530A-474D-AE8F-C17892EAFB21}">
      <dsp:nvSpPr>
        <dsp:cNvPr id="0" name=""/>
        <dsp:cNvSpPr/>
      </dsp:nvSpPr>
      <dsp:spPr>
        <a:xfrm>
          <a:off x="2246600" y="393322"/>
          <a:ext cx="817371" cy="63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81017-C1D4-4D1A-B19C-7485B2B32024}">
      <dsp:nvSpPr>
        <dsp:cNvPr id="0" name=""/>
        <dsp:cNvSpPr/>
      </dsp:nvSpPr>
      <dsp:spPr>
        <a:xfrm rot="5400000">
          <a:off x="1920666" y="1651788"/>
          <a:ext cx="667594" cy="7600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340C7-1952-410A-BDDC-CF8C9D14E383}">
      <dsp:nvSpPr>
        <dsp:cNvPr id="0" name=""/>
        <dsp:cNvSpPr/>
      </dsp:nvSpPr>
      <dsp:spPr>
        <a:xfrm>
          <a:off x="1155013" y="1050508"/>
          <a:ext cx="3861332" cy="5618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Обследование и паспортизация объекта (утверждение паспорта доступности объекта социальной инфраструктуры и предоставляемых на нем услуг)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2445" y="1077940"/>
        <a:ext cx="3806468" cy="506992"/>
      </dsp:txXfrm>
    </dsp:sp>
    <dsp:sp modelId="{293EEA80-DEA1-42A4-B0C6-49C80D39E26B}">
      <dsp:nvSpPr>
        <dsp:cNvPr id="0" name=""/>
        <dsp:cNvSpPr/>
      </dsp:nvSpPr>
      <dsp:spPr>
        <a:xfrm>
          <a:off x="4110056" y="1201964"/>
          <a:ext cx="817371" cy="63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6B8E5-C3D7-4090-B357-660F28AD57DB}">
      <dsp:nvSpPr>
        <dsp:cNvPr id="0" name=""/>
        <dsp:cNvSpPr/>
      </dsp:nvSpPr>
      <dsp:spPr>
        <a:xfrm rot="5400000">
          <a:off x="3287602" y="2515114"/>
          <a:ext cx="667594" cy="7600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36EF1-0696-4FED-85D3-72D61DF19B8E}">
      <dsp:nvSpPr>
        <dsp:cNvPr id="0" name=""/>
        <dsp:cNvSpPr/>
      </dsp:nvSpPr>
      <dsp:spPr>
        <a:xfrm>
          <a:off x="2665832" y="1769946"/>
          <a:ext cx="3946462" cy="72684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Передача копии паспорта доступности объекта социальной инфраструктуры и предоставляемых на нем услуг в управление социальной политики по месту нахождения объекта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1320" y="1805434"/>
        <a:ext cx="3875486" cy="655871"/>
      </dsp:txXfrm>
    </dsp:sp>
    <dsp:sp modelId="{100D2130-3EAE-4D75-B798-95FA628CC21A}">
      <dsp:nvSpPr>
        <dsp:cNvPr id="0" name=""/>
        <dsp:cNvSpPr/>
      </dsp:nvSpPr>
      <dsp:spPr>
        <a:xfrm>
          <a:off x="5765675" y="2055729"/>
          <a:ext cx="817371" cy="635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A52D4-A3D8-4F73-B09E-50E3C1E08DF8}">
      <dsp:nvSpPr>
        <dsp:cNvPr id="0" name=""/>
        <dsp:cNvSpPr/>
      </dsp:nvSpPr>
      <dsp:spPr>
        <a:xfrm>
          <a:off x="4008176" y="2636282"/>
          <a:ext cx="3936977" cy="93277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управлениями социальной политики информации о доступности объекта в а</a:t>
          </a:r>
          <a:r>
            <a:rPr lang="ru-RU" sz="12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втоматизированной информационной системе </a:t>
          </a:r>
          <a:br>
            <a:rPr lang="ru-RU" sz="12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«Доступная среда Свердловской области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3719" y="2681825"/>
        <a:ext cx="3845891" cy="841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CD100-4ADB-4337-A044-0F8BE8530D8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9D19-2511-4E93-A282-E6D624236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4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190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1pPr>
    <a:lvl2pPr marL="320954" algn="l" defTabSz="64190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2pPr>
    <a:lvl3pPr marL="641909" algn="l" defTabSz="64190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3pPr>
    <a:lvl4pPr marL="962863" algn="l" defTabSz="64190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4pPr>
    <a:lvl5pPr marL="1283818" algn="l" defTabSz="64190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5pPr>
    <a:lvl6pPr marL="1604772" algn="l" defTabSz="64190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6pPr>
    <a:lvl7pPr marL="1925726" algn="l" defTabSz="64190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7pPr>
    <a:lvl8pPr marL="2246681" algn="l" defTabSz="64190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8pPr>
    <a:lvl9pPr marL="2567635" algn="l" defTabSz="64190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13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форму паспорта доступности внесены изменения. </a:t>
            </a:r>
            <a: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августа 2023 года принято постановление Правительства Свердловской области от 03.08.2023 № 562-ПП «О внесении изменений в постановление Правительства Свердловской области от 11.02.2014 № 70-ПП «О координации деятельности в сфере формирования доступной среды жизнедеятельности для инвалидов и других маломобильных групп населения на территории Свердловской области», согласно которому утверждена новая форма паспорта доступности и срок составления паспорта доступности на каждый действующий объект социальной инфраструктуры, на котором предоставляются услуги населению, </a:t>
            </a:r>
            <a:b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новой форме установлен до 1 июля 2024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176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315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79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379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30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форму паспорта доступности внесены изменения. </a:t>
            </a:r>
            <a: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августа 2023 года принято постановление Правительства Свердловской области от 03.08.2023 № 562-ПП «О внесении изменений в постановление Правительства Свердловской области от 11.02.2014 № 70-ПП «О координации деятельности в сфере формирования доступной среды жизнедеятельности для инвалидов и других маломобильных групп населения на территории Свердловской области», согласно которому утверждена новая форма паспорта доступности и срок составления паспорта доступности на каждый действующий объект социальной инфраструктуры, на котором предоставляются услуги населению, </a:t>
            </a:r>
            <a:b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новой форме установлен до 1 июля 2024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37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 паспорта доступности объекта социальной инфраструктуры и предоставляемых на нем услуг утверждена постановлением Правительства Свердловской области от 11.02.2014 № 70-ПП.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84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обследование объектов социальной инфраструктуры и составление паспортов доступности осуществляются комиссиями по проведению обследования и паспортизации объекта социальной инфраструктуры и предоставляемых на нем услуг, создаваемыми в органах местного самоуправления, на объектах которых оказываются услуги инвалидам, </a:t>
            </a:r>
            <a:r>
              <a:rPr lang="ru-RU" dirty="0" smtClean="0">
                <a:effectLst/>
              </a:rPr>
              <a:t>в том числе объектов социальной инфраструктуры, на которых предоставляются услуги населению муниципальными организациями</a:t>
            </a:r>
            <a: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соответствии с утвержденным планом-графиком проведения обследования и паспортизации объектов социальной инфраструктуры.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0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форму паспорта доступности внесены изменения. </a:t>
            </a:r>
            <a: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августа 2023 года принято постановление Правительства Свердловской области от 03.08.2023 № 562-ПП «О внесении изменений в постановление Правительства Свердловской области от 11.02.2014 № 70-ПП «О координации деятельности в сфере формирования доступной среды жизнедеятельности для инвалидов и других маломобильных групп населения на территории Свердловской области», согласно которому утверждена новая форма паспорта доступности и срок составления паспорта доступности на каждый действующий объект социальной инфраструктуры, на котором предоставляются услуги населению, </a:t>
            </a:r>
            <a:b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новой форме установлен до 1 июля 2024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693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форму паспорта доступности внесены изменения. </a:t>
            </a:r>
            <a: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августа 2023 года принято постановление Правительства Свердловской области от 03.08.2023 № 562-ПП «О внесении изменений в постановление Правительства Свердловской области от 11.02.2014 № 70-ПП «О координации деятельности в сфере формирования доступной среды жизнедеятельности для инвалидов и других маломобильных групп населения на территории Свердловской области», согласно которому утверждена новая форма паспорта доступности и срок составления паспорта доступности на каждый действующий объект социальной инфраструктуры, на котором предоставляются услуги населению, </a:t>
            </a:r>
            <a:b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84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новой форме установлен до 1 июля 2024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4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69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3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56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3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44348-9DED-426D-8097-40BC13BBBD93}" type="datetime1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BF96-F0A2-4D53-9F73-6B4D104FCD72}" type="datetime1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2FCD-A439-4CC0-819E-1B88411ECF9B}" type="datetime1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813" y="1491633"/>
            <a:ext cx="7772400" cy="1335081"/>
          </a:xfrm>
        </p:spPr>
        <p:txBody>
          <a:bodyPr anchor="b">
            <a:normAutofit/>
          </a:bodyPr>
          <a:lstStyle>
            <a:lvl1pPr>
              <a:defRPr sz="2673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2613" y="2895788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1215">
                <a:solidFill>
                  <a:srgbClr val="FFFFFF"/>
                </a:solidFill>
              </a:defRPr>
            </a:lvl1pPr>
            <a:lvl2pPr marL="277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3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5008773"/>
            <a:ext cx="9144000" cy="66345"/>
            <a:chOff x="135060" y="6381328"/>
            <a:chExt cx="8849966" cy="88460"/>
          </a:xfrm>
        </p:grpSpPr>
        <p:sp>
          <p:nvSpPr>
            <p:cNvPr id="29" name="Скругленный прямоугольник 28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white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white"/>
                </a:solidFill>
              </a:endParaRPr>
            </a:p>
          </p:txBody>
        </p:sp>
      </p:grpSp>
      <p:sp>
        <p:nvSpPr>
          <p:cNvPr id="38" name="Rounded Rectangle 13"/>
          <p:cNvSpPr/>
          <p:nvPr userDrawn="1"/>
        </p:nvSpPr>
        <p:spPr>
          <a:xfrm>
            <a:off x="1" y="3"/>
            <a:ext cx="9141162" cy="616814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 dirty="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 userDrawn="1"/>
        </p:nvGrpSpPr>
        <p:grpSpPr bwMode="hidden">
          <a:xfrm>
            <a:off x="-361" y="142302"/>
            <a:ext cx="9141524" cy="539240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0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 useBgFill="1">
          <p:nvSpPr>
            <p:cNvPr id="46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</p:grpSp>
      <p:sp>
        <p:nvSpPr>
          <p:cNvPr id="47" name="Прямоугольник 46"/>
          <p:cNvSpPr/>
          <p:nvPr userDrawn="1"/>
        </p:nvSpPr>
        <p:spPr>
          <a:xfrm>
            <a:off x="1132190" y="-38326"/>
            <a:ext cx="7200800" cy="36125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608"/>
              </a:spcAft>
            </a:pPr>
            <a:r>
              <a:rPr lang="ru-RU" sz="669" kern="1100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  <a:endParaRPr lang="ru-RU" sz="669" kern="1100" dirty="0">
              <a:ln w="10160">
                <a:noFill/>
                <a:prstDash val="solid"/>
              </a:ln>
              <a:solidFill>
                <a:srgbClr val="0070C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48" name="Picture 2" descr="C:\Users\korkin\Pictures\птич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1790"/>
            <a:ext cx="1312717" cy="8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73" y="1329617"/>
            <a:ext cx="7408333" cy="35643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608" y="573529"/>
            <a:ext cx="7653536" cy="70207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35547"/>
            <a:ext cx="8229600" cy="70207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491630"/>
            <a:ext cx="3822192" cy="34023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491630"/>
            <a:ext cx="3822192" cy="34023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 userDrawn="1"/>
        </p:nvGrpSpPr>
        <p:grpSpPr bwMode="hidden">
          <a:xfrm>
            <a:off x="-361" y="130471"/>
            <a:ext cx="9141524" cy="384912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 useBgFill="1">
          <p:nvSpPr>
            <p:cNvPr id="13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-4269"/>
            <a:ext cx="539551" cy="36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05576"/>
            <a:ext cx="8229600" cy="9395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6"/>
            <a:ext cx="3822192" cy="479822"/>
          </a:xfrm>
        </p:spPr>
        <p:txBody>
          <a:bodyPr anchor="ctr"/>
          <a:lstStyle>
            <a:lvl1pPr marL="0" indent="0" algn="ctr">
              <a:buNone/>
              <a:defRPr sz="1458" b="0">
                <a:solidFill>
                  <a:schemeClr val="tx2"/>
                </a:solidFill>
                <a:latin typeface="+mj-lt"/>
              </a:defRPr>
            </a:lvl1pPr>
            <a:lvl2pPr marL="277749" indent="0">
              <a:buNone/>
              <a:defRPr sz="1215" b="1"/>
            </a:lvl2pPr>
            <a:lvl3pPr marL="555498" indent="0">
              <a:buNone/>
              <a:defRPr sz="1094" b="1"/>
            </a:lvl3pPr>
            <a:lvl4pPr marL="833247" indent="0">
              <a:buNone/>
              <a:defRPr sz="972" b="1"/>
            </a:lvl4pPr>
            <a:lvl5pPr marL="1110996" indent="0">
              <a:buNone/>
              <a:defRPr sz="972" b="1"/>
            </a:lvl5pPr>
            <a:lvl6pPr marL="1388745" indent="0">
              <a:buNone/>
              <a:defRPr sz="972" b="1"/>
            </a:lvl6pPr>
            <a:lvl7pPr marL="1666494" indent="0">
              <a:buNone/>
              <a:defRPr sz="972" b="1"/>
            </a:lvl7pPr>
            <a:lvl8pPr marL="1944243" indent="0">
              <a:buNone/>
              <a:defRPr sz="972" b="1"/>
            </a:lvl8pPr>
            <a:lvl9pPr marL="2221992" indent="0">
              <a:buNone/>
              <a:defRPr sz="9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2571752"/>
            <a:ext cx="3820055" cy="2022872"/>
          </a:xfrm>
        </p:spPr>
        <p:txBody>
          <a:bodyPr/>
          <a:lstStyle>
            <a:lvl1pPr>
              <a:defRPr sz="1215"/>
            </a:lvl1pPr>
            <a:lvl2pPr>
              <a:defRPr sz="1094"/>
            </a:lvl2pPr>
            <a:lvl3pPr>
              <a:defRPr sz="972"/>
            </a:lvl3pPr>
            <a:lvl4pPr>
              <a:defRPr sz="851"/>
            </a:lvl4pPr>
            <a:lvl5pPr>
              <a:defRPr sz="851"/>
            </a:lvl5pPr>
            <a:lvl6pPr>
              <a:defRPr sz="972"/>
            </a:lvl6pPr>
            <a:lvl7pPr>
              <a:defRPr sz="972"/>
            </a:lvl7pPr>
            <a:lvl8pPr>
              <a:defRPr sz="972"/>
            </a:lvl8pPr>
            <a:lvl9pPr>
              <a:defRPr sz="97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6"/>
            <a:ext cx="3822192" cy="479822"/>
          </a:xfrm>
        </p:spPr>
        <p:txBody>
          <a:bodyPr anchor="ctr"/>
          <a:lstStyle>
            <a:lvl1pPr marL="0" indent="0" algn="ctr">
              <a:buNone/>
              <a:defRPr sz="1458" b="0" i="0">
                <a:solidFill>
                  <a:schemeClr val="tx2"/>
                </a:solidFill>
                <a:latin typeface="+mj-lt"/>
              </a:defRPr>
            </a:lvl1pPr>
            <a:lvl2pPr marL="277749" indent="0">
              <a:buNone/>
              <a:defRPr sz="1215" b="1"/>
            </a:lvl2pPr>
            <a:lvl3pPr marL="555498" indent="0">
              <a:buNone/>
              <a:defRPr sz="1094" b="1"/>
            </a:lvl3pPr>
            <a:lvl4pPr marL="833247" indent="0">
              <a:buNone/>
              <a:defRPr sz="972" b="1"/>
            </a:lvl4pPr>
            <a:lvl5pPr marL="1110996" indent="0">
              <a:buNone/>
              <a:defRPr sz="972" b="1"/>
            </a:lvl5pPr>
            <a:lvl6pPr marL="1388745" indent="0">
              <a:buNone/>
              <a:defRPr sz="972" b="1"/>
            </a:lvl6pPr>
            <a:lvl7pPr marL="1666494" indent="0">
              <a:buNone/>
              <a:defRPr sz="972" b="1"/>
            </a:lvl7pPr>
            <a:lvl8pPr marL="1944243" indent="0">
              <a:buNone/>
              <a:defRPr sz="972" b="1"/>
            </a:lvl8pPr>
            <a:lvl9pPr marL="2221992" indent="0">
              <a:buNone/>
              <a:defRPr sz="9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2"/>
            <a:ext cx="3822192" cy="2022872"/>
          </a:xfrm>
        </p:spPr>
        <p:txBody>
          <a:bodyPr/>
          <a:lstStyle>
            <a:lvl1pPr>
              <a:defRPr sz="1215"/>
            </a:lvl1pPr>
            <a:lvl2pPr>
              <a:defRPr sz="1094"/>
            </a:lvl2pPr>
            <a:lvl3pPr>
              <a:defRPr sz="972"/>
            </a:lvl3pPr>
            <a:lvl4pPr>
              <a:defRPr sz="851"/>
            </a:lvl4pPr>
            <a:lvl5pPr>
              <a:defRPr sz="851"/>
            </a:lvl5pPr>
            <a:lvl6pPr>
              <a:defRPr sz="972"/>
            </a:lvl6pPr>
            <a:lvl7pPr>
              <a:defRPr sz="972"/>
            </a:lvl7pPr>
            <a:lvl8pPr>
              <a:defRPr sz="972"/>
            </a:lvl8pPr>
            <a:lvl9pPr>
              <a:defRPr sz="97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3" y="4687625"/>
            <a:ext cx="3786690" cy="273844"/>
          </a:xfrm>
          <a:prstGeom prst="rect">
            <a:avLst/>
          </a:prstGeom>
        </p:spPr>
        <p:txBody>
          <a:bodyPr/>
          <a:lstStyle/>
          <a:p>
            <a:fld id="{59D0A413-24C5-4F62-9D9F-C2F9DE44B423}" type="datetime1">
              <a:rPr lang="ru-RU" smtClean="0">
                <a:solidFill>
                  <a:prstClr val="black"/>
                </a:solidFill>
              </a:rPr>
              <a:t>23.01.2024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43" y="4687625"/>
            <a:ext cx="3786691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9" y="4687625"/>
            <a:ext cx="1161826" cy="273844"/>
          </a:xfrm>
          <a:prstGeom prst="rect">
            <a:avLst/>
          </a:prstGeom>
        </p:spPr>
        <p:txBody>
          <a:bodyPr/>
          <a:lstStyle/>
          <a:p>
            <a:fld id="{52A6A2ED-C77A-46D0-9BDA-59A15A90B5E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8229600" cy="9395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1005580"/>
            <a:ext cx="4114800" cy="1070875"/>
          </a:xfrm>
        </p:spPr>
        <p:txBody>
          <a:bodyPr anchor="b">
            <a:normAutofit/>
          </a:bodyPr>
          <a:lstStyle>
            <a:lvl1pPr algn="l">
              <a:defRPr sz="1701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2089151"/>
            <a:ext cx="4114800" cy="2534828"/>
          </a:xfrm>
        </p:spPr>
        <p:txBody>
          <a:bodyPr>
            <a:normAutofit/>
          </a:bodyPr>
          <a:lstStyle>
            <a:lvl1pPr marL="0" indent="0">
              <a:buNone/>
              <a:defRPr sz="1094">
                <a:solidFill>
                  <a:srgbClr val="FFFFFF"/>
                </a:solidFill>
              </a:defRPr>
            </a:lvl1pPr>
            <a:lvl2pPr marL="277749" indent="0">
              <a:buNone/>
              <a:defRPr sz="729"/>
            </a:lvl2pPr>
            <a:lvl3pPr marL="555498" indent="0">
              <a:buNone/>
              <a:defRPr sz="608"/>
            </a:lvl3pPr>
            <a:lvl4pPr marL="833247" indent="0">
              <a:buNone/>
              <a:defRPr sz="547"/>
            </a:lvl4pPr>
            <a:lvl5pPr marL="1110996" indent="0">
              <a:buNone/>
              <a:defRPr sz="547"/>
            </a:lvl5pPr>
            <a:lvl6pPr marL="1388745" indent="0">
              <a:buNone/>
              <a:defRPr sz="547"/>
            </a:lvl6pPr>
            <a:lvl7pPr marL="1666494" indent="0">
              <a:buNone/>
              <a:defRPr sz="547"/>
            </a:lvl7pPr>
            <a:lvl8pPr marL="1944243" indent="0">
              <a:buNone/>
              <a:defRPr sz="547"/>
            </a:lvl8pPr>
            <a:lvl9pPr marL="2221992" indent="0">
              <a:buNone/>
              <a:defRPr sz="5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028700"/>
            <a:ext cx="4104456" cy="316323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1944">
                <a:solidFill>
                  <a:schemeClr val="bg1"/>
                </a:solidFill>
              </a:defRPr>
            </a:lvl1pPr>
            <a:lvl2pPr marL="277749" indent="0">
              <a:buNone/>
              <a:defRPr sz="1701"/>
            </a:lvl2pPr>
            <a:lvl3pPr marL="555498" indent="0">
              <a:buNone/>
              <a:defRPr sz="1458"/>
            </a:lvl3pPr>
            <a:lvl4pPr marL="833247" indent="0">
              <a:buNone/>
              <a:defRPr sz="1215"/>
            </a:lvl4pPr>
            <a:lvl5pPr marL="1110996" indent="0">
              <a:buNone/>
              <a:defRPr sz="1215"/>
            </a:lvl5pPr>
            <a:lvl6pPr marL="1388745" indent="0">
              <a:buNone/>
              <a:defRPr sz="1215"/>
            </a:lvl6pPr>
            <a:lvl7pPr marL="1666494" indent="0">
              <a:buNone/>
              <a:defRPr sz="1215"/>
            </a:lvl7pPr>
            <a:lvl8pPr marL="1944243" indent="0">
              <a:buNone/>
              <a:defRPr sz="1215"/>
            </a:lvl8pPr>
            <a:lvl9pPr marL="2221992" indent="0">
              <a:buNone/>
              <a:defRPr sz="12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6" name="Rounded Rectangle 13"/>
          <p:cNvSpPr/>
          <p:nvPr userDrawn="1"/>
        </p:nvSpPr>
        <p:spPr>
          <a:xfrm>
            <a:off x="1" y="3"/>
            <a:ext cx="9141162" cy="616814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 dirty="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 userDrawn="1"/>
        </p:nvGrpSpPr>
        <p:grpSpPr bwMode="hidden">
          <a:xfrm>
            <a:off x="-361" y="142302"/>
            <a:ext cx="9141524" cy="539240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8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 useBgFill="1">
          <p:nvSpPr>
            <p:cNvPr id="32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</p:grpSp>
      <p:sp>
        <p:nvSpPr>
          <p:cNvPr id="33" name="Прямоугольник 32"/>
          <p:cNvSpPr/>
          <p:nvPr userDrawn="1"/>
        </p:nvSpPr>
        <p:spPr>
          <a:xfrm>
            <a:off x="1132190" y="-38326"/>
            <a:ext cx="7200800" cy="36125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608"/>
              </a:spcAft>
            </a:pPr>
            <a:r>
              <a:rPr lang="ru-RU" sz="669" kern="1100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  <a:endParaRPr lang="ru-RU" sz="669" kern="1100" dirty="0">
              <a:ln w="10160">
                <a:noFill/>
                <a:prstDash val="solid"/>
              </a:ln>
              <a:solidFill>
                <a:srgbClr val="0070C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34" name="Picture 2" descr="C:\Users\korkin\Pictures\птичк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1790"/>
            <a:ext cx="1312717" cy="8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16"/>
          <p:cNvGrpSpPr/>
          <p:nvPr userDrawn="1"/>
        </p:nvGrpSpPr>
        <p:grpSpPr>
          <a:xfrm>
            <a:off x="0" y="5008773"/>
            <a:ext cx="9144000" cy="66345"/>
            <a:chOff x="135060" y="6381328"/>
            <a:chExt cx="8849966" cy="88460"/>
          </a:xfrm>
        </p:grpSpPr>
        <p:sp>
          <p:nvSpPr>
            <p:cNvPr id="18" name="Скругленный прямоугольник 17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18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1543"/>
            <a:ext cx="8229600" cy="7020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73" y="1491635"/>
            <a:ext cx="7408333" cy="3402377"/>
          </a:xfr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30248" y="4629156"/>
            <a:ext cx="1200463" cy="273844"/>
          </a:xfrm>
          <a:prstGeom prst="rect">
            <a:avLst/>
          </a:prstGeom>
        </p:spPr>
        <p:txBody>
          <a:bodyPr/>
          <a:lstStyle/>
          <a:p>
            <a:fld id="{86C7CE22-A844-4C94-B1E4-A9C42A3082C9}" type="datetime1">
              <a:rPr lang="ru-RU" smtClean="0">
                <a:solidFill>
                  <a:prstClr val="black"/>
                </a:solidFill>
              </a:rPr>
              <a:t>23.01.2024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1" y="4629152"/>
            <a:ext cx="5811724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4430" y="4183862"/>
            <a:ext cx="856907" cy="502444"/>
          </a:xfrm>
          <a:prstGeom prst="rect">
            <a:avLst/>
          </a:prstGeom>
        </p:spPr>
        <p:txBody>
          <a:bodyPr/>
          <a:lstStyle/>
          <a:p>
            <a:fld id="{882A2416-E2B6-4A27-A9F7-366FB0CE345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61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BFE2-7D52-487D-9962-6A0002E94296}" type="datetime1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243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1pPr>
            <a:lvl2pPr marL="277749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2pPr>
            <a:lvl3pPr marL="555498" indent="0">
              <a:buNone/>
              <a:defRPr sz="972">
                <a:solidFill>
                  <a:schemeClr val="tx1">
                    <a:tint val="75000"/>
                  </a:schemeClr>
                </a:solidFill>
              </a:defRPr>
            </a:lvl3pPr>
            <a:lvl4pPr marL="83324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1110996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38874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666494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9442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222199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BCE1-DCD7-42E2-909A-52E5A73981E2}" type="datetime1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701"/>
            </a:lvl1pPr>
            <a:lvl2pPr>
              <a:defRPr sz="1458"/>
            </a:lvl2pPr>
            <a:lvl3pPr>
              <a:defRPr sz="1215"/>
            </a:lvl3pPr>
            <a:lvl4pPr>
              <a:defRPr sz="1094"/>
            </a:lvl4pPr>
            <a:lvl5pPr>
              <a:defRPr sz="1094"/>
            </a:lvl5pPr>
            <a:lvl6pPr>
              <a:defRPr sz="1094"/>
            </a:lvl6pPr>
            <a:lvl7pPr>
              <a:defRPr sz="1094"/>
            </a:lvl7pPr>
            <a:lvl8pPr>
              <a:defRPr sz="1094"/>
            </a:lvl8pPr>
            <a:lvl9pPr>
              <a:defRPr sz="10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1701"/>
            </a:lvl1pPr>
            <a:lvl2pPr>
              <a:defRPr sz="1458"/>
            </a:lvl2pPr>
            <a:lvl3pPr>
              <a:defRPr sz="1215"/>
            </a:lvl3pPr>
            <a:lvl4pPr>
              <a:defRPr sz="1094"/>
            </a:lvl4pPr>
            <a:lvl5pPr>
              <a:defRPr sz="1094"/>
            </a:lvl5pPr>
            <a:lvl6pPr>
              <a:defRPr sz="1094"/>
            </a:lvl6pPr>
            <a:lvl7pPr>
              <a:defRPr sz="1094"/>
            </a:lvl7pPr>
            <a:lvl8pPr>
              <a:defRPr sz="1094"/>
            </a:lvl8pPr>
            <a:lvl9pPr>
              <a:defRPr sz="10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F121-1FC7-4E9A-B9FD-17884B481119}" type="datetime1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458" b="1"/>
            </a:lvl1pPr>
            <a:lvl2pPr marL="277749" indent="0">
              <a:buNone/>
              <a:defRPr sz="1215" b="1"/>
            </a:lvl2pPr>
            <a:lvl3pPr marL="555498" indent="0">
              <a:buNone/>
              <a:defRPr sz="1094" b="1"/>
            </a:lvl3pPr>
            <a:lvl4pPr marL="833247" indent="0">
              <a:buNone/>
              <a:defRPr sz="972" b="1"/>
            </a:lvl4pPr>
            <a:lvl5pPr marL="1110996" indent="0">
              <a:buNone/>
              <a:defRPr sz="972" b="1"/>
            </a:lvl5pPr>
            <a:lvl6pPr marL="1388745" indent="0">
              <a:buNone/>
              <a:defRPr sz="972" b="1"/>
            </a:lvl6pPr>
            <a:lvl7pPr marL="1666494" indent="0">
              <a:buNone/>
              <a:defRPr sz="972" b="1"/>
            </a:lvl7pPr>
            <a:lvl8pPr marL="1944243" indent="0">
              <a:buNone/>
              <a:defRPr sz="972" b="1"/>
            </a:lvl8pPr>
            <a:lvl9pPr marL="2221992" indent="0">
              <a:buNone/>
              <a:defRPr sz="9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458"/>
            </a:lvl1pPr>
            <a:lvl2pPr>
              <a:defRPr sz="1215"/>
            </a:lvl2pPr>
            <a:lvl3pPr>
              <a:defRPr sz="1094"/>
            </a:lvl3pPr>
            <a:lvl4pPr>
              <a:defRPr sz="972"/>
            </a:lvl4pPr>
            <a:lvl5pPr>
              <a:defRPr sz="972"/>
            </a:lvl5pPr>
            <a:lvl6pPr>
              <a:defRPr sz="972"/>
            </a:lvl6pPr>
            <a:lvl7pPr>
              <a:defRPr sz="972"/>
            </a:lvl7pPr>
            <a:lvl8pPr>
              <a:defRPr sz="972"/>
            </a:lvl8pPr>
            <a:lvl9pPr>
              <a:defRPr sz="97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</p:spPr>
        <p:txBody>
          <a:bodyPr anchor="b"/>
          <a:lstStyle>
            <a:lvl1pPr marL="0" indent="0">
              <a:buNone/>
              <a:defRPr sz="1458" b="1"/>
            </a:lvl1pPr>
            <a:lvl2pPr marL="277749" indent="0">
              <a:buNone/>
              <a:defRPr sz="1215" b="1"/>
            </a:lvl2pPr>
            <a:lvl3pPr marL="555498" indent="0">
              <a:buNone/>
              <a:defRPr sz="1094" b="1"/>
            </a:lvl3pPr>
            <a:lvl4pPr marL="833247" indent="0">
              <a:buNone/>
              <a:defRPr sz="972" b="1"/>
            </a:lvl4pPr>
            <a:lvl5pPr marL="1110996" indent="0">
              <a:buNone/>
              <a:defRPr sz="972" b="1"/>
            </a:lvl5pPr>
            <a:lvl6pPr marL="1388745" indent="0">
              <a:buNone/>
              <a:defRPr sz="972" b="1"/>
            </a:lvl6pPr>
            <a:lvl7pPr marL="1666494" indent="0">
              <a:buNone/>
              <a:defRPr sz="972" b="1"/>
            </a:lvl7pPr>
            <a:lvl8pPr marL="1944243" indent="0">
              <a:buNone/>
              <a:defRPr sz="972" b="1"/>
            </a:lvl8pPr>
            <a:lvl9pPr marL="2221992" indent="0">
              <a:buNone/>
              <a:defRPr sz="9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458"/>
            </a:lvl1pPr>
            <a:lvl2pPr>
              <a:defRPr sz="1215"/>
            </a:lvl2pPr>
            <a:lvl3pPr>
              <a:defRPr sz="1094"/>
            </a:lvl3pPr>
            <a:lvl4pPr>
              <a:defRPr sz="972"/>
            </a:lvl4pPr>
            <a:lvl5pPr>
              <a:defRPr sz="972"/>
            </a:lvl5pPr>
            <a:lvl6pPr>
              <a:defRPr sz="972"/>
            </a:lvl6pPr>
            <a:lvl7pPr>
              <a:defRPr sz="972"/>
            </a:lvl7pPr>
            <a:lvl8pPr>
              <a:defRPr sz="972"/>
            </a:lvl8pPr>
            <a:lvl9pPr>
              <a:defRPr sz="97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84A6-5724-42DE-AE90-8327B43338A4}" type="datetime1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6512-A258-44EB-B549-DC14F4C9557B}" type="datetime1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4326-050F-4BE7-890F-5FBE3FFF7B26}" type="datetime1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9"/>
            <a:ext cx="3008313" cy="871538"/>
          </a:xfrm>
        </p:spPr>
        <p:txBody>
          <a:bodyPr anchor="b"/>
          <a:lstStyle>
            <a:lvl1pPr algn="l">
              <a:defRPr sz="121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944"/>
            </a:lvl1pPr>
            <a:lvl2pPr>
              <a:defRPr sz="1701"/>
            </a:lvl2pPr>
            <a:lvl3pPr>
              <a:defRPr sz="1458"/>
            </a:lvl3pPr>
            <a:lvl4pPr>
              <a:defRPr sz="1215"/>
            </a:lvl4pPr>
            <a:lvl5pPr>
              <a:defRPr sz="1215"/>
            </a:lvl5pPr>
            <a:lvl6pPr>
              <a:defRPr sz="1215"/>
            </a:lvl6pPr>
            <a:lvl7pPr>
              <a:defRPr sz="1215"/>
            </a:lvl7pPr>
            <a:lvl8pPr>
              <a:defRPr sz="1215"/>
            </a:lvl8pPr>
            <a:lvl9pPr>
              <a:defRPr sz="12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851"/>
            </a:lvl1pPr>
            <a:lvl2pPr marL="277749" indent="0">
              <a:buNone/>
              <a:defRPr sz="729"/>
            </a:lvl2pPr>
            <a:lvl3pPr marL="555498" indent="0">
              <a:buNone/>
              <a:defRPr sz="608"/>
            </a:lvl3pPr>
            <a:lvl4pPr marL="833247" indent="0">
              <a:buNone/>
              <a:defRPr sz="547"/>
            </a:lvl4pPr>
            <a:lvl5pPr marL="1110996" indent="0">
              <a:buNone/>
              <a:defRPr sz="547"/>
            </a:lvl5pPr>
            <a:lvl6pPr marL="1388745" indent="0">
              <a:buNone/>
              <a:defRPr sz="547"/>
            </a:lvl6pPr>
            <a:lvl7pPr marL="1666494" indent="0">
              <a:buNone/>
              <a:defRPr sz="547"/>
            </a:lvl7pPr>
            <a:lvl8pPr marL="1944243" indent="0">
              <a:buNone/>
              <a:defRPr sz="547"/>
            </a:lvl8pPr>
            <a:lvl9pPr marL="2221992" indent="0">
              <a:buNone/>
              <a:defRPr sz="5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B610-0B27-41FF-8F35-812C272A5E6C}" type="datetime1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21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944"/>
            </a:lvl1pPr>
            <a:lvl2pPr marL="277749" indent="0">
              <a:buNone/>
              <a:defRPr sz="1701"/>
            </a:lvl2pPr>
            <a:lvl3pPr marL="555498" indent="0">
              <a:buNone/>
              <a:defRPr sz="1458"/>
            </a:lvl3pPr>
            <a:lvl4pPr marL="833247" indent="0">
              <a:buNone/>
              <a:defRPr sz="1215"/>
            </a:lvl4pPr>
            <a:lvl5pPr marL="1110996" indent="0">
              <a:buNone/>
              <a:defRPr sz="1215"/>
            </a:lvl5pPr>
            <a:lvl6pPr marL="1388745" indent="0">
              <a:buNone/>
              <a:defRPr sz="1215"/>
            </a:lvl6pPr>
            <a:lvl7pPr marL="1666494" indent="0">
              <a:buNone/>
              <a:defRPr sz="1215"/>
            </a:lvl7pPr>
            <a:lvl8pPr marL="1944243" indent="0">
              <a:buNone/>
              <a:defRPr sz="1215"/>
            </a:lvl8pPr>
            <a:lvl9pPr marL="2221992" indent="0">
              <a:buNone/>
              <a:defRPr sz="121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851"/>
            </a:lvl1pPr>
            <a:lvl2pPr marL="277749" indent="0">
              <a:buNone/>
              <a:defRPr sz="729"/>
            </a:lvl2pPr>
            <a:lvl3pPr marL="555498" indent="0">
              <a:buNone/>
              <a:defRPr sz="608"/>
            </a:lvl3pPr>
            <a:lvl4pPr marL="833247" indent="0">
              <a:buNone/>
              <a:defRPr sz="547"/>
            </a:lvl4pPr>
            <a:lvl5pPr marL="1110996" indent="0">
              <a:buNone/>
              <a:defRPr sz="547"/>
            </a:lvl5pPr>
            <a:lvl6pPr marL="1388745" indent="0">
              <a:buNone/>
              <a:defRPr sz="547"/>
            </a:lvl6pPr>
            <a:lvl7pPr marL="1666494" indent="0">
              <a:buNone/>
              <a:defRPr sz="547"/>
            </a:lvl7pPr>
            <a:lvl8pPr marL="1944243" indent="0">
              <a:buNone/>
              <a:defRPr sz="547"/>
            </a:lvl8pPr>
            <a:lvl9pPr marL="2221992" indent="0">
              <a:buNone/>
              <a:defRPr sz="54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1799-A9C4-4C3C-9EFF-8DCF1B45023E}" type="datetime1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46BCA-E744-40A7-9BBB-638D8E0DBAE3}" type="datetime1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49C7-FDCE-4000-8094-3BC93EC7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55498" rtl="0" eaLnBrk="1" latinLnBrk="0" hangingPunct="1">
        <a:spcBef>
          <a:spcPct val="0"/>
        </a:spcBef>
        <a:buNone/>
        <a:defRPr sz="26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312" indent="-208312" algn="l" defTabSz="5554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1pPr>
      <a:lvl2pPr marL="451343" indent="-173594" algn="l" defTabSz="555498" rtl="0" eaLnBrk="1" latinLnBrk="0" hangingPunct="1">
        <a:spcBef>
          <a:spcPct val="20000"/>
        </a:spcBef>
        <a:buFont typeface="Arial" pitchFamily="34" charset="0"/>
        <a:buChar char="–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694373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3pPr>
      <a:lvl4pPr marL="972122" indent="-138875" algn="l" defTabSz="555498" rtl="0" eaLnBrk="1" latinLnBrk="0" hangingPunct="1">
        <a:spcBef>
          <a:spcPct val="20000"/>
        </a:spcBef>
        <a:buFont typeface="Arial" pitchFamily="34" charset="0"/>
        <a:buChar char="–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49871" indent="-138875" algn="l" defTabSz="555498" rtl="0" eaLnBrk="1" latinLnBrk="0" hangingPunct="1">
        <a:spcBef>
          <a:spcPct val="20000"/>
        </a:spcBef>
        <a:buFont typeface="Arial" pitchFamily="34" charset="0"/>
        <a:buChar char="»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27620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05369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083118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360867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1pPr>
      <a:lvl2pPr marL="277749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2pPr>
      <a:lvl3pPr marL="555498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3pPr>
      <a:lvl4pPr marL="833247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5pPr>
      <a:lvl6pPr marL="1388745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6pPr>
      <a:lvl7pPr marL="1666494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7pPr>
      <a:lvl8pPr marL="1944243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8pPr>
      <a:lvl9pPr marL="2221992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3" y="1275610"/>
            <a:ext cx="7408333" cy="361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2" name="Rounded Rectangle 13"/>
          <p:cNvSpPr/>
          <p:nvPr/>
        </p:nvSpPr>
        <p:spPr>
          <a:xfrm>
            <a:off x="1" y="3"/>
            <a:ext cx="9141162" cy="616814"/>
          </a:xfrm>
          <a:prstGeom prst="roundRect">
            <a:avLst>
              <a:gd name="adj" fmla="val 3362"/>
            </a:avLst>
          </a:prstGeom>
          <a:gradFill>
            <a:gsLst>
              <a:gs pos="100000">
                <a:srgbClr val="F5A540">
                  <a:lumMod val="100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 dirty="0">
              <a:solidFill>
                <a:prstClr val="white"/>
              </a:solidFill>
            </a:endParaRPr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hidden">
          <a:xfrm>
            <a:off x="-361" y="142302"/>
            <a:ext cx="9141524" cy="539240"/>
            <a:chOff x="-3905251" y="4219078"/>
            <a:chExt cx="13027839" cy="189230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4" name="Freeform 14"/>
            <p:cNvSpPr>
              <a:spLocks/>
            </p:cNvSpPr>
            <p:nvPr/>
          </p:nvSpPr>
          <p:spPr bwMode="hidden">
            <a:xfrm>
              <a:off x="4800598" y="4421188"/>
              <a:ext cx="4295776" cy="81915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  <p:sp useBgFill="1">
          <p:nvSpPr>
            <p:cNvPr id="34" name="Freeform 10"/>
            <p:cNvSpPr>
              <a:spLocks/>
            </p:cNvSpPr>
            <p:nvPr/>
          </p:nvSpPr>
          <p:spPr bwMode="hidden">
            <a:xfrm>
              <a:off x="-3905251" y="421907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  <a:sp3d prstMaterial="flat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94">
                <a:solidFill>
                  <a:prstClr val="black"/>
                </a:solidFill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132190" y="-38326"/>
            <a:ext cx="7200800" cy="361253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608"/>
              </a:spcAft>
            </a:pPr>
            <a:r>
              <a:rPr lang="ru-RU" sz="669" kern="1100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latin typeface="Arial Black" pitchFamily="34" charset="0"/>
                <a:ea typeface="Calibri"/>
                <a:cs typeface="Times New Roman"/>
              </a:rPr>
              <a:t>Правительство Свердловской области                                                                Министерство социальной политики Свердловской области</a:t>
            </a:r>
            <a:endParaRPr lang="ru-RU" sz="669" kern="1100" dirty="0">
              <a:ln w="10160">
                <a:noFill/>
                <a:prstDash val="solid"/>
              </a:ln>
              <a:solidFill>
                <a:srgbClr val="0070C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 descr="C:\Users\korkin\Pictures\птич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1790"/>
            <a:ext cx="1312717" cy="8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41" y="515206"/>
            <a:ext cx="8147985" cy="706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5" name="Группа 15"/>
          <p:cNvGrpSpPr/>
          <p:nvPr/>
        </p:nvGrpSpPr>
        <p:grpSpPr>
          <a:xfrm>
            <a:off x="0" y="5008773"/>
            <a:ext cx="9144000" cy="66345"/>
            <a:chOff x="135060" y="6381328"/>
            <a:chExt cx="8849966" cy="88460"/>
          </a:xfrm>
        </p:grpSpPr>
        <p:sp>
          <p:nvSpPr>
            <p:cNvPr id="17" name="Скругленный прямоугольник 16"/>
            <p:cNvSpPr/>
            <p:nvPr userDrawn="1"/>
          </p:nvSpPr>
          <p:spPr>
            <a:xfrm flipV="1">
              <a:off x="135060" y="6411328"/>
              <a:ext cx="8846775" cy="5846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 userDrawn="1"/>
          </p:nvSpPr>
          <p:spPr>
            <a:xfrm flipV="1">
              <a:off x="138251" y="6381328"/>
              <a:ext cx="8846775" cy="18000"/>
            </a:xfrm>
            <a:prstGeom prst="roundRect">
              <a:avLst/>
            </a:prstGeom>
            <a:solidFill>
              <a:srgbClr val="F3943B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94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555498" rtl="0" eaLnBrk="1" latinLnBrk="0" hangingPunct="1">
        <a:spcBef>
          <a:spcPct val="0"/>
        </a:spcBef>
        <a:buNone/>
        <a:defRPr sz="2673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6649" indent="-166649" algn="l" defTabSz="555498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458" kern="1200">
          <a:solidFill>
            <a:schemeClr val="tx2"/>
          </a:solidFill>
          <a:latin typeface="+mn-lt"/>
          <a:ea typeface="+mn-ea"/>
          <a:cs typeface="+mn-cs"/>
        </a:defRPr>
      </a:lvl1pPr>
      <a:lvl2pPr marL="350079" indent="-166649" algn="l" defTabSz="555498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337" kern="1200">
          <a:solidFill>
            <a:schemeClr val="tx2"/>
          </a:solidFill>
          <a:latin typeface="+mn-lt"/>
          <a:ea typeface="+mn-ea"/>
          <a:cs typeface="+mn-cs"/>
        </a:defRPr>
      </a:lvl2pPr>
      <a:lvl3pPr marL="519815" indent="-138875" algn="l" defTabSz="555498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215" kern="1200">
          <a:solidFill>
            <a:schemeClr val="tx2"/>
          </a:solidFill>
          <a:latin typeface="+mn-lt"/>
          <a:ea typeface="+mn-ea"/>
          <a:cs typeface="+mn-cs"/>
        </a:defRPr>
      </a:lvl3pPr>
      <a:lvl4pPr marL="694373" indent="-138875" algn="l" defTabSz="555498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094" kern="1200">
          <a:solidFill>
            <a:schemeClr val="tx2"/>
          </a:solidFill>
          <a:latin typeface="+mn-lt"/>
          <a:ea typeface="+mn-ea"/>
          <a:cs typeface="+mn-cs"/>
        </a:defRPr>
      </a:lvl4pPr>
      <a:lvl5pPr marL="888797" indent="-138875" algn="l" defTabSz="555498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972" kern="1200">
          <a:solidFill>
            <a:schemeClr val="tx2"/>
          </a:solidFill>
          <a:latin typeface="+mn-lt"/>
          <a:ea typeface="+mn-ea"/>
          <a:cs typeface="+mn-cs"/>
        </a:defRPr>
      </a:lvl5pPr>
      <a:lvl6pPr marL="1083221" indent="-138875" algn="l" defTabSz="555498" rtl="0" eaLnBrk="1" latinLnBrk="0" hangingPunct="1">
        <a:spcBef>
          <a:spcPts val="233"/>
        </a:spcBef>
        <a:buClr>
          <a:schemeClr val="accent1"/>
        </a:buClr>
        <a:buFont typeface="Symbol" pitchFamily="18" charset="2"/>
        <a:buChar char="*"/>
        <a:defRPr sz="851" kern="1200">
          <a:solidFill>
            <a:schemeClr val="tx2"/>
          </a:solidFill>
          <a:latin typeface="+mn-lt"/>
          <a:ea typeface="+mn-ea"/>
          <a:cs typeface="+mn-cs"/>
        </a:defRPr>
      </a:lvl6pPr>
      <a:lvl7pPr marL="1277645" indent="-138875" algn="l" defTabSz="555498" rtl="0" eaLnBrk="1" latinLnBrk="0" hangingPunct="1">
        <a:spcBef>
          <a:spcPts val="233"/>
        </a:spcBef>
        <a:buClr>
          <a:schemeClr val="accent1"/>
        </a:buClr>
        <a:buFont typeface="Symbol" pitchFamily="18" charset="2"/>
        <a:buChar char="*"/>
        <a:defRPr sz="851" kern="1200">
          <a:solidFill>
            <a:schemeClr val="tx2"/>
          </a:solidFill>
          <a:latin typeface="+mn-lt"/>
          <a:ea typeface="+mn-ea"/>
          <a:cs typeface="+mn-cs"/>
        </a:defRPr>
      </a:lvl7pPr>
      <a:lvl8pPr marL="1472070" indent="-138875" algn="l" defTabSz="555498" rtl="0" eaLnBrk="1" latinLnBrk="0" hangingPunct="1">
        <a:spcBef>
          <a:spcPts val="233"/>
        </a:spcBef>
        <a:buClr>
          <a:schemeClr val="accent1"/>
        </a:buClr>
        <a:buFont typeface="Symbol" pitchFamily="18" charset="2"/>
        <a:buChar char="*"/>
        <a:defRPr sz="851" kern="1200">
          <a:solidFill>
            <a:schemeClr val="tx2"/>
          </a:solidFill>
          <a:latin typeface="+mn-lt"/>
          <a:ea typeface="+mn-ea"/>
          <a:cs typeface="+mn-cs"/>
        </a:defRPr>
      </a:lvl8pPr>
      <a:lvl9pPr marL="1666494" indent="-138875" algn="l" defTabSz="555498" rtl="0" eaLnBrk="1" latinLnBrk="0" hangingPunct="1">
        <a:spcBef>
          <a:spcPts val="233"/>
        </a:spcBef>
        <a:buClr>
          <a:schemeClr val="accent1"/>
        </a:buClr>
        <a:buFont typeface="Symbol" pitchFamily="18" charset="2"/>
        <a:buChar char="*"/>
        <a:defRPr sz="85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1pPr>
      <a:lvl2pPr marL="277749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2pPr>
      <a:lvl3pPr marL="555498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3pPr>
      <a:lvl4pPr marL="833247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5pPr>
      <a:lvl6pPr marL="1388745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6pPr>
      <a:lvl7pPr marL="1666494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7pPr>
      <a:lvl8pPr marL="1944243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8pPr>
      <a:lvl9pPr marL="2221992" algn="l" defTabSz="555498" rtl="0" eaLnBrk="1" latinLnBrk="0" hangingPunct="1">
        <a:defRPr sz="10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488635"/>
            <a:ext cx="7406640" cy="99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50" tIns="27775" rIns="55550" bIns="27775" rtlCol="0" anchor="ctr"/>
          <a:lstStyle/>
          <a:p>
            <a:pPr algn="ctr"/>
            <a:endParaRPr lang="ru-RU" sz="1458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49365" y="23387"/>
            <a:ext cx="6871395" cy="532140"/>
          </a:xfrm>
          <a:noFill/>
        </p:spPr>
        <p:txBody>
          <a:bodyPr>
            <a:noAutofit/>
          </a:bodyPr>
          <a:lstStyle/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Свердловской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130670"/>
            <a:ext cx="9144000" cy="2153959"/>
          </a:xfrm>
          <a:prstGeom prst="rect">
            <a:avLst/>
          </a:prstGeom>
          <a:solidFill>
            <a:srgbClr val="4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50" tIns="27775" rIns="55550" bIns="27775" rtlCol="0" anchor="ctr"/>
          <a:lstStyle/>
          <a:p>
            <a:pPr algn="ctr"/>
            <a:endParaRPr lang="ru-RU" sz="1458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1166396"/>
            <a:ext cx="9144000" cy="2118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5550" tIns="27775" rIns="55550" bIns="27775" rtlCol="0" anchor="ctr"/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паспортизации объектов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инфраструктуры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3528" y="3579862"/>
            <a:ext cx="4896544" cy="892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50" tIns="27775" rIns="55550" bIns="27775" rtlCol="0" anchor="ctr"/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по делам инвалидов Министерства социальной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Свердловской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>
              <a:lnSpc>
                <a:spcPct val="90000"/>
              </a:lnSpc>
            </a:pPr>
            <a:endPara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Любушкина Татьяна Леонидовна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 flipH="1">
            <a:off x="4538085" y="-1252649"/>
            <a:ext cx="67829" cy="914400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50" tIns="27775" rIns="55550" bIns="27775" rtlCol="0" anchor="ctr"/>
          <a:lstStyle/>
          <a:p>
            <a:pPr algn="ctr"/>
            <a:endParaRPr lang="ru-RU" sz="1458" dirty="0">
              <a:solidFill>
                <a:srgbClr val="00B050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023504"/>
              </p:ext>
            </p:extLst>
          </p:nvPr>
        </p:nvGraphicFramePr>
        <p:xfrm>
          <a:off x="6386603" y="3969836"/>
          <a:ext cx="2300197" cy="672910"/>
        </p:xfrm>
        <a:graphic>
          <a:graphicData uri="http://schemas.openxmlformats.org/drawingml/2006/table">
            <a:tbl>
              <a:tblPr/>
              <a:tblGrid>
                <a:gridCol w="2300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Екатеринбург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год  </a:t>
                      </a:r>
                    </a:p>
                  </a:txBody>
                  <a:tcPr marL="55550" marR="555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48649" y="2605357"/>
            <a:ext cx="1851660" cy="471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2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2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58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1" name="Picture 1" descr="C:\Users\1\Pictures\Рисунок 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823240" cy="1056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67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77992" y="699542"/>
            <a:ext cx="7776864" cy="872403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объектов социальной инфраструктуры и услуг в приоритетных сферах жизнедеятельности инвалидов и других маломобильных групп населения Свердловской области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5576" y="51470"/>
            <a:ext cx="9144000" cy="50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6000"/>
              </a:lnSpc>
            </a:pPr>
            <a:r>
              <a:rPr lang="ru-RU" sz="2100" dirty="0" smtClean="0">
                <a:ea typeface="Times New Roman" panose="02020603050405020304" pitchFamily="18" charset="0"/>
              </a:rPr>
              <a:t>Обследование </a:t>
            </a:r>
            <a:r>
              <a:rPr lang="ru-RU" sz="2100" dirty="0">
                <a:ea typeface="Times New Roman" panose="02020603050405020304" pitchFamily="18" charset="0"/>
              </a:rPr>
              <a:t>и паспортизация объектов социальной инфраструктуры </a:t>
            </a:r>
            <a:r>
              <a:rPr lang="ru-RU" sz="2100" dirty="0" smtClean="0">
                <a:ea typeface="Times New Roman" panose="02020603050405020304" pitchFamily="18" charset="0"/>
              </a:rPr>
              <a:t/>
            </a:r>
            <a:br>
              <a:rPr lang="ru-RU" sz="2100" dirty="0" smtClean="0">
                <a:ea typeface="Times New Roman" panose="02020603050405020304" pitchFamily="18" charset="0"/>
              </a:rPr>
            </a:br>
            <a:r>
              <a:rPr lang="ru-RU" sz="2100" dirty="0" smtClean="0">
                <a:ea typeface="Times New Roman" panose="02020603050405020304" pitchFamily="18" charset="0"/>
              </a:rPr>
              <a:t>и </a:t>
            </a:r>
            <a:r>
              <a:rPr lang="ru-RU" sz="2100" dirty="0">
                <a:ea typeface="Times New Roman" panose="02020603050405020304" pitchFamily="18" charset="0"/>
              </a:rPr>
              <a:t>предоставляемых на них услуг </a:t>
            </a:r>
            <a:endParaRPr lang="ru-RU" altLang="ru-RU" sz="2100" dirty="0"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41" y="1750670"/>
            <a:ext cx="5606766" cy="312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79512" y="51470"/>
            <a:ext cx="8784976" cy="842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55498" rtl="0" eaLnBrk="1" latinLnBrk="0" hangingPunct="1">
              <a:spcBef>
                <a:spcPct val="0"/>
              </a:spcBef>
              <a:buNone/>
              <a:defRPr sz="26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Перечень мер для обеспечения доступа инвалидов к месту предоставления услуг на объекте социальной, инженерной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и транспортной инфраструктур</a:t>
            </a:r>
            <a:endParaRPr lang="ru-RU" sz="2000" b="1" dirty="0"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79" y="1366237"/>
            <a:ext cx="2835875" cy="3293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32277" y="1099936"/>
            <a:ext cx="5612285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Форма утверждена постановлением Правительства Свердловской области от 05.07.2017 №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481-ПП «Об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утверждении Порядка согласования мер для обеспечения доступа инвалидов к месту предоставления услуг на объектах социальной, инженерной и транспортной инфраструктур, находящихся в государственной собственности Свердловской области, которые невозможно полностью приспособить с учетом потребностей инвалидов до их реконструкции или капитального ремонта»</a:t>
            </a:r>
          </a:p>
          <a:p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Перечень мер должен содержать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конкретные действия работников органов и организаций по оказанию помощи инвалидам</a:t>
            </a:r>
          </a:p>
          <a:p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В перечне мер обязательна должна быть контактная информация</a:t>
            </a:r>
          </a:p>
          <a:p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Перечень мер должен быть составлен в соответствии с данными паспорта доступности ОСИ</a:t>
            </a:r>
          </a:p>
          <a:p>
            <a:endParaRPr lang="ru-RU" sz="10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048226"/>
            <a:ext cx="5041557" cy="78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5576" y="51470"/>
            <a:ext cx="9144000" cy="50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6000"/>
              </a:lnSpc>
            </a:pPr>
            <a:r>
              <a:rPr lang="ru-RU" sz="2100" dirty="0" smtClean="0">
                <a:ea typeface="Times New Roman" panose="02020603050405020304" pitchFamily="18" charset="0"/>
              </a:rPr>
              <a:t>Обследование </a:t>
            </a:r>
            <a:r>
              <a:rPr lang="ru-RU" sz="2100" dirty="0">
                <a:ea typeface="Times New Roman" panose="02020603050405020304" pitchFamily="18" charset="0"/>
              </a:rPr>
              <a:t>и паспортизация объектов социальной инфраструктуры </a:t>
            </a:r>
            <a:r>
              <a:rPr lang="ru-RU" sz="2100" dirty="0" smtClean="0">
                <a:ea typeface="Times New Roman" panose="02020603050405020304" pitchFamily="18" charset="0"/>
              </a:rPr>
              <a:t/>
            </a:r>
            <a:br>
              <a:rPr lang="ru-RU" sz="2100" dirty="0" smtClean="0">
                <a:ea typeface="Times New Roman" panose="02020603050405020304" pitchFamily="18" charset="0"/>
              </a:rPr>
            </a:br>
            <a:r>
              <a:rPr lang="ru-RU" sz="2100" dirty="0" smtClean="0">
                <a:ea typeface="Times New Roman" panose="02020603050405020304" pitchFamily="18" charset="0"/>
              </a:rPr>
              <a:t>и </a:t>
            </a:r>
            <a:r>
              <a:rPr lang="ru-RU" sz="2100" dirty="0">
                <a:ea typeface="Times New Roman" panose="02020603050405020304" pitchFamily="18" charset="0"/>
              </a:rPr>
              <a:t>предоставляемых на них услуг </a:t>
            </a:r>
            <a:endParaRPr lang="ru-RU" altLang="ru-RU" sz="2100" dirty="0"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848" y="773210"/>
            <a:ext cx="8568952" cy="401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4572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Организационно-распорядительные документы о создании комиссии по проведению обследования и паспортизации объекта и предоставляемых на нем услуг, ее состав, план-график проведения обследования и паспортизации </a:t>
            </a:r>
            <a: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объекта</a:t>
            </a:r>
            <a:endParaRPr lang="ru-RU" sz="1400" dirty="0"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Паспорт доступности </a:t>
            </a: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объекта социальной инфраструктуры </a:t>
            </a:r>
            <a: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предоставляемых на нем услуг </a:t>
            </a:r>
          </a:p>
          <a:p>
            <a:pPr marL="8001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мероприятий по адаптации основных структурно-функциональных зон объекта </a:t>
            </a:r>
            <a: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Организационно-распорядительные </a:t>
            </a: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акты о возложении на подчиненных сотрудников обязанностей по оказанию помощи инвалидам при предоставлении им </a:t>
            </a:r>
            <a: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8001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мер для обеспечения доступа инвалидов к месту предоставления услуг</a:t>
            </a:r>
          </a:p>
          <a:p>
            <a:pPr marL="8001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Должностные инструкции сотрудников, дополненные положениями по сопровождению инвалидов, оказанию им помощи</a:t>
            </a:r>
          </a:p>
          <a:p>
            <a:pPr marL="8001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Журнал учета проведения инструктирования и (или) обучения специалистов, работающих </a:t>
            </a:r>
            <a: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инвалидами, по вопросам, связанным с обеспечением доступности для инвалидов объектов и услуг с учетом имеющихся у них стойких расстройств функций организма и ограничений жизнедеятельности</a:t>
            </a:r>
          </a:p>
          <a:p>
            <a:pPr marL="8001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Договоры и иные документы на проведение работ по созданию условий доступности объекта</a:t>
            </a:r>
          </a:p>
          <a:p>
            <a:pPr marL="8001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Порядок (политика, положение, правила, регламент) обеспечения доступности инвалидам объекта и предоставляемых услуг, а также оказания им при этом необходимой помощи в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9022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9" name="TextBox 8"/>
          <p:cNvSpPr txBox="1"/>
          <p:nvPr/>
        </p:nvSpPr>
        <p:spPr>
          <a:xfrm>
            <a:off x="6268420" y="1401505"/>
            <a:ext cx="2813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управлений социальной политики размещен 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4981" y="49960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dirty="0">
                <a:ea typeface="Times New Roman" panose="02020603050405020304" pitchFamily="18" charset="0"/>
              </a:rPr>
              <a:t>Информация об организациях и экспертах, осуществляющих в Свердловской области независимый аудит доступности объектов социальной инфраструктуры для инвалидов и иных маломобильных групп населения</a:t>
            </a:r>
            <a:br>
              <a:rPr lang="ru-RU" sz="2000" dirty="0">
                <a:ea typeface="Times New Roman" panose="02020603050405020304" pitchFamily="18" charset="0"/>
              </a:rPr>
            </a:br>
            <a:endParaRPr lang="ru-RU" altLang="ru-RU" sz="2000" dirty="0">
              <a:ea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867894"/>
            <a:ext cx="4896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https://msp.midural.ru/deyatelnost/socialnaya-podder-ka-invalidov/dostupnaya-sreda/obshchestvennye-eksperty.html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9382"/>
            <a:ext cx="5772939" cy="2734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2200" y="2482900"/>
            <a:ext cx="2899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социальной политики Свердловской области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раздел Подведомственные организации/Перечень подведомственных организаций/Управления социальной политики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2643758"/>
            <a:ext cx="4104456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6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9" name="TextBox 8"/>
          <p:cNvSpPr txBox="1"/>
          <p:nvPr/>
        </p:nvSpPr>
        <p:spPr>
          <a:xfrm>
            <a:off x="5209073" y="2754161"/>
            <a:ext cx="28130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40" dirty="0"/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-3026"/>
            <a:ext cx="91440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200" dirty="0">
                <a:ea typeface="Times New Roman" panose="02020603050405020304" pitchFamily="18" charset="0"/>
              </a:rPr>
              <a:t>П</a:t>
            </a:r>
            <a:r>
              <a:rPr lang="ru-RU" sz="2200" dirty="0" smtClean="0">
                <a:ea typeface="Times New Roman" panose="02020603050405020304" pitchFamily="18" charset="0"/>
              </a:rPr>
              <a:t>ротокол </a:t>
            </a:r>
            <a:r>
              <a:rPr lang="ru-RU" sz="2200" dirty="0">
                <a:ea typeface="Times New Roman" panose="02020603050405020304" pitchFamily="18" charset="0"/>
              </a:rPr>
              <a:t>оперативного совещания Правительства Свердловской области от 05.12.2023 № 39-ОП </a:t>
            </a:r>
            <a:endParaRPr lang="ru-RU" altLang="ru-RU" sz="2200" dirty="0">
              <a:ea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1864" y="597993"/>
            <a:ext cx="8424936" cy="431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115000"/>
              </a:lnSpc>
              <a:spcAft>
                <a:spcPts val="0"/>
              </a:spcAft>
              <a:buSzPts val="1400"/>
              <a:tabLst>
                <a:tab pos="81026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Рекомендовать органам местного самоуправления муниципальных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образований: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algn="just" fontAlgn="auto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обследования объектов,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объекты паспортов доступности объектов, передачу копий паспортов доступности объектов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социальной политики по месту нахождения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объектов;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742950" lvl="1" indent="-285750" algn="just" fontAlgn="auto">
              <a:lnSpc>
                <a:spcPct val="115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направить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о результатах работы по паспортизации в следующем порядке:</a:t>
            </a:r>
          </a:p>
          <a:p>
            <a:pPr indent="719138" algn="just" fontAlgn="auto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органам местного самоуправления муниципальных образований –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администрацию соответствующего управленческого округа Свердловской области;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9138" algn="just" fontAlgn="auto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муниципальному образованию «город Екатеринбург» – в Министерство социальной политики Свердловской области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auto">
              <a:lnSpc>
                <a:spcPct val="115000"/>
              </a:lnSpc>
              <a:spcAft>
                <a:spcPts val="0"/>
              </a:spcAft>
              <a:buSzPts val="1400"/>
              <a:tabLst>
                <a:tab pos="810260" algn="l"/>
              </a:tabLs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38163" algn="just" fontAlgn="auto">
              <a:lnSpc>
                <a:spcPct val="115000"/>
              </a:lnSpc>
              <a:spcAft>
                <a:spcPts val="0"/>
              </a:spcAft>
              <a:buSzPts val="1400"/>
              <a:tabLst>
                <a:tab pos="8102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Управляющим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администрациями управленческих округов Свердловской области направить в Министерство социальной политики Свердловской области обобщенную информацию о результатах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по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паспортизации, поступившую от органов местного самоуправления муниципальных образований.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5576" y="51470"/>
            <a:ext cx="9144000" cy="24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6000"/>
              </a:lnSpc>
            </a:pPr>
            <a:r>
              <a:rPr lang="ru-RU" sz="2100" dirty="0" smtClean="0">
                <a:ea typeface="Times New Roman" panose="02020603050405020304" pitchFamily="18" charset="0"/>
              </a:rPr>
              <a:t>Нормативные правовые акты</a:t>
            </a:r>
            <a:endParaRPr lang="ru-RU" altLang="ru-RU" sz="2100" dirty="0"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411510"/>
            <a:ext cx="9001000" cy="447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4572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Федеральный закон от 24 ноября 1995 года № 181-ФЗ «О социальной защите инвалидов </a:t>
            </a:r>
            <a:b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в Российской Федерации» (часть 1 статьи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15);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приказ Минтруда России от 25.12.2012 № 627 «Об утверждении методики, позволяющей объективизировать и систематизировать доступность объектов и услуг в приоритетных сферах жизнедеятельности для инвалидов и других маломобильных групп населения, </a:t>
            </a:r>
            <a:b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 возможностью учета региональной специфики»;</a:t>
            </a:r>
          </a:p>
          <a:p>
            <a:pPr marL="800100" indent="-4572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приказ Минтруда России от 30.07.2015 № 527н «Об утверждении Порядка обеспечения условий доступности для инвалидов объектов и предоставляемых услуг в сфере труда, занятости и социальной защиты населения, а также оказания им при этом необходимой помощи» (к объектам социального обслуживания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00100" indent="-4572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постановление Правительства Свердловской области от 11.02.2014 № 70-ПП </a:t>
            </a:r>
            <a:b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«О координации деятельности в сфере формирования доступной среды жизнедеятельности для инвалидов и других маломобильных групп населения на территории Свердловской области»;</a:t>
            </a:r>
          </a:p>
          <a:p>
            <a:pPr marL="800100" indent="-4572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постановление Правительства Свердловской области от 05.07.2017 № 481-ПП </a:t>
            </a:r>
            <a:b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«Об утверждении Порядка согласования мер для обеспечения доступа инвалидов к месту предоставления услуг на объектах социальной, инженерной и транспортной инфраструктур, находящихся в государственной собственности Свердловской области, которые невозможно полностью приспособить с учетом потребностей инвалидов до их реконструкции или капитального ремонта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800100" indent="-4572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07504" y="811706"/>
            <a:ext cx="3384376" cy="363225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 Свердловской области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11.02.2014 №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70-ПП </a:t>
            </a:r>
            <a:b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деятельности в сфере формирования доступной среды жизнедеятельности для инвалидов и других маломобильных групп населения на территории Свердловской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ред. от 03.08.2023 </a:t>
            </a:r>
          </a:p>
          <a:p>
            <a:pPr algn="ctr">
              <a:lnSpc>
                <a:spcPct val="95000"/>
              </a:lnSpc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562-ПП)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5576" y="51470"/>
            <a:ext cx="9144000" cy="50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6000"/>
              </a:lnSpc>
            </a:pPr>
            <a:r>
              <a:rPr lang="ru-RU" sz="2100" dirty="0" smtClean="0">
                <a:ea typeface="Times New Roman" panose="02020603050405020304" pitchFamily="18" charset="0"/>
              </a:rPr>
              <a:t>Паспорт доступности объекта социальной инфраструктуры свердловской области </a:t>
            </a:r>
            <a:endParaRPr lang="ru-RU" altLang="ru-RU" sz="2100" dirty="0">
              <a:ea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530552" y="811707"/>
            <a:ext cx="5361928" cy="760238"/>
          </a:xfrm>
          <a:prstGeom prst="flowChartProcess">
            <a:avLst/>
          </a:prstGeom>
          <a:ln>
            <a:solidFill>
              <a:srgbClr val="4FD1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паспорта доступности объекта социальной инфраструктуры и предоставляемых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 услуг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3718248" y="1647192"/>
            <a:ext cx="5246240" cy="3393917"/>
          </a:xfrm>
          <a:prstGeom prst="rect">
            <a:avLst/>
          </a:prstGeom>
          <a:ln>
            <a:solidFill>
              <a:srgbClr val="4FD1FF"/>
            </a:solidFill>
          </a:ln>
        </p:spPr>
        <p:txBody>
          <a:bodyPr/>
          <a:lstStyle>
            <a:lvl1pPr marL="208312" indent="-208312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1343" indent="-173594" algn="l" defTabSz="5554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373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122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9871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7620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5369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83118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0867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Основные разделы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доступности объекта </a:t>
            </a:r>
            <a:r>
              <a:rPr lang="ru-RU" sz="1800" b="1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Общие сведения об объекте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 Характеристика  деятельности  организации  на  объекте (по обслуживанию населения)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Состояние доступности объекта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Управленческое решение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Подписание паспорта доступности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Информация о направлении копии паспорта доступности в управление социальной политики по месту нахождения объекта</a:t>
            </a:r>
          </a:p>
          <a:p>
            <a:pPr marL="0" indent="0">
              <a:buFont typeface="Arial" pitchFamily="34" charset="0"/>
              <a:buNone/>
            </a:pPr>
            <a:endParaRPr lang="ru-RU" sz="1800" dirty="0"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05971" y="811708"/>
            <a:ext cx="3312367" cy="373611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Свердловской области </a:t>
            </a:r>
            <a:b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11.02.2014 № 70-ПП </a:t>
            </a:r>
            <a:b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координации деятельности в сфере формирования доступной среды жизнедеятельности для инвалидов и других маломобильных групп населения на территории Свердловской области» 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ред. от 03.08.2023 </a:t>
            </a:r>
          </a:p>
          <a:p>
            <a:pPr algn="ctr">
              <a:lnSpc>
                <a:spcPct val="95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562-ПП)</a:t>
            </a:r>
          </a:p>
          <a:p>
            <a:pPr algn="ctr">
              <a:lnSpc>
                <a:spcPct val="95000"/>
              </a:lnSpc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530552" y="811707"/>
            <a:ext cx="5361928" cy="760238"/>
          </a:xfrm>
          <a:prstGeom prst="flowChartProcess">
            <a:avLst/>
          </a:prstGeom>
          <a:ln>
            <a:solidFill>
              <a:srgbClr val="4FD1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Комиссии по проведению обследования и паспортизации объекта социальной инфраструктуры и предоставляемых на нем услуг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3530552" y="1635647"/>
            <a:ext cx="5361928" cy="3312368"/>
          </a:xfrm>
          <a:prstGeom prst="rect">
            <a:avLst/>
          </a:prstGeom>
          <a:ln>
            <a:solidFill>
              <a:srgbClr val="4FD1FF"/>
            </a:solidFill>
          </a:ln>
        </p:spPr>
        <p:txBody>
          <a:bodyPr/>
          <a:lstStyle>
            <a:lvl1pPr marL="208312" indent="-208312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1343" indent="-173594" algn="l" defTabSz="5554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373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122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9871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7620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5369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83118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0867" indent="-138875" algn="l" defTabSz="5554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Кто может входить: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организаций инвалидов, осуществляющих свою деятельность по месту нахождения объекта социальной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</a:t>
            </a: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согласованию);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 объекта (арендодателя) (для согласования возможных архитектурно-планировочных решений на объектах) </a:t>
            </a: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согласованию</a:t>
            </a:r>
            <a:r>
              <a:rPr lang="ru-RU" sz="1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структурных подразделений организации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лица за обеспечение доступности объектов и услуг;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инженерно-технических служб организации, отвечающие за ремонт, материально-техническое обеспечение, технику безопасности.</a:t>
            </a:r>
          </a:p>
          <a:p>
            <a:endParaRPr lang="ru-RU" sz="15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500" dirty="0" smtClean="0"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500" dirty="0"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5971" y="179468"/>
            <a:ext cx="9144000" cy="50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6000"/>
              </a:lnSpc>
            </a:pPr>
            <a:r>
              <a:rPr lang="ru-RU" sz="2100" dirty="0" smtClean="0">
                <a:ea typeface="Times New Roman" panose="02020603050405020304" pitchFamily="18" charset="0"/>
              </a:rPr>
              <a:t>Обследование </a:t>
            </a:r>
            <a:r>
              <a:rPr lang="ru-RU" sz="2100" dirty="0">
                <a:ea typeface="Times New Roman" panose="02020603050405020304" pitchFamily="18" charset="0"/>
              </a:rPr>
              <a:t>и паспортизация объектов социальной инфраструктуры </a:t>
            </a:r>
            <a:r>
              <a:rPr lang="ru-RU" sz="2100" dirty="0" smtClean="0">
                <a:ea typeface="Times New Roman" panose="02020603050405020304" pitchFamily="18" charset="0"/>
              </a:rPr>
              <a:t/>
            </a:r>
            <a:br>
              <a:rPr lang="ru-RU" sz="2100" dirty="0" smtClean="0">
                <a:ea typeface="Times New Roman" panose="02020603050405020304" pitchFamily="18" charset="0"/>
              </a:rPr>
            </a:br>
            <a:r>
              <a:rPr lang="ru-RU" sz="2100" dirty="0" smtClean="0">
                <a:ea typeface="Times New Roman" panose="02020603050405020304" pitchFamily="18" charset="0"/>
              </a:rPr>
              <a:t>и </a:t>
            </a:r>
            <a:r>
              <a:rPr lang="ru-RU" sz="2100" dirty="0">
                <a:ea typeface="Times New Roman" panose="02020603050405020304" pitchFamily="18" charset="0"/>
              </a:rPr>
              <a:t>предоставляемых на них услуг </a:t>
            </a:r>
            <a:endParaRPr lang="ru-RU" altLang="ru-RU" sz="2100" dirty="0"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5576" y="51470"/>
            <a:ext cx="9144000" cy="50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6000"/>
              </a:lnSpc>
            </a:pPr>
            <a:r>
              <a:rPr lang="ru-RU" sz="2100" dirty="0" smtClean="0">
                <a:ea typeface="Times New Roman" panose="02020603050405020304" pitchFamily="18" charset="0"/>
              </a:rPr>
              <a:t>Обследование </a:t>
            </a:r>
            <a:r>
              <a:rPr lang="ru-RU" sz="2100" dirty="0">
                <a:ea typeface="Times New Roman" panose="02020603050405020304" pitchFamily="18" charset="0"/>
              </a:rPr>
              <a:t>и паспортизация объектов социальной инфраструктуры </a:t>
            </a:r>
            <a:r>
              <a:rPr lang="ru-RU" sz="2100" dirty="0" smtClean="0">
                <a:ea typeface="Times New Roman" panose="02020603050405020304" pitchFamily="18" charset="0"/>
              </a:rPr>
              <a:t/>
            </a:r>
            <a:br>
              <a:rPr lang="ru-RU" sz="2100" dirty="0" smtClean="0">
                <a:ea typeface="Times New Roman" panose="02020603050405020304" pitchFamily="18" charset="0"/>
              </a:rPr>
            </a:br>
            <a:r>
              <a:rPr lang="ru-RU" sz="2100" dirty="0" smtClean="0">
                <a:ea typeface="Times New Roman" panose="02020603050405020304" pitchFamily="18" charset="0"/>
              </a:rPr>
              <a:t>и </a:t>
            </a:r>
            <a:r>
              <a:rPr lang="ru-RU" sz="2100" dirty="0">
                <a:ea typeface="Times New Roman" panose="02020603050405020304" pitchFamily="18" charset="0"/>
              </a:rPr>
              <a:t>предоставляемых на них услуг </a:t>
            </a:r>
            <a:endParaRPr lang="ru-RU" altLang="ru-RU" sz="2100" dirty="0"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3598"/>
            <a:ext cx="2808312" cy="3772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95686"/>
            <a:ext cx="3096344" cy="2965973"/>
          </a:xfrm>
          <a:prstGeom prst="rect">
            <a:avLst/>
          </a:prstGeom>
        </p:spPr>
      </p:pic>
      <p:sp>
        <p:nvSpPr>
          <p:cNvPr id="10" name="Блок-схема: процесс 9"/>
          <p:cNvSpPr/>
          <p:nvPr/>
        </p:nvSpPr>
        <p:spPr>
          <a:xfrm>
            <a:off x="3982684" y="579173"/>
            <a:ext cx="5112568" cy="1416513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Свердловской области </a:t>
            </a:r>
            <a:b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03.08.2023 № 562-ПП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постановление Правительства Свердловской области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11.02.2014 № 70-ПП «О координации деятельности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формирования доступной среды жизнедеятельности для инвалидов и других маломобильных групп населения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Свердловской области»</a:t>
            </a:r>
          </a:p>
        </p:txBody>
      </p:sp>
      <p:sp>
        <p:nvSpPr>
          <p:cNvPr id="2" name="Овал 1"/>
          <p:cNvSpPr/>
          <p:nvPr/>
        </p:nvSpPr>
        <p:spPr>
          <a:xfrm>
            <a:off x="4644008" y="2859782"/>
            <a:ext cx="363131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31640" y="480685"/>
            <a:ext cx="208823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07504" y="4430387"/>
            <a:ext cx="4248472" cy="53127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новой паспортизации – до 1 июля 2024 года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304728" y="697669"/>
            <a:ext cx="4248472" cy="53127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3 «Состояние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доступности объекта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предоставляемых на нем услуг»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948502"/>
            <a:ext cx="84969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rgbClr val="231A7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ДП – доступно полностью (доступность для всех категорий инвалидов и других маломобильных групп населения);</a:t>
            </a:r>
          </a:p>
          <a:p>
            <a:r>
              <a:rPr lang="ru-RU" sz="1300" dirty="0">
                <a:solidFill>
                  <a:srgbClr val="231A7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ДЧ – доступно частично (</a:t>
            </a:r>
            <a:r>
              <a:rPr lang="ru-RU" sz="1300" dirty="0" err="1">
                <a:solidFill>
                  <a:srgbClr val="231A7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достигаемость</a:t>
            </a:r>
            <a:r>
              <a:rPr lang="ru-RU" sz="1300" dirty="0">
                <a:solidFill>
                  <a:srgbClr val="231A7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 мест целевого назначения для отдельных категорий инвалидов);</a:t>
            </a:r>
          </a:p>
          <a:p>
            <a:r>
              <a:rPr lang="ru-RU" sz="1300" dirty="0">
                <a:solidFill>
                  <a:srgbClr val="231A7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ДУ – доступно условно (организация помощи сотрудниками организации или иной альтернативной формы обслуживания (на дому, дистанционно, иное));</a:t>
            </a:r>
          </a:p>
          <a:p>
            <a:r>
              <a:rPr lang="ru-RU" sz="1300" dirty="0">
                <a:solidFill>
                  <a:srgbClr val="231A7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нет – недоступно (не предназначен для посещения инвалидами и другими маломобильными группами населения</a:t>
            </a:r>
            <a:r>
              <a:rPr lang="ru-RU" sz="1300" dirty="0" smtClean="0">
                <a:solidFill>
                  <a:srgbClr val="231A72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8525"/>
            <a:ext cx="4032448" cy="2556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97" y="1330892"/>
            <a:ext cx="3664206" cy="2542592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5576" y="51470"/>
            <a:ext cx="9144000" cy="50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6000"/>
              </a:lnSpc>
            </a:pPr>
            <a:r>
              <a:rPr lang="ru-RU" sz="2100" dirty="0" smtClean="0">
                <a:ea typeface="Times New Roman" panose="02020603050405020304" pitchFamily="18" charset="0"/>
              </a:rPr>
              <a:t>Обследование </a:t>
            </a:r>
            <a:r>
              <a:rPr lang="ru-RU" sz="2100" dirty="0">
                <a:ea typeface="Times New Roman" panose="02020603050405020304" pitchFamily="18" charset="0"/>
              </a:rPr>
              <a:t>и паспортизация объектов социальной инфраструктуры </a:t>
            </a:r>
            <a:r>
              <a:rPr lang="ru-RU" sz="2100" dirty="0" smtClean="0">
                <a:ea typeface="Times New Roman" panose="02020603050405020304" pitchFamily="18" charset="0"/>
              </a:rPr>
              <a:t/>
            </a:r>
            <a:br>
              <a:rPr lang="ru-RU" sz="2100" dirty="0" smtClean="0">
                <a:ea typeface="Times New Roman" panose="02020603050405020304" pitchFamily="18" charset="0"/>
              </a:rPr>
            </a:br>
            <a:r>
              <a:rPr lang="ru-RU" sz="2100" dirty="0" smtClean="0">
                <a:ea typeface="Times New Roman" panose="02020603050405020304" pitchFamily="18" charset="0"/>
              </a:rPr>
              <a:t>и </a:t>
            </a:r>
            <a:r>
              <a:rPr lang="ru-RU" sz="2100" dirty="0">
                <a:ea typeface="Times New Roman" panose="02020603050405020304" pitchFamily="18" charset="0"/>
              </a:rPr>
              <a:t>предоставляемых на них услуг </a:t>
            </a:r>
            <a:endParaRPr lang="ru-RU" altLang="ru-RU" sz="21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5576" y="51470"/>
            <a:ext cx="9144000" cy="73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6000"/>
              </a:lnSpc>
            </a:pPr>
            <a:r>
              <a:rPr lang="ru-RU" sz="2100" dirty="0">
                <a:ea typeface="Times New Roman" panose="02020603050405020304" pitchFamily="18" charset="0"/>
              </a:rPr>
              <a:t>Рекомендации по адаптации основных структурных </a:t>
            </a:r>
            <a:r>
              <a:rPr lang="ru-RU" sz="2100" dirty="0" smtClean="0">
                <a:ea typeface="Times New Roman" panose="02020603050405020304" pitchFamily="18" charset="0"/>
              </a:rPr>
              <a:t>зон </a:t>
            </a:r>
            <a:r>
              <a:rPr lang="ru-RU" sz="2100" dirty="0">
                <a:ea typeface="Times New Roman" panose="02020603050405020304" pitchFamily="18" charset="0"/>
              </a:rPr>
              <a:t>объекта социальной инфраструктуры, указанных в паспорте доступности объекта социальной инфраструктуры Свердловской области</a:t>
            </a:r>
            <a:endParaRPr lang="ru-RU" altLang="ru-RU" sz="2100" dirty="0"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73443"/>
              </p:ext>
            </p:extLst>
          </p:nvPr>
        </p:nvGraphicFramePr>
        <p:xfrm>
          <a:off x="2201947" y="3677913"/>
          <a:ext cx="6720746" cy="1303866"/>
        </p:xfrm>
        <a:graphic>
          <a:graphicData uri="http://schemas.openxmlformats.org/drawingml/2006/table">
            <a:tbl>
              <a:tblPr firstRow="1" bandRow="1"/>
              <a:tblGrid>
                <a:gridCol w="616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строки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Необходимое количество средств (сумма, руб.)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реализации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 за выполнение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ru-RU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Блок-схема: процесс 10"/>
          <p:cNvSpPr/>
          <p:nvPr/>
        </p:nvSpPr>
        <p:spPr>
          <a:xfrm>
            <a:off x="4788024" y="1995686"/>
            <a:ext cx="4135368" cy="1528160"/>
          </a:xfrm>
          <a:prstGeom prst="flowChartProcess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4.2 паспорта доступности объекта социальной инфраструктуры: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адаптации основных структурных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социальной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879943" y="4135790"/>
            <a:ext cx="1191424" cy="452184"/>
          </a:xfrm>
          <a:prstGeom prst="flowChartProcess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Плана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9" y="766593"/>
            <a:ext cx="4192914" cy="285978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78479" y="915566"/>
            <a:ext cx="24933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28995" y="3626375"/>
            <a:ext cx="24933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059832" y="3435846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Блок-схема: процесс 13"/>
          <p:cNvSpPr/>
          <p:nvPr/>
        </p:nvSpPr>
        <p:spPr>
          <a:xfrm>
            <a:off x="4788024" y="841480"/>
            <a:ext cx="4134669" cy="1000140"/>
          </a:xfrm>
          <a:prstGeom prst="flowChartProcess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4.1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доступности объекта социальной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инфраструктуры: рекомендации по адаптации основных структурно-функциональных зон объекта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5576" y="51470"/>
            <a:ext cx="9144000" cy="50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6000"/>
              </a:lnSpc>
            </a:pPr>
            <a:r>
              <a:rPr lang="ru-RU" sz="2100" dirty="0" smtClean="0">
                <a:ea typeface="Times New Roman" panose="02020603050405020304" pitchFamily="18" charset="0"/>
              </a:rPr>
              <a:t>Обследование </a:t>
            </a:r>
            <a:r>
              <a:rPr lang="ru-RU" sz="2100" dirty="0">
                <a:ea typeface="Times New Roman" panose="02020603050405020304" pitchFamily="18" charset="0"/>
              </a:rPr>
              <a:t>и паспортизация объектов социальной инфраструктуры </a:t>
            </a:r>
            <a:r>
              <a:rPr lang="ru-RU" sz="2100" dirty="0" smtClean="0">
                <a:ea typeface="Times New Roman" panose="02020603050405020304" pitchFamily="18" charset="0"/>
              </a:rPr>
              <a:t/>
            </a:r>
            <a:br>
              <a:rPr lang="ru-RU" sz="2100" dirty="0" smtClean="0">
                <a:ea typeface="Times New Roman" panose="02020603050405020304" pitchFamily="18" charset="0"/>
              </a:rPr>
            </a:br>
            <a:r>
              <a:rPr lang="ru-RU" sz="2100" dirty="0" smtClean="0">
                <a:ea typeface="Times New Roman" panose="02020603050405020304" pitchFamily="18" charset="0"/>
              </a:rPr>
              <a:t>и </a:t>
            </a:r>
            <a:r>
              <a:rPr lang="ru-RU" sz="2100" dirty="0">
                <a:ea typeface="Times New Roman" panose="02020603050405020304" pitchFamily="18" charset="0"/>
              </a:rPr>
              <a:t>предоставляемых на них услуг </a:t>
            </a:r>
            <a:endParaRPr lang="ru-RU" altLang="ru-RU" sz="2100" dirty="0"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9023479"/>
              </p:ext>
            </p:extLst>
          </p:nvPr>
        </p:nvGraphicFramePr>
        <p:xfrm>
          <a:off x="179512" y="616544"/>
          <a:ext cx="8784976" cy="411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84907" y="4686694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https://slk.msp.midural.ru/ds/index.html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83315"/>
            <a:ext cx="1409941" cy="1522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2080" y="616543"/>
            <a:ext cx="3458761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управленческих решений </a:t>
            </a:r>
            <a:b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4 паспорта доступности объекта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инфраструктуры), изменение состояния доступности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5077" y="1626248"/>
            <a:ext cx="2520280" cy="6759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доступности объекта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6613827" y="1421937"/>
            <a:ext cx="177550" cy="2287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5508104" y="1792598"/>
            <a:ext cx="648072" cy="216024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979712" y="3001098"/>
            <a:ext cx="1296144" cy="1082820"/>
          </a:xfrm>
          <a:prstGeom prst="flowChart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1 месяца с даты составления паспорта доступности объекта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7663857" y="3853207"/>
            <a:ext cx="1474567" cy="1204684"/>
          </a:xfrm>
          <a:prstGeom prst="flowChart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1 месяца с даты поступления паспорта доступности объекта в управление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" y="257178"/>
            <a:ext cx="7406640" cy="110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24" dirty="0"/>
          </a:p>
        </p:txBody>
      </p:sp>
      <p:sp>
        <p:nvSpPr>
          <p:cNvPr id="9" name="TextBox 8"/>
          <p:cNvSpPr txBox="1"/>
          <p:nvPr/>
        </p:nvSpPr>
        <p:spPr>
          <a:xfrm>
            <a:off x="5209073" y="2754161"/>
            <a:ext cx="28130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40" dirty="0"/>
              <a:t> 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488540" y="728258"/>
            <a:ext cx="28083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8123 объекта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-3026"/>
            <a:ext cx="91440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200" dirty="0">
                <a:ea typeface="Times New Roman" panose="02020603050405020304" pitchFamily="18" charset="0"/>
              </a:rPr>
              <a:t>Автоматизированная информационная система </a:t>
            </a:r>
            <a:r>
              <a:rPr lang="ru-RU" sz="2200" dirty="0" smtClean="0">
                <a:ea typeface="Times New Roman" panose="02020603050405020304" pitchFamily="18" charset="0"/>
              </a:rPr>
              <a:t/>
            </a:r>
            <a:br>
              <a:rPr lang="ru-RU" sz="2200" dirty="0" smtClean="0">
                <a:ea typeface="Times New Roman" panose="02020603050405020304" pitchFamily="18" charset="0"/>
              </a:rPr>
            </a:br>
            <a:r>
              <a:rPr lang="ru-RU" sz="2200" dirty="0" smtClean="0">
                <a:ea typeface="Times New Roman" panose="02020603050405020304" pitchFamily="18" charset="0"/>
              </a:rPr>
              <a:t>«</a:t>
            </a:r>
            <a:r>
              <a:rPr lang="ru-RU" sz="2200" dirty="0">
                <a:ea typeface="Times New Roman" panose="02020603050405020304" pitchFamily="18" charset="0"/>
              </a:rPr>
              <a:t>Доступная </a:t>
            </a:r>
            <a:r>
              <a:rPr lang="ru-RU" sz="2200" dirty="0" smtClean="0">
                <a:ea typeface="Times New Roman" panose="02020603050405020304" pitchFamily="18" charset="0"/>
              </a:rPr>
              <a:t>среда Свердловской области»</a:t>
            </a:r>
            <a:endParaRPr lang="ru-RU" altLang="ru-RU" sz="2200" dirty="0"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512" y="805302"/>
            <a:ext cx="7263858" cy="40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8000"/>
              </a:lnSpc>
              <a:spcAft>
                <a:spcPts val="30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информация об объектах </a:t>
            </a:r>
          </a:p>
          <a:p>
            <a:pPr>
              <a:lnSpc>
                <a:spcPct val="78000"/>
              </a:lnSpc>
              <a:spcAft>
                <a:spcPts val="30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сферах деятельности: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защита населения;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здравоохранение;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образование;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культура;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населения;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спорт;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агропромышленный комплекс;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архивное дело;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ветеринария;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правосудия;</a:t>
            </a: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недвижимость;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актов гражданского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78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 рынок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35531"/>
            <a:ext cx="4777767" cy="282064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49C7-FDCE-4000-8094-3BC93EC70B7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632331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https://slk.msp.midural.ru/ds/index.html</a:t>
            </a:r>
          </a:p>
        </p:txBody>
      </p:sp>
    </p:spTree>
    <p:extLst>
      <p:ext uri="{BB962C8B-B14F-4D97-AF65-F5344CB8AC3E}">
        <p14:creationId xmlns:p14="http://schemas.microsoft.com/office/powerpoint/2010/main" val="6649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презентации на 14082013(2)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13024</TotalTime>
  <Words>929</Words>
  <Application>Microsoft Office PowerPoint</Application>
  <PresentationFormat>Экран (16:9)</PresentationFormat>
  <Paragraphs>156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Candara</vt:lpstr>
      <vt:lpstr>Liberation Serif</vt:lpstr>
      <vt:lpstr>Symbol</vt:lpstr>
      <vt:lpstr>Times New Roman</vt:lpstr>
      <vt:lpstr>Wingdings</vt:lpstr>
      <vt:lpstr>Тема Office</vt:lpstr>
      <vt:lpstr>Шаблон презентации на 14082013(2)</vt:lpstr>
      <vt:lpstr>Министерство социальной политики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 Sorokina</dc:creator>
  <cp:lastModifiedBy>Теребенькова Анфиса Владиславовна</cp:lastModifiedBy>
  <cp:revision>1131</cp:revision>
  <cp:lastPrinted>2024-01-23T05:30:41Z</cp:lastPrinted>
  <dcterms:created xsi:type="dcterms:W3CDTF">2017-04-10T11:17:02Z</dcterms:created>
  <dcterms:modified xsi:type="dcterms:W3CDTF">2024-01-23T12:38:35Z</dcterms:modified>
</cp:coreProperties>
</file>