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8" r:id="rId4"/>
    <p:sldId id="257" r:id="rId5"/>
    <p:sldId id="259" r:id="rId6"/>
    <p:sldId id="260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6" r:id="rId15"/>
    <p:sldId id="289" r:id="rId16"/>
    <p:sldId id="294" r:id="rId17"/>
    <p:sldId id="300" r:id="rId18"/>
    <p:sldId id="301" r:id="rId19"/>
    <p:sldId id="296" r:id="rId20"/>
    <p:sldId id="295" r:id="rId21"/>
    <p:sldId id="297" r:id="rId22"/>
    <p:sldId id="298" r:id="rId23"/>
    <p:sldId id="302" r:id="rId24"/>
    <p:sldId id="287" r:id="rId25"/>
    <p:sldId id="290" r:id="rId26"/>
    <p:sldId id="291" r:id="rId27"/>
    <p:sldId id="292" r:id="rId28"/>
    <p:sldId id="293" r:id="rId29"/>
    <p:sldId id="261" r:id="rId30"/>
    <p:sldId id="267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622" autoAdjust="0"/>
  </p:normalViewPr>
  <p:slideViewPr>
    <p:cSldViewPr snapToGrid="0">
      <p:cViewPr>
        <p:scale>
          <a:sx n="71" d="100"/>
          <a:sy n="71" d="100"/>
        </p:scale>
        <p:origin x="-102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682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62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64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24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27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3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24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87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075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25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C69A5-2F0F-476B-8536-31E693C53002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F0DF-02AD-4A15-A69E-3BD4307124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80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edsoo.ru/Normativnie_dokumenti.htm" TargetMode="External"/><Relationship Id="rId7" Type="http://schemas.openxmlformats.org/officeDocument/2006/relationships/hyperlink" Target="https://fpu.edu.ru/" TargetMode="External"/><Relationship Id="rId2" Type="http://schemas.openxmlformats.org/officeDocument/2006/relationships/hyperlink" Target="https://edsoo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soo.ru/metodicheskie-materialy/" TargetMode="External"/><Relationship Id="rId5" Type="http://schemas.openxmlformats.org/officeDocument/2006/relationships/hyperlink" Target="https://edsoo.ru/rabochie-programmy/" TargetMode="External"/><Relationship Id="rId4" Type="http://schemas.openxmlformats.org/officeDocument/2006/relationships/hyperlink" Target="https://edsoo.ru/Rabochie_programmi_po_uch.ht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красные полосы 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562793" y="1462438"/>
            <a:ext cx="10158153" cy="24279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Совещание заместителей директора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учебно-воспитательной работе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«РЕАЛИЗАЦИЯ ФГОС И ФОП НАЧАЛЬНОГО ОБЩЕГО,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ОБЩЕГО И СРЕДНЕГО ОБЩЕГО ОБРАЗОВАНИЯ В 2025 – 2026 УЧЕБНОМ ГОДУ»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1149" y="5931440"/>
            <a:ext cx="280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28 августа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2025 г.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6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35" y="208878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РАЗРАБОТКА И УТВЕРЖДЕНИЕ ООП НОО, ООО, СОО ОБРАЗОВАТЕЛЬНОЙ ОРГАНИЗАЦИИ НА 2025 – 2026 УЧ.Г.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65" y="1180407"/>
            <a:ext cx="11139055" cy="4996556"/>
          </a:xfrm>
        </p:spPr>
        <p:txBody>
          <a:bodyPr>
            <a:normAutofit fontScale="92500" lnSpcReduction="20000"/>
          </a:bodyPr>
          <a:lstStyle/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Общеобразовательные</a:t>
            </a:r>
            <a:r>
              <a:rPr lang="ru-RU" sz="2000" kern="0" spc="45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000" kern="0" spc="45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самостоятельно </a:t>
            </a:r>
            <a:r>
              <a:rPr lang="ru-RU" sz="2000" kern="0" spc="-2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разрабатываются</a:t>
            </a:r>
            <a:r>
              <a:rPr lang="ru-RU" sz="2000" kern="0" spc="-114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kern="0" spc="18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утверждаются</a:t>
            </a:r>
            <a:r>
              <a:rPr lang="ru-RU" sz="2000" kern="0" spc="19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образовательной организацией в</a:t>
            </a:r>
            <a:r>
              <a:rPr lang="ru-RU" sz="2000" kern="0" spc="5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2000" kern="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kern="0" spc="1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федеральными</a:t>
            </a:r>
            <a:r>
              <a:rPr lang="ru-RU" sz="2000" kern="0" spc="50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2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государственными</a:t>
            </a:r>
            <a:r>
              <a:rPr lang="ru-RU" sz="2000" kern="0" spc="3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2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образовательными</a:t>
            </a:r>
            <a:r>
              <a:rPr lang="ru-RU" sz="2000" kern="0" spc="3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стандартами</a:t>
            </a:r>
            <a:r>
              <a:rPr lang="ru-RU" sz="2000" kern="0" spc="-3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kern="0" spc="24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соответствующими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федеральными</a:t>
            </a:r>
            <a:r>
              <a:rPr lang="ru-RU" sz="2000" kern="0" spc="24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основными</a:t>
            </a:r>
            <a:r>
              <a:rPr lang="ru-RU" sz="2000" kern="0" spc="24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общеобразовательными</a:t>
            </a:r>
            <a:r>
              <a:rPr lang="ru-RU" sz="2000" kern="0" spc="-3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2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программами</a:t>
            </a:r>
            <a:r>
              <a:rPr lang="ru-RU" sz="2000" kern="0" spc="-4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(часть</a:t>
            </a:r>
            <a:r>
              <a:rPr lang="ru-RU" sz="2000" i="1" kern="0" spc="-5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i="1" kern="0" spc="-3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spc="-5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6.1</a:t>
            </a:r>
            <a:r>
              <a:rPr lang="ru-RU" sz="2000" i="1" kern="0" spc="-3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статьи</a:t>
            </a:r>
            <a:r>
              <a:rPr lang="ru-RU" sz="2000" i="1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000" i="1" kern="0" spc="-2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Закона</a:t>
            </a:r>
            <a:r>
              <a:rPr lang="ru-RU" sz="2000" i="1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sz="2000" i="1" kern="0" spc="-3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образовании</a:t>
            </a:r>
            <a:r>
              <a:rPr lang="ru-RU" sz="2000" i="1" kern="0" spc="-1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Общеобразовательная программа  включает в  себя  учебный  план,  календарный учебный  график,  рабочие  программы  учебных  предметов,  курсов,  дисциплин (модулей), оценочные и методические материалы, рабочую программу воспитания и  календарный  план  воспитательной  работы 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ч.9 ст.2 Закона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 образовании</a:t>
            </a:r>
            <a:r>
              <a:rPr lang="ru-RU" sz="2000" i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При    разработке    основной    общеобразовательной    программы    организации, осуществляющие образовательную деятельность, предусматривают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ч.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6.3 </a:t>
            </a:r>
            <a:r>
              <a:rPr lang="ru-RU" sz="2000" i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ст. 12  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Закона  об  образовании)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непосредственное  применение  федеральных  рабочих программ при реализации обязательной части образовательной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программы начального  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общего   образования   по   учебным   предметам   "Русский   язык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Литературное чтение", "Окружающий мир" и "Труд (технология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)", основного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общего образования по учебным предметам "Русский язык", "Литература", 	"История", "Обществознание", "География", "Основы безопасности и защиты Родины" 	и "Труд (технология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)", среднего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общего образования по учебным предметам "Русский язык", "Литература", 	"История",  "Обществознание",  "География"  и  "Основы  безопасности  и  защиты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Родины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endParaRPr lang="ru-RU" sz="2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540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566" y="458260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РАЗРАБОТКА И УТВЕРЖДЕНИЕ ООП НОО, ООО, СОО ОБРАЗОВАТЕЛЬНОЙ ОРГАНИЗАЦИИ НА 2025 – 2026 УЧ.Г.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598" y="1729048"/>
            <a:ext cx="11139055" cy="2926080"/>
          </a:xfrm>
        </p:spPr>
        <p:txBody>
          <a:bodyPr>
            <a:normAutofit/>
          </a:bodyPr>
          <a:lstStyle/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Организация, осуществляющая образовательную деятельность, при разработке соответствующей  общеобразовательной  программы  вправе  предусмотреть перераспределение предусмотренного в федеральном учебном плане времени на изучение учебных предметов, по которым не проводится государственная итоговая аттестация, в пользу изучения иных учебных предметов, в том числе на   организацию   углубленного   изучения   отдельных   учебных   предметов и профильное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sz="2000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(часть 6.2 статьи 12 Закона об образовании);</a:t>
            </a:r>
          </a:p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endParaRPr lang="ru-RU" sz="2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376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8" y="208878"/>
            <a:ext cx="10570657" cy="50738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СТРУКТУРЕ ОСНОВНОЙ ОБРАЗОВАТЕЛЬНОЙ ПРОГРАММЫ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716268"/>
            <a:ext cx="10274532" cy="5834162"/>
          </a:xfrm>
        </p:spPr>
        <p:txBody>
          <a:bodyPr>
            <a:normAutofit/>
          </a:bodyPr>
          <a:lstStyle/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Программа начального 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общего/ основного общего/ среднего общего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образования включает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раздела: :целевой, содержательный, организационный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должен включать </a:t>
            </a:r>
            <a:endParaRPr lang="ru-RU" sz="2000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600"/>
              </a:spcBef>
              <a:buNone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пояснительную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записку;</a:t>
            </a:r>
          </a:p>
          <a:p>
            <a:pPr marL="12065" marR="5080" lvl="0" indent="0" algn="just">
              <a:lnSpc>
                <a:spcPct val="113999"/>
              </a:lnSpc>
              <a:spcBef>
                <a:spcPts val="600"/>
              </a:spcBef>
              <a:buNone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планируемые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	результаты	освоения	обучающимися	программы	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начального общего/ основного общего/ </a:t>
            </a:r>
            <a:r>
              <a:rPr lang="ru-RU" sz="2000" kern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среднегообщего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12065" marR="5080" lvl="0" indent="0" algn="just">
              <a:lnSpc>
                <a:spcPct val="113999"/>
              </a:lnSpc>
              <a:spcBef>
                <a:spcPts val="600"/>
              </a:spcBef>
              <a:buNone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систему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	оценки	достижения	планируемых	результатов	освоения	</a:t>
            </a: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программы.</a:t>
            </a:r>
            <a:endParaRPr lang="ru-RU" sz="2000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3210" marR="5080" lvl="0" indent="-271145" algn="just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83210" algn="l"/>
              </a:tabLst>
            </a:pP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включает </a:t>
            </a:r>
            <a:endParaRPr lang="ru-RU" sz="2000" kern="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600"/>
              </a:spcBef>
              <a:buNone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рабочие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программы учебных предметов, учебных курсов (в том числе внеурочной деятельности), учебных модулей;</a:t>
            </a:r>
          </a:p>
          <a:p>
            <a:pPr marL="12065" marR="5080" lvl="0" indent="0" algn="just">
              <a:lnSpc>
                <a:spcPct val="113999"/>
              </a:lnSpc>
              <a:spcBef>
                <a:spcPts val="600"/>
              </a:spcBef>
              <a:buNone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программу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формирования универсальных учебных действий у обучающихся;</a:t>
            </a:r>
          </a:p>
          <a:p>
            <a:pPr marL="12065" marR="5080" lvl="0" indent="0" algn="just">
              <a:lnSpc>
                <a:spcPct val="113999"/>
              </a:lnSpc>
              <a:spcBef>
                <a:spcPts val="600"/>
              </a:spcBef>
              <a:buNone/>
              <a:tabLst>
                <a:tab pos="283210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рабочую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программу воспитания.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482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8" y="208878"/>
            <a:ext cx="10570657" cy="50738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СТРУКТУРЕ ОСНОВНОЙ ОБРАЗОВАТЕЛЬНОЙ ПРОГРАММЫ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716268"/>
            <a:ext cx="10274532" cy="5834162"/>
          </a:xfrm>
        </p:spPr>
        <p:txBody>
          <a:bodyPr>
            <a:normAutofit/>
          </a:bodyPr>
          <a:lstStyle/>
          <a:p>
            <a:pPr marL="296545" marR="5080" lvl="0" indent="-284480" algn="just">
              <a:lnSpc>
                <a:spcPct val="113999"/>
              </a:lnSpc>
              <a:spcBef>
                <a:spcPts val="95"/>
              </a:spcBef>
              <a:buFont typeface="Wingdings"/>
              <a:buChar char=""/>
              <a:tabLst>
                <a:tab pos="296545" algn="l"/>
              </a:tabLst>
            </a:pP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Организационный</a:t>
            </a:r>
            <a:r>
              <a:rPr lang="ru-RU" sz="2000" b="1" kern="0" spc="33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r>
              <a:rPr lang="ru-RU" sz="2000" b="1" kern="0" spc="33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должен</a:t>
            </a:r>
            <a:r>
              <a:rPr lang="ru-RU" sz="2000" kern="0" spc="33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определять</a:t>
            </a:r>
            <a:r>
              <a:rPr lang="ru-RU" sz="2000" kern="0" spc="34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общие</a:t>
            </a:r>
            <a:r>
              <a:rPr lang="ru-RU" sz="2000" kern="0" spc="34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рамки</a:t>
            </a:r>
            <a:r>
              <a:rPr lang="ru-RU" sz="2000" kern="0" spc="33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организации образовательной</a:t>
            </a:r>
            <a:r>
              <a:rPr lang="ru-RU" sz="2000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деятельности,</a:t>
            </a:r>
            <a:r>
              <a:rPr lang="ru-RU" sz="2000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kern="0" spc="-2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также</a:t>
            </a:r>
            <a:r>
              <a:rPr lang="ru-RU" sz="2000" kern="0" spc="-1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организационные</a:t>
            </a:r>
            <a:r>
              <a:rPr lang="ru-RU" sz="2000" kern="0" spc="-2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механизмы</a:t>
            </a:r>
            <a:r>
              <a:rPr lang="ru-RU" sz="2000" kern="0" spc="-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1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условия реализации</a:t>
            </a:r>
            <a:r>
              <a:rPr lang="ru-RU" sz="2000" kern="0" spc="-6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2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000" kern="0" spc="-6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kern="0" spc="-2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kern="0" spc="-2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включать</a:t>
            </a:r>
            <a:r>
              <a:rPr lang="ru-RU" sz="2000" kern="0" spc="-45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kern="0" spc="-45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95"/>
              </a:spcBef>
              <a:buNone/>
              <a:tabLst>
                <a:tab pos="296545" algn="l"/>
              </a:tabLst>
            </a:pPr>
            <a:r>
              <a:rPr lang="ru-RU" sz="20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учебный</a:t>
            </a:r>
            <a:r>
              <a:rPr lang="ru-RU" sz="2000" b="1" kern="0" spc="-8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sz="2000" b="1" kern="0" spc="-1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kern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95"/>
              </a:spcBef>
              <a:buNone/>
              <a:tabLst>
                <a:tab pos="296545" algn="l"/>
              </a:tabLst>
            </a:pPr>
            <a:r>
              <a:rPr lang="ru-RU" sz="2000" b="1" kern="0" spc="-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-      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sz="2000" b="1" kern="0" spc="-5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внеурочной</a:t>
            </a:r>
            <a:r>
              <a:rPr lang="ru-RU" sz="2000" b="1" kern="0" spc="-5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2000" b="1" kern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95"/>
              </a:spcBef>
              <a:buNone/>
              <a:tabLst>
                <a:tab pos="296545" algn="l"/>
              </a:tabLst>
            </a:pP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-  календарный</a:t>
            </a:r>
            <a:r>
              <a:rPr lang="ru-RU" sz="2000" b="1" kern="0" spc="-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учебный</a:t>
            </a:r>
            <a:r>
              <a:rPr lang="ru-RU" sz="2000" b="1" kern="0" spc="-4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график;</a:t>
            </a:r>
            <a:endParaRPr lang="ru-RU" sz="2000" b="1" kern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95"/>
              </a:spcBef>
              <a:buNone/>
              <a:tabLst>
                <a:tab pos="296545" algn="l"/>
              </a:tabLst>
            </a:pP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- календарный</a:t>
            </a:r>
            <a:r>
              <a:rPr lang="ru-RU" sz="2000" b="1" kern="0" spc="-4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sz="2000" b="1" kern="0" spc="8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воспитательной</a:t>
            </a:r>
            <a:r>
              <a:rPr lang="ru-RU" sz="2000" b="1" kern="0" spc="7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работы,</a:t>
            </a:r>
            <a:r>
              <a:rPr lang="ru-RU" sz="2000" b="1" kern="0" spc="8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содержащий</a:t>
            </a:r>
            <a:r>
              <a:rPr lang="ru-RU" sz="2000" b="1" kern="0" spc="9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перечень</a:t>
            </a:r>
            <a:r>
              <a:rPr lang="ru-RU" sz="2000" b="1" kern="0" spc="8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событий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b="1" kern="0" spc="38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мероприятий</a:t>
            </a:r>
            <a:r>
              <a:rPr lang="ru-RU" sz="2000" b="1" kern="0" spc="38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воспитательной</a:t>
            </a:r>
            <a:r>
              <a:rPr lang="ru-RU" sz="2000" b="1" kern="0" spc="37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направленности,</a:t>
            </a:r>
            <a:r>
              <a:rPr lang="ru-RU" sz="2000" b="1" kern="0" spc="37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ru-RU" sz="2000" b="1" kern="0" spc="37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организуются</a:t>
            </a:r>
            <a:r>
              <a:rPr lang="ru-RU" sz="2000" b="1" kern="0" spc="38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проводятся</a:t>
            </a:r>
            <a:r>
              <a:rPr lang="ru-RU" sz="2000" b="1" kern="0" spc="1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образовательной организацией </a:t>
            </a:r>
            <a:r>
              <a:rPr lang="ru-RU" sz="2000" b="1" kern="0" spc="2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000" b="1" kern="0" spc="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kern="0" spc="2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которых</a:t>
            </a:r>
            <a:r>
              <a:rPr lang="ru-RU" sz="2000" b="1" kern="0" spc="1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1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образовательная о</a:t>
            </a:r>
            <a:r>
              <a:rPr lang="ru-RU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рганизация</a:t>
            </a:r>
            <a:r>
              <a:rPr lang="ru-RU" sz="2000" b="1" kern="0" spc="2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принимает</a:t>
            </a:r>
            <a:r>
              <a:rPr lang="ru-RU" sz="2000" b="1" kern="0" spc="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</a:t>
            </a:r>
            <a:r>
              <a:rPr lang="ru-RU" sz="2000" b="1" kern="0" spc="1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учебном</a:t>
            </a:r>
            <a:r>
              <a:rPr lang="ru-RU" sz="2000" b="1" kern="0" spc="-8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r>
              <a:rPr lang="ru-RU" sz="2000" b="1" kern="0" spc="-7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000" b="1" kern="0" spc="-7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периоде</a:t>
            </a:r>
            <a:r>
              <a:rPr lang="ru-RU" sz="2000" b="1" kern="0" spc="-7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обучения;</a:t>
            </a:r>
            <a:endParaRPr lang="ru-RU" sz="2000" b="1" kern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065" marR="5080" lvl="0" indent="0" algn="just">
              <a:lnSpc>
                <a:spcPct val="113999"/>
              </a:lnSpc>
              <a:spcBef>
                <a:spcPts val="95"/>
              </a:spcBef>
              <a:buNone/>
              <a:tabLst>
                <a:tab pos="296545" algn="l"/>
              </a:tabLst>
            </a:pP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- характеристику</a:t>
            </a:r>
            <a:r>
              <a:rPr lang="ru-RU" sz="2000" b="1" kern="0" spc="459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условий</a:t>
            </a:r>
            <a:r>
              <a:rPr lang="ru-RU" sz="2000" b="1" kern="0" spc="49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реализации</a:t>
            </a:r>
            <a:r>
              <a:rPr lang="ru-RU" sz="2000" b="1" kern="0" spc="49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000" b="1" kern="0" spc="49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начального</a:t>
            </a:r>
            <a:r>
              <a:rPr lang="ru-RU" sz="2000" b="1" kern="0" spc="1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общего </a:t>
            </a:r>
            <a:r>
              <a:rPr lang="ru-RU" sz="2000" b="1" kern="0" spc="-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2000" b="1" kern="0" spc="-5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соответствии</a:t>
            </a:r>
            <a:r>
              <a:rPr lang="ru-RU" sz="2000" b="1" kern="0" spc="-4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требованиями</a:t>
            </a:r>
            <a:r>
              <a:rPr lang="ru-RU" sz="2000" b="1" kern="0" spc="-35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kern="0" spc="-1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ФГОС.</a:t>
            </a:r>
            <a:endParaRPr lang="ru-RU" sz="2000" b="1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703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ФОРМИРОВАНИИ ОБРАЗОВАТЕЛЬНОЙ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645" y="1346662"/>
            <a:ext cx="10989424" cy="4830301"/>
          </a:xfrm>
        </p:spPr>
        <p:txBody>
          <a:bodyPr>
            <a:normAutofit/>
          </a:bodyPr>
          <a:lstStyle/>
          <a:p>
            <a:pPr marL="271145" marR="8255" lvl="0" indent="-259079">
              <a:lnSpc>
                <a:spcPct val="113999"/>
              </a:lnSpc>
              <a:spcBef>
                <a:spcPts val="95"/>
              </a:spcBef>
              <a:buFont typeface="Wingdings"/>
              <a:buChar char=""/>
              <a:tabLst>
                <a:tab pos="271145" algn="l"/>
                <a:tab pos="6077585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Удалить из содержательного раздела ФРП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учебным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предметам, которые не изучаются («Родной язык», «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Литература/литературное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чтение на родном языке»);</a:t>
            </a:r>
          </a:p>
          <a:p>
            <a:pPr marL="271145" marR="6350" lvl="0" indent="-259079">
              <a:lnSpc>
                <a:spcPct val="113999"/>
              </a:lnSpc>
              <a:spcBef>
                <a:spcPts val="605"/>
              </a:spcBef>
              <a:buFont typeface="Wingdings"/>
              <a:buChar char=""/>
              <a:tabLst>
                <a:tab pos="271145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Удалить из содержательного раздела ФРП по тем иностранным языкам, которые не изучаются;</a:t>
            </a:r>
          </a:p>
          <a:p>
            <a:pPr marL="271145" marR="8255" lvl="0" indent="-259079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71145" algn="l"/>
                <a:tab pos="1376045" algn="l"/>
                <a:tab pos="1769745" algn="l"/>
                <a:tab pos="3942715" algn="l"/>
                <a:tab pos="5039995" algn="l"/>
                <a:tab pos="5431790" algn="l"/>
                <a:tab pos="6435725" algn="l"/>
                <a:tab pos="6851650" algn="l"/>
                <a:tab pos="7729855" algn="l"/>
                <a:tab pos="8732520" algn="l"/>
                <a:tab pos="9838690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Удалить	из	содержательного	раздела	те	модули	по	видам	спорта,	которые	не будут реализовываться;</a:t>
            </a:r>
          </a:p>
          <a:p>
            <a:pPr marL="270510" marR="7620" lvl="0" indent="-258445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70510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Удалить из содержательного раздела тот вариант ФРП по предмету «Физическая культура», который не будет использоваться;</a:t>
            </a:r>
          </a:p>
          <a:p>
            <a:pPr marL="271145" lvl="0" indent="-258445">
              <a:lnSpc>
                <a:spcPct val="100000"/>
              </a:lnSpc>
              <a:spcBef>
                <a:spcPts val="935"/>
              </a:spcBef>
              <a:buFont typeface="Wingdings"/>
              <a:buChar char=""/>
              <a:tabLst>
                <a:tab pos="271145" algn="l"/>
                <a:tab pos="1416050" algn="l"/>
                <a:tab pos="1725295" algn="l"/>
                <a:tab pos="3884929" algn="l"/>
                <a:tab pos="5019040" algn="l"/>
                <a:tab pos="5453380" algn="l"/>
                <a:tab pos="6172835" algn="l"/>
                <a:tab pos="6626859" algn="l"/>
                <a:tab pos="8103870" algn="l"/>
                <a:tab pos="9361170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Удалить	в	содержательном	разделе	из	ФРП	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варианты поурочного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планирования, которые не будут реализовываться;</a:t>
            </a:r>
          </a:p>
          <a:p>
            <a:pPr marL="271145" marR="6985" lvl="0" indent="-259079">
              <a:lnSpc>
                <a:spcPct val="113999"/>
              </a:lnSpc>
              <a:spcBef>
                <a:spcPts val="600"/>
              </a:spcBef>
              <a:buFont typeface="Wingdings"/>
              <a:buChar char=""/>
              <a:tabLst>
                <a:tab pos="271145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Удалить из организационного раздела те варианты учебного плана, которые не будут реализовываться.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9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07" y="129372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НОО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574094"/>
              </p:ext>
            </p:extLst>
          </p:nvPr>
        </p:nvGraphicFramePr>
        <p:xfrm>
          <a:off x="235850" y="667617"/>
          <a:ext cx="11684601" cy="624189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3898"/>
                <a:gridCol w="9860703"/>
              </a:tblGrid>
              <a:tr h="246836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общее число часов, рекомендованных для изучения русского языка по варианту 5 федерального учебного плана — 540 (4 часов в неделю в каждом классе): в 1 классе — 132 часа, во 2 — 4 классах — по 136 часов.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Добавлены два варианта поурочного планирования: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для педагогов, использующих учебники «Азбука» (авторы В.Г. Горецкий и другие), «Русский язык. 1 — 4 класс» (авторы В.П.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Канакина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В.Г. Горецкий);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для самостоятельного конструирования поурочного планирования.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НОО и элементов содержания по русскому языку, который используется в федеральных и региональных процедурах оценки качества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3045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Литературное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чтение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для изучения литературного чтения во 2 — 4 классах (варианты 3 — 5 федерального учебного плана) рекомендуется отводить по 102 часа — 3 часа в неделю в каждом классе.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Добавлены два варианта поурочного планирования: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для педагогов, использующих учебники «Азбука» (авторы В.Г. Горецкий и другие), «Литературное чтение. 1 — 4 класс» (авторы Л.Ф. Климанова., В.Г. Горецкий, М.В. Голованова и другие);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для самостоятельного конструирования поурочного планирования.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НОО и элементов содержания по литературному чтению, который используется в федеральных и региональных процедурах оценки качества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087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Английский, немецкий, французский язык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НОО и элементов содержания по предмету, который используется в федеральных и региональных процедурах оценки качества образования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25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 нет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764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НОО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549930"/>
              </p:ext>
            </p:extLst>
          </p:nvPr>
        </p:nvGraphicFramePr>
        <p:xfrm>
          <a:off x="356062" y="798023"/>
          <a:ext cx="11352092" cy="5394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1670"/>
                <a:gridCol w="8570422"/>
              </a:tblGrid>
              <a:tr h="13003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Окружающий мир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Добавлены два варианта поурочного планирования: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для педагогов, использующих учебник «Окружающий мир», 1 — 4 класс, в 2 частях, А.А. Плешаков;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для самостоятельного конструирования поурочного планирования.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НОО и элементов содержания по предмету «Окружающий мир», который используется в федеральных и региональных процедурах оценки качества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 (технология)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Слово «толерантности» заменили словом «уважения».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Добавили поурочное планирование по классам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 культура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Указаны часы по разным вариантам ФУП. По варианту № 1 федерального учебного плана общее число часов, рекомендованных для изучения физкультуры — 303: в 1 классе — 99 часов (3 часа в неделю), во 2 классе — 68 часов (2 часа в неделю), в 3 классе — 68 часов (2 часа в неделю), в 4 классе — 68 часов (2 часа в неделю).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вариантам № 2, 3 — 5 — 270 часов: в 1 классе — 66 часов (2 часа в неделю), во 2 классе — 68 часов (2 часа в неделю), в 3 классе — 68 часов (2 часа в неделю), в 4 классе — 68 часов (2 часа в неделю).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Скорректировано содержание программы. Исключены фразы «на мировых первенствах, чемпионатах Европы, Олимпийских играх», «зарубежные», «в мире», «толерантности». Заменили слова «гендерных особенностей» на «пола».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Внесены изменения во все части модуля «Коньки».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Удалены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модули «Гольф» и «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Чирспорт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698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062013"/>
              </p:ext>
            </p:extLst>
          </p:nvPr>
        </p:nvGraphicFramePr>
        <p:xfrm>
          <a:off x="224445" y="597952"/>
          <a:ext cx="11089176" cy="5449591"/>
        </p:xfrm>
        <a:graphic>
          <a:graphicData uri="http://schemas.openxmlformats.org/drawingml/2006/table">
            <a:tbl>
              <a:tblPr/>
              <a:tblGrid>
                <a:gridCol w="3499657"/>
                <a:gridCol w="3484205"/>
                <a:gridCol w="747777"/>
                <a:gridCol w="747777"/>
                <a:gridCol w="664583"/>
                <a:gridCol w="640297"/>
                <a:gridCol w="1304880"/>
              </a:tblGrid>
              <a:tr h="1794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 в неделю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326">
                <a:tc gridSpan="7"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 часть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326">
                <a:tc rowSpan="2"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и литературное чтение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Литературное чтение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(…  язык)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и информатика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9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естествознание (Окружающий мир)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Окружающий мир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9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религиозных культур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светской этики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религиозных культур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светской этики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rowSpan="2"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Изобразительное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искусство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vMerge="1">
                  <a:txBody>
                    <a:bodyPr/>
                    <a:lstStyle/>
                    <a:p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(технология)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gridSpan="2"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gridSpan="7">
                  <a:txBody>
                    <a:bodyPr/>
                    <a:lstStyle/>
                    <a:p>
                      <a:pPr algn="l"/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Часть, формируемая участниками образовательных отношений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326">
                <a:tc gridSpan="2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 по видам спорта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«……»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gridSpan="2"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недели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667">
                <a:tc gridSpan="2"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часов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653</a:t>
                      </a:r>
                      <a:b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 учетом 16 часов в сентябре-октябре)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2999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 учетом 16 часов в сентябре-октябре)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667">
                <a:tc gridSpan="2"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допустимая недельная нагрузка (при пятидневной неделе) в соответствии с действующими санитарными правилами и нормами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97399" y="230858"/>
            <a:ext cx="559954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начального общего образования (пятидневная учебная неделя)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859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20192"/>
              </p:ext>
            </p:extLst>
          </p:nvPr>
        </p:nvGraphicFramePr>
        <p:xfrm>
          <a:off x="224445" y="597952"/>
          <a:ext cx="10607039" cy="5229265"/>
        </p:xfrm>
        <a:graphic>
          <a:graphicData uri="http://schemas.openxmlformats.org/drawingml/2006/table">
            <a:tbl>
              <a:tblPr/>
              <a:tblGrid>
                <a:gridCol w="3499657"/>
                <a:gridCol w="3484205"/>
                <a:gridCol w="747777"/>
                <a:gridCol w="747777"/>
                <a:gridCol w="664583"/>
                <a:gridCol w="640297"/>
                <a:gridCol w="822743"/>
              </a:tblGrid>
              <a:tr h="1794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 в неделю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4-й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9" marR="5069" marT="5069" marB="50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326">
                <a:tc gridSpan="7"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 часть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326">
                <a:tc rowSpan="2"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и литературное чтение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Литературное чтение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(…  язык)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и информатика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9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естествознание (Окружающий мир)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Окружающий мир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49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религиозных культур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светской этики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религиозных культур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светской этики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rowSpan="2"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Изобразительное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искусство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vMerge="1">
                  <a:txBody>
                    <a:bodyPr/>
                    <a:lstStyle/>
                    <a:p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(технология)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gridSpan="2"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Часть, формируемая участниками образовательных отношений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26">
                <a:tc gridSpan="2"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</a:t>
                      </a:r>
                      <a:r>
                        <a:rPr lang="ru-RU" sz="11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недели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667">
                <a:tc gridSpan="2"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часов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653</a:t>
                      </a:r>
                      <a:b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 учетом 16 часов в сентябре-октябре)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3305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 учетом 16 часов в сентябре-октябре)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667">
                <a:tc gridSpan="2"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допустимая недельная нагрузка (при пятидневной неделе) в соответствии с действующими санитарными правилами и нормами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46" marR="25346" marT="25346" marB="2534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29145" y="230858"/>
            <a:ext cx="573605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начального общего образования (шестидневная учебная неделя)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114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ООО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168173"/>
              </p:ext>
            </p:extLst>
          </p:nvPr>
        </p:nvGraphicFramePr>
        <p:xfrm>
          <a:off x="356062" y="798023"/>
          <a:ext cx="11664142" cy="6126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79320"/>
                <a:gridCol w="9484822"/>
              </a:tblGrid>
              <a:tr h="13003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общее число часов, рекомендованных для изучения русского языка по варианту № 4 федерального учебного плана — 680 часов: в 5 классе — 170 часов (5 часов в неделю), 6 классе — 170 часов (5 часов в неделю), 7 классе 136 часов (4 часа в неделю), 8 классе — 102 часа (3 часа в неделю), в 9 классе — 102 часа (3 часа в неделю).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число часов, рекомендованных для изучения русского языка по варианту № 5 — 540 (4 часа в неделю в каждом классе): в 1 классе — 132 часа, 2 — 4 классах по 136 часов.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с указанием количества часов на практические работы по некоторым темам, включая часы на ВПР. Отдельно приведены варианты планирования при изучении родного языка или обучения на родном языке.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ООО и элементов содержания по русскому языку, который используется в федеральных и региональных процедурах оценки качества образования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с указанием количества часов на практические работы по некоторым темам, включая часы на ВПР.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ООО и элементов содержания по литературе,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ООО и элементов содержания — для ОГЭ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Английский, немецкий, французский язык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результатам освоения ООП ООО и элементов содержания по иностранному языку,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ООО и элементов содержания — для ОГЭ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25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34039" t="12565" r="34375" b="8333"/>
          <a:stretch/>
        </p:blipFill>
        <p:spPr>
          <a:xfrm>
            <a:off x="8487162" y="1720010"/>
            <a:ext cx="3272884" cy="46104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8098" y="349136"/>
            <a:ext cx="8269064" cy="24283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 font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Российской Федерации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октября 2024 года № 704 «О внесении изменений в некоторые приказы Министерства просвещения Российской Федерации, касающиеся федеральных образовательных программ начального общего образования, основного общего образования и среднего общего образования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687047" y="3100601"/>
            <a:ext cx="533400" cy="706953"/>
          </a:xfrm>
          <a:prstGeom prst="downArrow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014298" y="3119453"/>
            <a:ext cx="533400" cy="736219"/>
          </a:xfrm>
          <a:prstGeom prst="downArrow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1218708" y="3053008"/>
            <a:ext cx="533400" cy="754546"/>
          </a:xfrm>
          <a:prstGeom prst="downArrow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8098" y="4213589"/>
            <a:ext cx="261131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3034" y="4721372"/>
            <a:ext cx="261131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птимизация учебной нагрузки обучающихся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27971" y="4220325"/>
            <a:ext cx="241592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планирования учебного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98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ООО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880653"/>
              </p:ext>
            </p:extLst>
          </p:nvPr>
        </p:nvGraphicFramePr>
        <p:xfrm>
          <a:off x="99753" y="798023"/>
          <a:ext cx="11978640" cy="60094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69622"/>
                <a:gridCol w="9809018"/>
              </a:tblGrid>
              <a:tr h="13003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 </a:t>
                      </a:r>
                      <a:b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(базовый уровень)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ООО и элементов содержания по предмету,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pPr algn="just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ООО и элементов содержания — для ОГЭ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b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скорректировать часы, рекомендованные для изучения предмета, с учетом индивидуального подхода школы к углубленному изучению математики. Главное — соблюсти гигиенические нормативы к недельной образовательной нагрузке. Эту же норму продублировали в учебных курсах на углубленном уровне в 7 — 9-х классах «Алгебра», «Геометрия» и «Вероятность и статистика»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</a:t>
                      </a:r>
                      <a:b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(базовый уровень)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ООО и элементов содержания по предмету,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ООО и элементов содержания — для ОГЭ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(углубленный уровень)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скорректировать часы, рекомендованные для изучения предмета, с учетом индивидуального подхода школы к углубленному изучению информатики. Главное — соблюсти гигиенические нормативы к недельной образовательной нагрузке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География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с указанием количества часов на практические работы по некоторым темам, включая часы на ВПР.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ООО и элементов содержания по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географии,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ООО и элементов содержания — для ОГЭ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140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ООО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41194"/>
              </p:ext>
            </p:extLst>
          </p:nvPr>
        </p:nvGraphicFramePr>
        <p:xfrm>
          <a:off x="99753" y="798023"/>
          <a:ext cx="11978640" cy="56577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69622"/>
                <a:gridCol w="9809018"/>
              </a:tblGrid>
              <a:tr h="897773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Физика, химия, биология (базовый уровень)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ООО и элементов содержания по предмету, который используется в федеральных и региональных процедурах оценки качества образования.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Физика, химия, биология (углубленный уровень)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ООО и элементов содержания — для ОГЭ	</a:t>
                      </a:r>
                    </a:p>
                    <a:p>
                      <a:pPr algn="just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скорректировать часы, рекомендованные для изучения предмета, с учетом индивидуального подхода школы к углубленному изучению предмета. Главное — соблюсти гигиенические нормативы к недельной образовательной нагрузке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 (технология)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по классам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ОБЗР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Заменено в содержании обучения модуля № 9 «Безопасность в социуме» слова «домашнее насилие и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на «психологическое насилие, систематическое унижение чести и достоинства, издевательства, преследование». Так же заменили и в планируемых результатах освоения программы.</a:t>
                      </a:r>
                    </a:p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с 8-го класса</a:t>
                      </a:r>
                    </a:p>
                    <a:p>
                      <a:endParaRPr lang="ru-RU" sz="15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</a:p>
                    <a:p>
                      <a:pPr algn="ctr"/>
                      <a:endParaRPr lang="ru-RU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модулях по видам спорта заменены слова «гендерных особенностей» на «пола», слово «толерантность» на «взаимоуважение».</a:t>
                      </a:r>
                    </a:p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Скорректированы предметные результаты модуля по хоккею, содержание и предметные результаты модуля по спортивной борьбе, предметные результаты модуля по </a:t>
                      </a:r>
                      <a:r>
                        <a:rPr lang="ru-RU" sz="15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флорболу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содержание и предметные результаты модуля по бадминтону, содержание модуля по биатлону, содержание и планируемые результаты освоения модуля по роллер спорту, содержание модуля по скалолазанию, планируемые результаты освоения модуля по ушу и др.</a:t>
                      </a:r>
                    </a:p>
                    <a:p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Удалены модули «Гольф» и «Чир спорт»</a:t>
                      </a:r>
                    </a:p>
                    <a:p>
                      <a:endParaRPr lang="ru-RU" sz="15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659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714165"/>
              </p:ext>
            </p:extLst>
          </p:nvPr>
        </p:nvGraphicFramePr>
        <p:xfrm>
          <a:off x="822961" y="353195"/>
          <a:ext cx="10856421" cy="6411554"/>
        </p:xfrm>
        <a:graphic>
          <a:graphicData uri="http://schemas.openxmlformats.org/drawingml/2006/table">
            <a:tbl>
              <a:tblPr/>
              <a:tblGrid>
                <a:gridCol w="3006672"/>
                <a:gridCol w="2471414"/>
                <a:gridCol w="952490"/>
                <a:gridCol w="843059"/>
                <a:gridCol w="831273"/>
                <a:gridCol w="864524"/>
                <a:gridCol w="764771"/>
                <a:gridCol w="1122218"/>
              </a:tblGrid>
              <a:tr h="125839"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области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предметы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неделю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 </a:t>
                      </a:r>
                      <a:r>
                        <a:rPr lang="en-US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 </a:t>
                      </a:r>
                      <a:r>
                        <a:rPr lang="en-US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 </a:t>
                      </a:r>
                      <a:r>
                        <a:rPr lang="en-US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 </a:t>
                      </a:r>
                      <a:r>
                        <a:rPr lang="en-US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844">
                <a:tc gridSpan="8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844"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 (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…)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5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информатика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Вероятность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статистика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3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Общественно-научные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3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Естественно-научные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Изобразительное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искусство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(технология)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безопасности и защиты Родины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безопасности и защиты Родины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Часть, формируемая участниками образовательных отношений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(….)</a:t>
                      </a:r>
                      <a:endParaRPr lang="ru-RU" sz="1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 в новейшую историю России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-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 gridSpan="2"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ru-RU" sz="10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видам спорта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46">
                <a:tc gridSpan="2">
                  <a:txBody>
                    <a:bodyPr/>
                    <a:lstStyle/>
                    <a:p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недели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34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учебных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986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5338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допустимая недельная нагрузка (при 5-дневной неделе)  в соответствии с санитарными правилами и нормами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/>
                        <a:t>29</a:t>
                      </a:r>
                      <a:endParaRPr lang="ru-RU" sz="1000" b="1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76945" y="36758"/>
            <a:ext cx="83329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ОСНОВНОГО ОБЩЕГО ОБРАЗОВАНИЯ (2025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2026 </a:t>
            </a:r>
            <a:r>
              <a:rPr kumimoji="0" lang="ru-RU" altLang="ru-RU" sz="12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 (5-дневная учебная неделя)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93786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822000"/>
              </p:ext>
            </p:extLst>
          </p:nvPr>
        </p:nvGraphicFramePr>
        <p:xfrm>
          <a:off x="822961" y="353195"/>
          <a:ext cx="10856421" cy="6411554"/>
        </p:xfrm>
        <a:graphic>
          <a:graphicData uri="http://schemas.openxmlformats.org/drawingml/2006/table">
            <a:tbl>
              <a:tblPr/>
              <a:tblGrid>
                <a:gridCol w="3006672"/>
                <a:gridCol w="2471414"/>
                <a:gridCol w="952490"/>
                <a:gridCol w="843059"/>
                <a:gridCol w="831273"/>
                <a:gridCol w="864524"/>
                <a:gridCol w="764771"/>
                <a:gridCol w="1122218"/>
              </a:tblGrid>
              <a:tr h="125839"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области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предметы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3" marR="3413" marT="3413" marB="3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844">
                <a:tc gridSpan="8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часть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844"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и литература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 (</a:t>
                      </a:r>
                      <a:r>
                        <a:rPr lang="ru-RU" sz="10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…)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5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информатика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Вероятность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статистика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3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Общественно-научные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3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Естественно-научные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rowSpan="2"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Искусство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Изобразительное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искусство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(технология)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безопасности и защиты Родины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безопасности и защиты Родины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Часть, формируемая участниками образовательных отношений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5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(….)</a:t>
                      </a:r>
                      <a:endParaRPr lang="ru-RU" sz="1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4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 в новейшую историю России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-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45">
                <a:tc gridSpan="2"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Модуль</a:t>
                      </a:r>
                      <a:r>
                        <a:rPr lang="ru-RU" sz="10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видам спорта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46">
                <a:tc gridSpan="2">
                  <a:txBody>
                    <a:bodyPr/>
                    <a:lstStyle/>
                    <a:p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недели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34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учебных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1088</a:t>
                      </a:r>
                      <a:endParaRPr lang="ru-RU" sz="1000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5848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допустимая недельная нагрузка (при 5-дневной неделе)  в соответствии с санитарными правилами и нормами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/>
                        <a:t>32</a:t>
                      </a:r>
                      <a:endParaRPr lang="ru-RU" sz="1000" b="1" dirty="0"/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067" marR="17067" marT="17067" marB="1706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76945" y="36758"/>
            <a:ext cx="83329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ОСНОВНОГО ОБЩЕГО ОБРАЗОВАНИЯ (2025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2026 </a:t>
            </a:r>
            <a:r>
              <a:rPr kumimoji="0" lang="ru-RU" altLang="ru-RU" sz="12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 (6-дневная учебная неделя)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3648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74753" y="341228"/>
            <a:ext cx="102682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УЧЕБНОГО ПЛАНА НА УРОВНЕ СРЕДНЕГО ОБЩЕГО ОБРАЗОВАНИЯ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0083" y="1079095"/>
            <a:ext cx="1123707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Образовательная организация обеспечивает реализацию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учебных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планов одного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  нескольких   профилей   обучения:   естественно-научного, гуманитарного, социально-экономического, технологического, универсального, агротехнологического (с 01.09.2025, изменения внесены во ФГОС СОО 12.02.2025).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Учебный  план  профиля  обучения  и  (или)  индивидуальный  учебный  план должны  содержать  не  менее  13  учебных  предметов  ("Русский  язык", "Литература", "Иностранный язык", "Математика", "Информатика", "История", "Обществознание", "География", "Физика", "Химия", "Биология", "Физическая культура",  "Основы  безопасности  и  защиты  Родины")  и  предусматривать изучение   не   менее   2   учебных   предметов   на   углубленном   уровне из соответствующей профилю обучения предметной области и (или) смежной с ней предметной области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Универсальный профиль ориентирован, в первую очередь, на обучающихся, чей выбор "не вписывается" в рамки вариантов учебных планов профилей, включенных в ФОП. При этом образовательная организация самостоятельно определяет  не  менее  2  учебных  предметов,  изучаемых  на  углубленном уровне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 учебном  плане  должно  быть предусмотрено  выполнение  обучающимися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индивидуального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проекта.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690770"/>
      </p:ext>
    </p:extLst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СОО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228468"/>
              </p:ext>
            </p:extLst>
          </p:nvPr>
        </p:nvGraphicFramePr>
        <p:xfrm>
          <a:off x="543421" y="927485"/>
          <a:ext cx="11352092" cy="5669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1670"/>
                <a:gridCol w="8570422"/>
              </a:tblGrid>
              <a:tr h="130032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 (базовый уровень)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по классам.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СОО и элементов содержания по русскому языку,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 (базовый уровень)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 по классам.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СОО и элементов содержания по литературе, который используется в федеральных и региональных процедурах оценки качества образования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 (углубленный уровень)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	</a:t>
                      </a:r>
                    </a:p>
                    <a:p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Английский, немецкий, французский, испанский языки (базовый уровень)	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СОО и элементов содержания по предмету, который используется в федеральных и региональных процедурах оценки качества образования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   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	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Второй иностранный язык	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корректировать общее число часов, рекомендованных для изучения предмета, с учетом индивидуального подхода школы к углубленному изучению языка.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810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СОО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588713"/>
              </p:ext>
            </p:extLst>
          </p:nvPr>
        </p:nvGraphicFramePr>
        <p:xfrm>
          <a:off x="482992" y="798023"/>
          <a:ext cx="11352092" cy="5974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1670"/>
                <a:gridCol w="8570422"/>
              </a:tblGrid>
              <a:tr h="130032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b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(базовый уровень)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 перечень (кодификатор) проверяемых требований к результатам освоения ООП СОО и элементов содержания по предмету, который используется в федеральных и региональных процедурах оценки качества образования.</a:t>
                      </a:r>
                    </a:p>
                    <a:p>
                      <a:r>
                        <a:rPr lang="ru-RU" sz="1600" b="0" i="0" u="none" strike="noStrike" baseline="0" dirty="0" smtClean="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ЕГЭ. При проведении ЕГЭ по математике базового уровня из перечня (кодификатора) выбираются позиции, соответствующие ФРП по математике (базовый уровень)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b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(углубленный уровень)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корректировать общее число часов, рекомендованных для изучения предмета, с учетом индивидуального подхода школы к углубленному изучению предмета. Главное — соблюсти гигиенические нормативы к недельной образовательной нагрузке.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Скорректировано содержание обучения в 10-м классе — перенесли три темы о случайных величинах из 11-го класса.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</a:t>
                      </a:r>
                      <a:b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(базовый уровень)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СОО и элементов содержания по предмету, который используется в федеральных и региональных процедурах оценки качества образования</a:t>
                      </a:r>
                    </a:p>
                    <a:p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(углубленный уровень)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корректировать общее число часов, рекомендованных для изучения предмета, с учетом индивидуального подхода школы к углубленному изучению предмета. Главное — соблюсти гигиенические нормативы к недельной образовательной нагрузке.</a:t>
                      </a:r>
                    </a:p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9302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СОО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203862"/>
              </p:ext>
            </p:extLst>
          </p:nvPr>
        </p:nvGraphicFramePr>
        <p:xfrm>
          <a:off x="482992" y="798023"/>
          <a:ext cx="11352092" cy="57911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7117"/>
                <a:gridCol w="7844975"/>
              </a:tblGrid>
              <a:tr h="130032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b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</a:t>
                      </a:r>
                    </a:p>
                    <a:p>
                      <a:pPr algn="ctr"/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</a:t>
                      </a:r>
                      <a:b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</a:t>
                      </a:r>
                    </a:p>
                    <a:p>
                      <a:pPr algn="ctr"/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 </a:t>
                      </a:r>
                      <a:b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(базовый уровень)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 </a:t>
                      </a:r>
                      <a:b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(базовый уровень)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СОО и элементов содержания по предмету, который используется в федеральных и региональных процедурах оценки качества образования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Добавили перечень (кодификатор) проверяемых требований к результатам освоения ООП СОО и элементов содержания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ЕГЭ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перечень (кодификатор) проверяемых требований к результатам освоения ООП СОО и элементов содержания – для ЕГЭ.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(углубленный уровень)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Возвращено прежнее количество часов за весь период освоения программы — 272: по 136 часов (4 часа в неделю) в 10-х и 11-х классах.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Указано, что можно корректировать общее число часов, рекомендованных для изучения предмета, с учетом индивидуального подхода школы к углубленному изучению предмета. Главное — соблюсти гигиенические нормативы к недельной образовательной нагрузке.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для ЕГЭ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277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6007" y="173933"/>
            <a:ext cx="11786062" cy="624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ФЕДЕРАЛЬНЫХ РАБОЧИХ ПРОГРАММАХ ФОП СОО В 2025/2026 УЧ.Г.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187357"/>
              </p:ext>
            </p:extLst>
          </p:nvPr>
        </p:nvGraphicFramePr>
        <p:xfrm>
          <a:off x="482992" y="798023"/>
          <a:ext cx="11352092" cy="58189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69263"/>
                <a:gridCol w="9382829"/>
              </a:tblGrid>
              <a:tr h="115546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(базовый уровень)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 smtClean="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планирование.</a:t>
                      </a:r>
                    </a:p>
                    <a:p>
                      <a:r>
                        <a:rPr lang="ru-RU" sz="1600" b="0" i="0" u="none" strike="noStrike" baseline="0" dirty="0" smtClean="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 перечень (кодификатор) проверяемых требований к результатам освоения ООП СОО и элементов содержания по предмету, который используется в федеральных и региональных процедурах оценки качества образования	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География (углубленный уровень)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теме 7 «Качество жизни населения» заменены слова «гендерного неравенства» на «неравенства полов».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 перечень (кодификатор) проверяемых требований к результатам освоения ООП СОО и элементов содержания — для ЕГЭ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содержании обучения в 11-м классе скорректированы способы самостоятельной двигательной деятельности: убрали массаж и банные процедуры, добавили объективные и субъективные признаки утомления, средства восстановления после физических нагрузок и соревновательной деятельности.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Изменены содержание модулей по видам спорта: заменили слова «гендерных особенностей» на «пола», удалили фразы «на чемпионатах мира, чемпионатах Европы и других международных соревнованиях», «на чемпионатах мира, Европы, Олимпийских играх», «в мире, в Европе,» «зарубежных», «Официальный календарь соревнований (международных, всероссийских, региональных)» и т.д.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Изменены предметные результаты изучении модуля «Самбо», содержание и результаты освоения модуля «Гандбол», результаты освоения модуля «Хоккей», содержание и предметные результаты модуля «Городошный спорт», предметные результаты модуля «Компьютерный спорт» и др.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1212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Удалены модули «Гольф» и «Чир спорт»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ОБЗР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содержание обучения модуля 9 «Безопасность в социуме» заменен слово «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буллинг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на «психологическое насилие, систематическое издевательства, преследование».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Добавлено поурочное планирование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347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900" y="136525"/>
            <a:ext cx="10515600" cy="1182321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ДЕЯТЕЛЬНОСТИ РУКОВОДИТЕЛЯ ОО ПО РЕАЛИЗАЦИИ 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НОО, ФОП ООО, ФОП СОО 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32558"/>
              </p:ext>
            </p:extLst>
          </p:nvPr>
        </p:nvGraphicFramePr>
        <p:xfrm>
          <a:off x="305900" y="1223656"/>
          <a:ext cx="11351600" cy="5547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64984"/>
                <a:gridCol w="9486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– август </a:t>
                      </a:r>
                      <a:b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администрации и педагогам изучить содержание приказа Министерства просвещения Российской Федерации от 9 октября 2024 года № 704 </a:t>
                      </a:r>
                    </a:p>
                    <a:p>
                      <a:pPr algn="ctr"/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20.08.</a:t>
                      </a:r>
                      <a:b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обновить основные образовательные программы НОО, ООО и СОО и разместить их на официальном сайте ОО </a:t>
                      </a:r>
                      <a:b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(изменения: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целевом разделе  (новый принцип обеспечения санитарно-эпидемиологической безопасности обучающихся, новые планируемые предметные и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результаты, новые требования к проведению оценочных процедур, программа воспитания), содержательном разделе (новое содержание по ряду предметов), организационном разделе (учебный план, план внеурочной деятельности)</a:t>
                      </a:r>
                    </a:p>
                    <a:p>
                      <a:pPr algn="ctr"/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</a:t>
                      </a:r>
                      <a:b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внести изменения в локальные акты (Положение о ВСОКО и др. с учетом изменения законодательства)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</a:t>
                      </a:r>
                      <a:b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обновить и утвердить рабочие программы по предметам с учетом изменений.</a:t>
                      </a:r>
                    </a:p>
                    <a:p>
                      <a:pPr algn="ctr"/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874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9077"/>
            <a:ext cx="10515600" cy="65478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В ФООП ОБЩЕГО ОБРАЗОВАНИЯ: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185" y="692516"/>
            <a:ext cx="11030004" cy="57522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скорректированы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результатам обучения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русскому 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языку, литературе, иностранным языкам, математике (углубленный уровень), курсу «Вероятность и статистика», информатике, истории, обществознанию, географии, Основам безопасности и защиты Родины, труду (технологии), физической культуре (содержание модулей: «Самбо», «Гандбол», «Хоккей», «Городошный спорт», «Компьютерный спорт» и др.)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2)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учебных предметов синхронизированы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содержанием ОГЭ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ЕГЭ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3) представлено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поурочное планирование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учебным предметам: русский язык,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литература/литературное чтение, история, обществознание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география, основы безопасности и защиты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Родины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труд (технология), окружающий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мир;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4)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единые требования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организации оценивания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общее количество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контрольных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 не должно превышать 10% при длительности контрольной работы не более 2х уроков по 45 минут каждый. Контрольные работы проводятся начиная со 2 класса.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959" y="456468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344" y="2660541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344" y="4843885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344" y="3555631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5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2516" y="1848123"/>
            <a:ext cx="1048043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Нормативные документы, федеральные образовательные программы, рабочие программы по предметам, конструктор рабочих программ размещены на портале</a:t>
            </a:r>
            <a:b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Единое содержание общего образования</a:t>
            </a: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200" u="sng" dirty="0">
                <a:solidFill>
                  <a:srgbClr val="0563C1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/>
              </a:rPr>
              <a:t>https://edsoo.ru/</a:t>
            </a:r>
            <a:endParaRPr lang="ru-RU" sz="22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540385" algn="just"/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«Нормативные документы». ФГОС и Федеральные основные образовательные программы (ФООП)  </a:t>
            </a:r>
            <a:r>
              <a:rPr lang="ru-RU" sz="2200" u="sng" dirty="0">
                <a:solidFill>
                  <a:srgbClr val="0563C1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3"/>
              </a:rPr>
              <a:t>https://edsoo.ru/Normativnie_dokumenti.htm</a:t>
            </a:r>
            <a:endParaRPr lang="ru-RU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540385" algn="just"/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	«Рабочие программы». Федеральные рабочие программы по учебным предметам на базовом и углубленном уровне </a:t>
            </a:r>
            <a:r>
              <a:rPr lang="ru-RU" sz="2200" u="sng" dirty="0">
                <a:solidFill>
                  <a:srgbClr val="0563C1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4"/>
              </a:rPr>
              <a:t>https://edsoo.ru/Rabochie_programmi_po_uch.htm</a:t>
            </a:r>
            <a:endParaRPr lang="ru-RU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540385" algn="just"/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	Рабочие программы </a:t>
            </a:r>
            <a:r>
              <a:rPr lang="ru-RU" sz="2200" u="sng" dirty="0">
                <a:solidFill>
                  <a:srgbClr val="0563C1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5"/>
              </a:rPr>
              <a:t>https://edsoo.ru/rabochie-programmy/</a:t>
            </a:r>
            <a:endParaRPr lang="ru-RU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2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-     Методические </a:t>
            </a:r>
            <a:r>
              <a:rPr lang="ru-RU" sz="2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материалы </a:t>
            </a:r>
            <a:r>
              <a:rPr lang="ru-RU" sz="2200" u="sng" dirty="0">
                <a:solidFill>
                  <a:srgbClr val="0563C1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6"/>
              </a:rPr>
              <a:t>https://edsoo.ru/metodicheskie-materialy</a:t>
            </a:r>
            <a:r>
              <a:rPr lang="ru-RU" sz="2200" u="sng" dirty="0" smtClean="0">
                <a:solidFill>
                  <a:srgbClr val="0563C1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6"/>
              </a:rPr>
              <a:t>/</a:t>
            </a:r>
            <a:endParaRPr lang="ru-RU" sz="2200" u="sng" dirty="0" smtClean="0">
              <a:solidFill>
                <a:srgbClr val="0563C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-     Федеральный перечень учебников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hlinkClick r:id="rId7"/>
              </a:rPr>
              <a:t>https://fpu.edu.ru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7"/>
              </a:rPr>
              <a:t>/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Picture background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72" r="1295" b="42059"/>
          <a:stretch/>
        </p:blipFill>
        <p:spPr bwMode="auto">
          <a:xfrm>
            <a:off x="850785" y="347539"/>
            <a:ext cx="4096871" cy="93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69140" y="695704"/>
            <a:ext cx="3443827" cy="58785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800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https://edsoo.ru</a:t>
            </a:r>
            <a:r>
              <a:rPr lang="ru-RU" sz="2800" b="1" u="sng" dirty="0" smtClean="0">
                <a:solidFill>
                  <a:srgbClr val="800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2800" dirty="0">
              <a:solidFill>
                <a:srgbClr val="80008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4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478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В ФООП ОБЩЕГО ОБРАЗОВАНИЯ: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9299"/>
            <a:ext cx="10445262" cy="576372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изменилось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учебных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0" lvl="0" indent="0" algn="just" font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6)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установлены требования к домашнему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заданию:</a:t>
            </a:r>
          </a:p>
          <a:p>
            <a:pPr marL="342900" lvl="0" indent="-342900" algn="just" fontAlgn="ctr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 fontAlgn="ctr">
              <a:spcBef>
                <a:spcPts val="1200"/>
              </a:spcBef>
              <a:spcAft>
                <a:spcPts val="0"/>
              </a:spcAft>
              <a:buNone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ctr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помимо требований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СанПиН 1.2.3685-21 «Гигиенические нормативы и требования к обеспечению безопасности и (или) безвредности для человека факторов среды обитания" (утв. Постановлением от 28 января 2021 г. № 2) об объеме домашних заданий: 1 класс – не более 1 ч,  2 - 3 классы - не более 1,5 ч.,  4 - 5 классы - не более 2 ч., в 6 - 8 классах – не более 2,5 ч., 9 - 11 классы - не более 3,5 ч., определено, что домашнее задание на следующий урок рекомендуется задавать на текущем уроке, при наличии электронного журнала дублировать не позднее времени окончания учебного дня; предусмотреть достаточное количество времени для заданий, требующих длительной подготовки: доклад, реферат, подготовка презентации, заучивание стихотворения и т.п.);</a:t>
            </a:r>
            <a:endParaRPr lang="ru-RU" sz="2400" dirty="0"/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557" y="839299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0823" y="2871421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18755"/>
              </p:ext>
            </p:extLst>
          </p:nvPr>
        </p:nvGraphicFramePr>
        <p:xfrm>
          <a:off x="430823" y="1607689"/>
          <a:ext cx="11315700" cy="113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771900"/>
                <a:gridCol w="3771900"/>
                <a:gridCol w="3771900"/>
              </a:tblGrid>
              <a:tr h="3705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общее образование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Основное общее образование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2966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ч. (было  2954 ч.)  и не более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3305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ч.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менее 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5338 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(было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5058 ч.) и не более 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5848 ч.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2312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ч. (было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2170 ч.) и не более 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2516 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45481"/>
              </p:ext>
            </p:extLst>
          </p:nvPr>
        </p:nvGraphicFramePr>
        <p:xfrm>
          <a:off x="430824" y="3512668"/>
          <a:ext cx="11420176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48711"/>
                <a:gridCol w="6171465"/>
              </a:tblGrid>
              <a:tr h="1346018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СанПиН 1.2.3685-21 «Гигиенические нормативы и требования к обеспечению безопасности и (или) безвредности для человека факторов среды обитания» </a:t>
                      </a:r>
                      <a:b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(утв. Постановлением от 28 января 2021 г. № 2)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просвещения Российской Федерации от 9 октября 2024 года № 704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687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 объем домашних заданий: 1 класс – не более 1 ч,  2 - 3 классы - не более 1,5 ч.,  4 - 5 классы - не более 2 ч., </a:t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6 - 8 классах – не более 2,5 ч., 9 - 11 классы - не более 3,5 ч.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Домашнее задание на следующий урок рекомендуется задавать на текущем уроке, при наличии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электронного журнала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дублировать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времени окончания учебного дня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необходимо предусмотреть достаточное количество времени для заданий, требующих длительной подготовки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0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4949" y="379165"/>
            <a:ext cx="10515600" cy="6547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В ФООП ОБЩЕГО ОБРАЗОВАНИЯ: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185" y="692516"/>
            <a:ext cx="11030004" cy="575224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федеральную программу воспитания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изменения в модуль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«Классное руководство»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«Профориентация», во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деятельности обязательным является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профориентационный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 «Россия – мои горизонты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 algn="just">
              <a:buNone/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8) в содержании программ произошла замена терминов «гендерные особенности» на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«пол»,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«толерантность» на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«уважение» или «взаимоуважение»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сделан акцент на изучение отечественных традиций 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спорте и др.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9) внесены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 основного общего образования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исключено преподавание Основ духовно-нравственной культуры народов России в 5 – 6 классах;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изучение физической культуры из обязательной части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выделяется 2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часа (кроме 1 класса УП вариант 1),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части, формируемой участниками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 – 1 час (для изучения модулей по выбору образовательной организации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1272" y="941447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344" y="2478051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2344" y="3740506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98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9077"/>
            <a:ext cx="10515600" cy="65478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В ФООП ОБЩЕГО ОБРАЗОВАНИЯ: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" y="483578"/>
            <a:ext cx="11711353" cy="592601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преподавание </a:t>
            </a: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общественно-научных </a:t>
            </a:r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sz="5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должно быть организовано в соответствии с федеральной программой, поурочным планированием с использованием нового комплекта учебников.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изучения раздела региональной истории рекомендуется руководствоваться Письмом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от 12 марта 2025 г. № ОК-747/03 «Об учебном курсе “История нашего края”».</a:t>
            </a:r>
          </a:p>
          <a:p>
            <a:pPr marL="0" indent="0" algn="just">
              <a:buNone/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1625" y="675358"/>
            <a:ext cx="548298" cy="54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013136"/>
              </p:ext>
            </p:extLst>
          </p:nvPr>
        </p:nvGraphicFramePr>
        <p:xfrm>
          <a:off x="1174996" y="1325770"/>
          <a:ext cx="10712203" cy="3479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99099"/>
                <a:gridCol w="5492579"/>
                <a:gridCol w="1421388"/>
                <a:gridCol w="189913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r>
                        <a:rPr lang="ru-RU" sz="18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ч.: 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ч. всеобщая история, </a:t>
                      </a:r>
                      <a:b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ч. история нашего края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изучается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8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ч.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ч. всеобщая история, 57 ч. история России,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ч. история нашего края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ч.: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ч. всеобщая история, 57 ч. история России,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ч. история нашего края</a:t>
                      </a:r>
                    </a:p>
                    <a:p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416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 – </a:t>
                      </a:r>
                      <a:b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1 сентября 2026 г.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 – </a:t>
                      </a:r>
                      <a:b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класс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с 1 сентября 2026 г.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900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35" y="208878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РАЗРАБОТКА И УТВЕРЖДЕНИЕ ООП НОО, ООО, СОО ОБРАЗОВАТЕЛЬНОЙ ОРГАНИЗАЦИИ НА 2025 – 2026 УЧ.Г.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641" y="1180407"/>
            <a:ext cx="11155680" cy="543652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 Федеральный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закон от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29 декабря 2012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№ 273-ФЗ «Об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образовании в Российской Федерации» (с измен. 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дополн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Федерации от 31 мая 2021 г. № 286 «Об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утверждении федерального государственного образовательного стандарта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начального общего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образования»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(в ред. приказов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России от 18.07.2022 №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569, от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08.11.2022 № 955, от 22.01.2024 № 31)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Приказ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Министерства  просвещения  Российской  Федерации  от  31  мая  2021  г.  №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287 «Об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утверждении федерального государственного образовательного стандарта основного общего образования»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(в ред. приказов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России от 18.07.2022 № 568, от 08.11.2022 № 955, от 27.12.2023 № 1028, от 22.01.2024 № 31);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 Приказ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от 17 мая 2012 г. №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413 «Об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утверждении федерального государственного образовательного стандарта среднего общего  образования» 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(в  ред.  приказов 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 России  от  29.12.2014  N  1645, от 31.12.2015 N 1578, от 29.06.2017 N 613, приказов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России от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24.09.2020 N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519, от 11.12.2020 N 712, от 12.08.2022 N 732, от 27.12.2023 N 1028, от 12.02.2025 N 93).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509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35" y="208878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РАЗРАБОТКА И УТВЕРЖДЕНИЕ ООП НОО, ООО, СОО ОБРАЗОВАТЕЛЬНОЙ ОРГАНИЗАЦИИ НА 2025 – 2026 УЧ.Г.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65" y="1180407"/>
            <a:ext cx="11139055" cy="499655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5. Приказ Министерства просвещения Российской Федерации от 18 мая 2023 г.№ 372 «Об утверждении федеральной образовательной программы начального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общего образования»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(в ред. приказов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России от 19.03.2024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№ 171, 09.10.2024 № 704)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 Федерации от 18 мая 2023 г. № 370 «Об утверждении федеральной образовательной программы основного общего образования»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(в ред. приказов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России от 01.02.2024 №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62, от 19.03.2024 № 171, от 09.10.2024 № 704);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7. Приказ Министерства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просвещения Российской Федерации от 18 мая 2023 г. № 371 «Об утверждении федеральной образовательной программы среднего общего образования» (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в ред. приказов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России от 01.02.2024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62, от 19.03.2024 № 171, от 09.10.2024 № 704).</a:t>
            </a:r>
          </a:p>
          <a:p>
            <a:pPr marL="0" indent="0" algn="just">
              <a:buNone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91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35" y="208878"/>
            <a:ext cx="10515600" cy="88178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РАЗРАБОТКА И УТВЕРЖДЕНИЕ ООП НОО, ООО, СОО ОБРАЗОВАТЕЛЬНОЙ ОРГАНИЗАЦИИ НА 2025 – 2026 УЧ.Г.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65" y="1180407"/>
            <a:ext cx="11139055" cy="49965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 Порядок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организации и осуществления образовательной деятельности по основным общеобразовательным  программам  -  образовательным  программам  начального общего, основного общего и среднего общего образования, утвержденный приказом Министерства просвещения Российской Федерации от 22.03.2021 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115;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Санитарные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правила  СП  2.4.3648-20  "Санитарно-эпидемиологические  требования к организациям воспитания и обучения, отдыха и оздоровления детей и молодежи", утвержденные  постановлением  Главного  государственного  санитарного  врача Российской Федерации от 28 сентября 2020 г. № 28;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 Санитарные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правила  и  нормы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1.2.3685-21  "Гигиенические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нормативы и требования к обеспечению безопасности и (или) безвредности для факторов среды обитания", утвержденные постановлением Главного государственного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санитарного врача Российской Федерации от 28 января 2021 г. 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5053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4933</Words>
  <Application>Microsoft Office PowerPoint</Application>
  <PresentationFormat>Произвольный</PresentationFormat>
  <Paragraphs>945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Презентация PowerPoint</vt:lpstr>
      <vt:lpstr>Презентация PowerPoint</vt:lpstr>
      <vt:lpstr>ОСНОВНЫЕ ИЗМЕНЕНИЯ В ФООП ОБЩЕГО ОБРАЗОВАНИЯ: </vt:lpstr>
      <vt:lpstr>ОСНОВНЫЕ ИЗМЕНЕНИЯ В ФООП ОБЩЕГО ОБРАЗОВАНИЯ: </vt:lpstr>
      <vt:lpstr> ОСНОВНЫЕ ИЗМЕНЕНИЯ В ФООП ОБЩЕГО ОБРАЗОВАНИЯ: </vt:lpstr>
      <vt:lpstr>ОСНОВНЫЕ ИЗМЕНЕНИЯ В ФООП ОБЩЕГО ОБРАЗОВАНИЯ: </vt:lpstr>
      <vt:lpstr>РАЗРАБОТКА И УТВЕРЖДЕНИЕ ООП НОО, ООО, СОО ОБРАЗОВАТЕЛЬНОЙ ОРГАНИЗАЦИИ НА 2025 – 2026 УЧ.Г.</vt:lpstr>
      <vt:lpstr>РАЗРАБОТКА И УТВЕРЖДЕНИЕ ООП НОО, ООО, СОО ОБРАЗОВАТЕЛЬНОЙ ОРГАНИЗАЦИИ НА 2025 – 2026 УЧ.Г.</vt:lpstr>
      <vt:lpstr>РАЗРАБОТКА И УТВЕРЖДЕНИЕ ООП НОО, ООО, СОО ОБРАЗОВАТЕЛЬНОЙ ОРГАНИЗАЦИИ НА 2025 – 2026 УЧ.Г.</vt:lpstr>
      <vt:lpstr>РАЗРАБОТКА И УТВЕРЖДЕНИЕ ООП НОО, ООО, СОО ОБРАЗОВАТЕЛЬНОЙ ОРГАНИЗАЦИИ НА 2025 – 2026 УЧ.Г.</vt:lpstr>
      <vt:lpstr>РАЗРАБОТКА И УТВЕРЖДЕНИЕ ООП НОО, ООО, СОО ОБРАЗОВАТЕЛЬНОЙ ОРГАНИЗАЦИИ НА 2025 – 2026 УЧ.Г.</vt:lpstr>
      <vt:lpstr>ТРЕБОВАНИЯ К СТРУКТУРЕ ОСНОВНОЙ ОБРАЗОВАТЕЛЬНОЙ ПРОГРАММЫ</vt:lpstr>
      <vt:lpstr>ТРЕБОВАНИЯ К СТРУКТУРЕ ОСНОВНОЙ ОБРАЗОВАТЕЛЬНОЙ ПРОГРАММЫ</vt:lpstr>
      <vt:lpstr>ФОРМИРОВАНИИ ОБРАЗОВАТЕЛЬНОЙ ПРОГРАММЫ </vt:lpstr>
      <vt:lpstr>ИЗМЕНЕНИЯ В ФЕДЕРАЛЬНЫХ РАБОЧИХ ПРОГРАММАХ ФОП НОО В 2025/2026 УЧ.Г.</vt:lpstr>
      <vt:lpstr>ИЗМЕНЕНИЯ В ФЕДЕРАЛЬНЫХ РАБОЧИХ ПРОГРАММАХ ФОП НОО В 2025/2026 УЧ.Г.</vt:lpstr>
      <vt:lpstr>Презентация PowerPoint</vt:lpstr>
      <vt:lpstr>Презентация PowerPoint</vt:lpstr>
      <vt:lpstr>ИЗМЕНЕНИЯ В ФЕДЕРАЛЬНЫХ РАБОЧИХ ПРОГРАММАХ ФОП ООО В 2025/2026 УЧ.Г.</vt:lpstr>
      <vt:lpstr>ИЗМЕНЕНИЯ В ФЕДЕРАЛЬНЫХ РАБОЧИХ ПРОГРАММАХ ФОП ООО В 2025/2026 УЧ.Г.</vt:lpstr>
      <vt:lpstr>ИЗМЕНЕНИЯ В ФЕДЕРАЛЬНЫХ РАБОЧИХ ПРОГРАММАХ ФОП ООО В 2025/2026 УЧ.Г.</vt:lpstr>
      <vt:lpstr>Презентация PowerPoint</vt:lpstr>
      <vt:lpstr>Презентация PowerPoint</vt:lpstr>
      <vt:lpstr>Презентация PowerPoint</vt:lpstr>
      <vt:lpstr>ИЗМЕНЕНИЯ В ФЕДЕРАЛЬНЫХ РАБОЧИХ ПРОГРАММАХ ФОП СОО В 2025/2026 УЧ.Г.</vt:lpstr>
      <vt:lpstr>ИЗМЕНЕНИЯ В ФЕДЕРАЛЬНЫХ РАБОЧИХ ПРОГРАММАХ ФОП СОО В 2025/2026 УЧ.Г.</vt:lpstr>
      <vt:lpstr>ИЗМЕНЕНИЯ В ФЕДЕРАЛЬНЫХ РАБОЧИХ ПРОГРАММАХ ФОП СОО В 2025/2026 УЧ.Г.</vt:lpstr>
      <vt:lpstr>ИЗМЕНЕНИЯ В ФЕДЕРАЛЬНЫХ РАБОЧИХ ПРОГРАММАХ ФОП СОО В 2025/2026 УЧ.Г.</vt:lpstr>
      <vt:lpstr>АЛГОРИТМ ДЕЯТЕЛЬНОСТИ РУКОВОДИТЕЛЯ ОО ПО РЕАЛИЗАЦИИ  ФОП НОО, ФОП ООО, ФОП СОО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Барышникова</dc:creator>
  <cp:lastModifiedBy>ИМЦ-1</cp:lastModifiedBy>
  <cp:revision>62</cp:revision>
  <dcterms:created xsi:type="dcterms:W3CDTF">2025-05-23T13:34:34Z</dcterms:created>
  <dcterms:modified xsi:type="dcterms:W3CDTF">2025-10-16T07:16:41Z</dcterms:modified>
</cp:coreProperties>
</file>