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5"/>
  </p:notesMasterIdLst>
  <p:sldIdLst>
    <p:sldId id="256" r:id="rId3"/>
    <p:sldId id="257" r:id="rId4"/>
    <p:sldId id="307" r:id="rId5"/>
    <p:sldId id="308" r:id="rId6"/>
    <p:sldId id="318" r:id="rId7"/>
    <p:sldId id="319" r:id="rId8"/>
    <p:sldId id="320" r:id="rId9"/>
    <p:sldId id="391" r:id="rId10"/>
    <p:sldId id="392" r:id="rId11"/>
    <p:sldId id="393" r:id="rId12"/>
    <p:sldId id="394" r:id="rId13"/>
    <p:sldId id="331" r:id="rId14"/>
    <p:sldId id="332" r:id="rId15"/>
    <p:sldId id="333" r:id="rId16"/>
    <p:sldId id="334" r:id="rId17"/>
    <p:sldId id="335" r:id="rId18"/>
    <p:sldId id="336" r:id="rId19"/>
    <p:sldId id="395" r:id="rId20"/>
    <p:sldId id="322" r:id="rId21"/>
    <p:sldId id="323" r:id="rId22"/>
    <p:sldId id="305" r:id="rId23"/>
    <p:sldId id="324" r:id="rId24"/>
    <p:sldId id="325" r:id="rId25"/>
    <p:sldId id="306" r:id="rId26"/>
    <p:sldId id="327" r:id="rId27"/>
    <p:sldId id="328" r:id="rId28"/>
    <p:sldId id="329" r:id="rId29"/>
    <p:sldId id="397" r:id="rId30"/>
    <p:sldId id="330" r:id="rId31"/>
    <p:sldId id="399" r:id="rId32"/>
    <p:sldId id="360" r:id="rId33"/>
    <p:sldId id="361" r:id="rId34"/>
    <p:sldId id="400" r:id="rId35"/>
    <p:sldId id="401" r:id="rId36"/>
    <p:sldId id="402" r:id="rId37"/>
    <p:sldId id="362" r:id="rId38"/>
    <p:sldId id="364" r:id="rId39"/>
    <p:sldId id="363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403" r:id="rId52"/>
    <p:sldId id="404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414" r:id="rId65"/>
    <p:sldId id="415" r:id="rId66"/>
    <p:sldId id="416" r:id="rId67"/>
    <p:sldId id="258" r:id="rId68"/>
    <p:sldId id="259" r:id="rId69"/>
    <p:sldId id="260" r:id="rId70"/>
    <p:sldId id="261" r:id="rId71"/>
    <p:sldId id="417" r:id="rId72"/>
    <p:sldId id="389" r:id="rId73"/>
    <p:sldId id="390" r:id="rId7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90C32D1-A4A3-41F3-BB10-ACD76099B78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139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39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687E5C9-DFAB-4799-955C-93D38DCBEE20}" type="slidenum">
              <a:rPr lang="ru-RU" sz="1200" b="0" strike="noStrike" spc="-1">
                <a:latin typeface="Times New Roman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40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0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2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AF68AA0-1783-4A42-97C6-DD4A487F58A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479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2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3814B09-FB2B-4201-8B86-DC00C95E6C0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02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2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F386CBD-98AC-4B2C-8D21-2DBC22E9CEC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1761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3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3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8D863CD-6F38-459C-9D87-5FCB6E41110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6348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3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04C45F6-EA68-4543-AFD4-084245EAF0E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5815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3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3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20BF213-C04C-49B8-90E2-BA454CB32F4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8779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78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5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9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7D9729-1E0E-4D09-BB85-20FE1D3E18C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4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B418724-815F-4FBE-9B6A-79C8F81B8D0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5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9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59032D3-E89B-46F2-BBCB-484044D259F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03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0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A383D06-5564-4EE1-8135-EA35F0D8621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0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A5BD393-F19D-44D8-B491-32860379B4A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1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A86642C-B0C2-439F-B2C5-0F61140C3B8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1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78B7A92-015C-4F30-8B23-D41B9653EE2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1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E3EF99B-BC34-4F96-865D-0EE99BED70C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2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61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62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89BAFB0-7F86-497F-8260-BBB4103721A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155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55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A2F4491-F30C-4805-BD9E-32EF6243C22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9109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57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2335AAB-87B9-4E20-AA52-EA2B1940589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13B64BD-1BB7-4CA6-B17F-C754ABA53AC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95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13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24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1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3A4B501-1A31-4AD8-BA0F-8CF0CAC6F59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E2A33EC-1B6A-4CFF-9E77-61CE54FEF12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1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2778E9F-E4B3-4A98-9EA5-CE7F871286D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3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590A911-461E-4D3C-B6C3-8D520FAB3DA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5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5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32ED131-2BD9-417C-A044-512A153D00A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3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DA27728-FA69-4C50-B996-EFAF4DA3347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3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41BE7B0-D589-4E3F-AC3F-E89100EBB53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3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4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A7E8AF2-6D55-4C1E-83F4-9C3980158BE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4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0713622-4813-42CF-BA4E-28EFA0F3349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4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A1850FD-6AD2-4342-87BF-D2D4FCB9D76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F7A79F7-403E-4491-81D9-5D3ADF91449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5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C668A88-E94E-417D-9B9D-03581106453A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D3A16BE-3A66-4EDB-B00F-487A7060CDF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7C6A0F9-0024-409F-B6B5-75D0E340FFF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6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31EB820-DC59-48F4-88C7-0E28EC2BD46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5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8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B609C42-392D-42A3-9A67-BC20B2B3D0F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366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46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6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6A648D9-F55F-47E4-AD73-C7FEA4272C6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6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1C9D2D6-D41E-40F2-B8B5-AD74DCC0C5E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7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344BA7E-0390-45F9-B1AF-47D109F7FB7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7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8A8A719-0693-40B8-B4B5-5A1CA4BDC18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7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C600F43-ED60-47FC-B8B6-F01D7C934F3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7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EAAB8C1-9FDF-42C5-98E7-7291DF7060D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8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5719D1-2E46-4ADC-84C3-B06C97779CC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8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BB7B48A-0509-466A-96E3-62F8C8E46B6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5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8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8BA5E60-6027-497D-B141-E52C0F68C31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8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6C42B1A-9546-43FB-AA25-42C01C6B465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9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5AD5E5A-BDD5-48A4-94CF-1059F401BD3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7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9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F855B16-1F79-49ED-B82C-95D7B5A7195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200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144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774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4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8FDB083-E33A-4711-B9FB-F0B8528287F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825932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4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F16E4ED-1275-446E-A6AA-DB7B7D2E8984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91084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4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1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C7EAF4F-B608-4BBC-9E59-34246D47A0B6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136695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4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1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0713AC6-13A2-4468-A0AF-6C3440D5A6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69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61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5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59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5062727-5D3D-4D05-A382-495DF44EB45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8747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17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9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767B0BC-270D-4C44-9905-B34051B9D33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17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0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19C10CD-9C89-4884-8534-8C2CE3696DE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44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200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2973240"/>
            <a:ext cx="2649600" cy="1618920"/>
          </a:xfrm>
          <a:prstGeom prst="rect">
            <a:avLst/>
          </a:prstGeom>
        </p:spPr>
        <p:txBody>
          <a:bodyPr lIns="0" tIns="0" rIns="0" bIns="0">
            <a:normAutofit fontScale="70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6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741CC46-E26E-4EF1-BCC0-A20971737129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04.11.2022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294ACDA-09B4-4A7E-B2B1-82C5F57B6C0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E31AD7A-24F4-43CF-AC66-8CB55A64F328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04.11.2022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C1B4D07-4445-4C62-9BD4-EDF21DCEC03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 ?><Relationships xmlns="http://schemas.openxmlformats.org/package/2006/relationships"><Relationship Id="rId8" Target="../media/image13.jpeg" Type="http://schemas.openxmlformats.org/officeDocument/2006/relationships/image"/><Relationship Id="rId3" Target="../media/image4.png" Type="http://schemas.openxmlformats.org/officeDocument/2006/relationships/image"/><Relationship Id="rId7" Target="../media/image12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7" Target="../media/image18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media/image4.png" Type="http://schemas.openxmlformats.org/officeDocument/2006/relationships/image"/><Relationship Id="rId7" Target="../media/image19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8" Target="../media/image22.jpeg" Type="http://schemas.openxmlformats.org/officeDocument/2006/relationships/image"/><Relationship Id="rId3" Target="../media/image4.png" Type="http://schemas.openxmlformats.org/officeDocument/2006/relationships/image"/><Relationship Id="rId7" Target="../media/image21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5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25.jpeg" Type="http://schemas.openxmlformats.org/officeDocument/2006/relationships/image"/><Relationship Id="rId3" Target="../media/image4.png" Type="http://schemas.openxmlformats.org/officeDocument/2006/relationships/image"/><Relationship Id="rId7" Target="../media/image24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9" Target="../media/image26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 ?><Relationships xmlns="http://schemas.openxmlformats.org/package/2006/relationships"><Relationship Id="rId8" Target="../media/image28.jpeg" Type="http://schemas.openxmlformats.org/officeDocument/2006/relationships/image"/><Relationship Id="rId3" Target="../media/image4.png" Type="http://schemas.openxmlformats.org/officeDocument/2006/relationships/image"/><Relationship Id="rId7" Target="../media/image27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9" Target="../media/image29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3" Target="../media/image4.png" Type="http://schemas.openxmlformats.org/officeDocument/2006/relationships/image"/><Relationship Id="rId7" Target="../media/image30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8" Target="../media/image33.jpeg" Type="http://schemas.openxmlformats.org/officeDocument/2006/relationships/image"/><Relationship Id="rId3" Target="../media/image4.png" Type="http://schemas.openxmlformats.org/officeDocument/2006/relationships/image"/><Relationship Id="rId7" Target="../media/image32.pn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25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9" Target="../media/image34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media/image4.png" Type="http://schemas.openxmlformats.org/officeDocument/2006/relationships/image"/><Relationship Id="rId7" Target="../media/image37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7" Target="../media/image39.jpe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7" Target="../media/image40.jpeg" Type="http://schemas.openxmlformats.org/officeDocument/2006/relationships/image"/><Relationship Id="rId2" Target="../notesSlides/notesSlide29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 ?><Relationships xmlns="http://schemas.openxmlformats.org/package/2006/relationships"><Relationship Id="rId8" Target="../media/image42.jpeg" Type="http://schemas.openxmlformats.org/officeDocument/2006/relationships/image"/><Relationship Id="rId3" Target="../media/image4.png" Type="http://schemas.openxmlformats.org/officeDocument/2006/relationships/image"/><Relationship Id="rId7" Target="../media/image41.jpeg" Type="http://schemas.openxmlformats.org/officeDocument/2006/relationships/image"/><Relationship Id="rId2" Target="../notesSlides/notesSlide30.xml" Type="http://schemas.openxmlformats.org/officeDocument/2006/relationships/notesSlide"/><Relationship Id="rId1" Target="../slideLayouts/slideLayout25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9" Target="../media/image43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8" Target="../media/image45.jpeg" Type="http://schemas.openxmlformats.org/officeDocument/2006/relationships/image"/><Relationship Id="rId3" Target="../media/image4.png" Type="http://schemas.openxmlformats.org/officeDocument/2006/relationships/image"/><Relationship Id="rId7" Target="../media/image44.jpeg" Type="http://schemas.openxmlformats.org/officeDocument/2006/relationships/image"/><Relationship Id="rId2" Target="../notesSlides/notesSlide31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8" Target="../media/image47.jpeg" Type="http://schemas.openxmlformats.org/officeDocument/2006/relationships/image"/><Relationship Id="rId3" Target="../media/image4.png" Type="http://schemas.openxmlformats.org/officeDocument/2006/relationships/image"/><Relationship Id="rId7" Target="../media/image46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 ?><Relationships xmlns="http://schemas.openxmlformats.org/package/2006/relationships"><Relationship Id="rId8" Target="../media/image49.jpeg" Type="http://schemas.openxmlformats.org/officeDocument/2006/relationships/image"/><Relationship Id="rId3" Target="../media/image4.png" Type="http://schemas.openxmlformats.org/officeDocument/2006/relationships/image"/><Relationship Id="rId7" Target="../media/image48.jpe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25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9" Target="../media/image50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8" Target="../media/image52.png" Type="http://schemas.openxmlformats.org/officeDocument/2006/relationships/image"/><Relationship Id="rId3" Target="../media/image4.png" Type="http://schemas.openxmlformats.org/officeDocument/2006/relationships/image"/><Relationship Id="rId7" Target="../media/image51.jpe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9" Target="../media/image53.jpe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7" Target="../media/image8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60.jpeg"/></Relationships>
</file>

<file path=ppt/slides/_rels/slide45.xml.rels><?xml version="1.0" encoding="UTF-8" standalone="yes" ?><Relationships xmlns="http://schemas.openxmlformats.org/package/2006/relationships"><Relationship Id="rId8" Target="../media/image62.jpeg" Type="http://schemas.openxmlformats.org/officeDocument/2006/relationships/image"/><Relationship Id="rId3" Target="../media/image4.png" Type="http://schemas.openxmlformats.org/officeDocument/2006/relationships/image"/><Relationship Id="rId7" Target="../media/image61.jpeg" Type="http://schemas.openxmlformats.org/officeDocument/2006/relationships/image"/><Relationship Id="rId2" Target="../notesSlides/notesSlide45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8" Target="../media/image64.jpeg" Type="http://schemas.openxmlformats.org/officeDocument/2006/relationships/image"/><Relationship Id="rId3" Target="../media/image4.png" Type="http://schemas.openxmlformats.org/officeDocument/2006/relationships/image"/><Relationship Id="rId7" Target="../media/image63.jpeg" Type="http://schemas.openxmlformats.org/officeDocument/2006/relationships/image"/><Relationship Id="rId2" Target="../notesSlides/notesSlide46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7.xml.rels><?xml version="1.0" encoding="UTF-8" standalone="yes" ?><Relationships xmlns="http://schemas.openxmlformats.org/package/2006/relationships"><Relationship Id="rId8" Target="../media/image66.jpeg" Type="http://schemas.openxmlformats.org/officeDocument/2006/relationships/image"/><Relationship Id="rId3" Target="../media/image4.png" Type="http://schemas.openxmlformats.org/officeDocument/2006/relationships/image"/><Relationship Id="rId7" Target="../media/image65.jpeg" Type="http://schemas.openxmlformats.org/officeDocument/2006/relationships/image"/><Relationship Id="rId2" Target="../notesSlides/notesSlide47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8.xml.rels><?xml version="1.0" encoding="UTF-8" standalone="yes" ?><Relationships xmlns="http://schemas.openxmlformats.org/package/2006/relationships"><Relationship Id="rId8" Target="../media/image68.png" Type="http://schemas.openxmlformats.org/officeDocument/2006/relationships/image"/><Relationship Id="rId3" Target="../media/image4.png" Type="http://schemas.openxmlformats.org/officeDocument/2006/relationships/image"/><Relationship Id="rId7" Target="../media/image67.jpeg" Type="http://schemas.openxmlformats.org/officeDocument/2006/relationships/image"/><Relationship Id="rId2" Target="../notesSlides/notesSlide48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7" Target="../media/image9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 ?><Relationships xmlns="http://schemas.openxmlformats.org/package/2006/relationships"><Relationship Id="rId8" Target="../media/image71.jpeg" Type="http://schemas.openxmlformats.org/officeDocument/2006/relationships/image"/><Relationship Id="rId3" Target="../media/image4.png" Type="http://schemas.openxmlformats.org/officeDocument/2006/relationships/image"/><Relationship Id="rId7" Target="../media/image70.jpeg" Type="http://schemas.openxmlformats.org/officeDocument/2006/relationships/image"/><Relationship Id="rId2" Target="../notesSlides/notesSlide53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5.xml.rels><?xml version="1.0" encoding="UTF-8" standalone="yes" ?><Relationships xmlns="http://schemas.openxmlformats.org/package/2006/relationships"><Relationship Id="rId8" Target="../media/image73.jpeg" Type="http://schemas.openxmlformats.org/officeDocument/2006/relationships/image"/><Relationship Id="rId3" Target="../media/image4.png" Type="http://schemas.openxmlformats.org/officeDocument/2006/relationships/image"/><Relationship Id="rId7" Target="../media/image72.jpeg" Type="http://schemas.openxmlformats.org/officeDocument/2006/relationships/image"/><Relationship Id="rId2" Target="../notesSlides/notesSlide55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4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7" Target="../media/image76.jpeg" Type="http://schemas.openxmlformats.org/officeDocument/2006/relationships/image"/><Relationship Id="rId2" Target="../notesSlides/notesSlide57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8.xml.rels><?xml version="1.0" encoding="UTF-8" standalone="yes" ?><Relationships xmlns="http://schemas.openxmlformats.org/package/2006/relationships"><Relationship Id="rId8" Target="../media/image78.jpeg" Type="http://schemas.openxmlformats.org/officeDocument/2006/relationships/image"/><Relationship Id="rId3" Target="../media/image4.png" Type="http://schemas.openxmlformats.org/officeDocument/2006/relationships/image"/><Relationship Id="rId7" Target="../media/image77.jpeg" Type="http://schemas.openxmlformats.org/officeDocument/2006/relationships/image"/><Relationship Id="rId2" Target="../notesSlides/notesSlide58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9.xml.rels><?xml version="1.0" encoding="UTF-8" standalone="yes" ?><Relationships xmlns="http://schemas.openxmlformats.org/package/2006/relationships"><Relationship Id="rId8" Target="../media/image80.jpeg" Type="http://schemas.openxmlformats.org/officeDocument/2006/relationships/image"/><Relationship Id="rId3" Target="../media/image4.png" Type="http://schemas.openxmlformats.org/officeDocument/2006/relationships/image"/><Relationship Id="rId7" Target="../media/image79.jpeg" Type="http://schemas.openxmlformats.org/officeDocument/2006/relationships/image"/><Relationship Id="rId2" Target="../notesSlides/notesSlide59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7" Target="../media/image10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0.xml.rels><?xml version="1.0" encoding="UTF-8" standalone="yes" ?><Relationships xmlns="http://schemas.openxmlformats.org/package/2006/relationships"><Relationship Id="rId8" Target="../media/image82.jpeg" Type="http://schemas.openxmlformats.org/officeDocument/2006/relationships/image"/><Relationship Id="rId3" Target="../media/image4.png" Type="http://schemas.openxmlformats.org/officeDocument/2006/relationships/image"/><Relationship Id="rId7" Target="../media/image81.jpeg" Type="http://schemas.openxmlformats.org/officeDocument/2006/relationships/image"/><Relationship Id="rId2" Target="../notesSlides/notesSlide60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1.xml.rels><?xml version="1.0" encoding="UTF-8" standalone="yes" ?><Relationships xmlns="http://schemas.openxmlformats.org/package/2006/relationships"><Relationship Id="rId8" Target="../media/image88.jpeg" Type="http://schemas.openxmlformats.org/officeDocument/2006/relationships/image"/><Relationship Id="rId3" Target="../media/image4.png" Type="http://schemas.openxmlformats.org/officeDocument/2006/relationships/image"/><Relationship Id="rId7" Target="../media/image87.jpeg" Type="http://schemas.openxmlformats.org/officeDocument/2006/relationships/image"/><Relationship Id="rId2" Target="../notesSlides/notesSlide71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7.png" Type="http://schemas.openxmlformats.org/officeDocument/2006/relationships/image"/><Relationship Id="rId5" Target="../media/image6.png" Type="http://schemas.openxmlformats.org/officeDocument/2006/relationships/image"/><Relationship Id="rId4" Target="../media/image5.png" Type="http://schemas.openxmlformats.org/officeDocument/2006/relationships/image"/><Relationship Id="rId9" Target="../media/image89.jpeg" Type="http://schemas.openxmlformats.org/officeDocument/2006/relationships/image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SShafigullin\Desktop\Проекты\Брендбук\Гайдлайн\Презентация\презентация шаблон КФУ-01.jpg" id="88" name="Picture 2"/>
          <p:cNvPicPr/>
          <p:nvPr/>
        </p:nvPicPr>
        <p:blipFill>
          <a:blip r:embed="rId3"/>
          <a:srcRect b="89"/>
          <a:stretch/>
        </p:blipFill>
        <p:spPr>
          <a:xfrm>
            <a:off x="0" y="1800"/>
            <a:ext cx="9143640" cy="514152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kfu_logo_circle_rus.png" id="89" name="Picture 2"/>
          <p:cNvPicPr/>
          <p:nvPr/>
        </p:nvPicPr>
        <p:blipFill>
          <a:blip r:embed="rId4"/>
          <a:stretch/>
        </p:blipFill>
        <p:spPr>
          <a:xfrm>
            <a:off x="3996000" y="555480"/>
            <a:ext cx="1151640" cy="1124640"/>
          </a:xfrm>
          <a:prstGeom prst="rect">
            <a:avLst/>
          </a:prstGeom>
          <a:ln>
            <a:noFill/>
          </a:ln>
        </p:spPr>
      </p:pic>
      <p:sp>
        <p:nvSpPr>
          <p:cNvPr id="90" name="Line 1"/>
          <p:cNvSpPr/>
          <p:nvPr/>
        </p:nvSpPr>
        <p:spPr>
          <a:xfrm flipH="1">
            <a:off x="2339640" y="2057760"/>
            <a:ext cx="4464360" cy="0"/>
          </a:xfrm>
          <a:prstGeom prst="line">
            <a:avLst/>
          </a:prstGeom>
          <a:ln w="126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2"/>
          <p:cNvSpPr/>
          <p:nvPr/>
        </p:nvSpPr>
        <p:spPr>
          <a:xfrm>
            <a:off x="2339280" y="2207520"/>
            <a:ext cx="463932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lang="ru-RU" spc="-1" strike="noStrike" sz="1800">
                <a:solidFill>
                  <a:srgbClr val="FFFFFF"/>
                </a:solidFill>
                <a:latin typeface="PT Sans"/>
              </a:rPr>
              <a:t>Координационный центр по вопросам формирования у молодежи активной гражданской позиции, предупреждения межнациональных и межконфессиональных конфликтов, противодействия идеологии терроризма и профилактики экстремизма</a:t>
            </a:r>
            <a:endParaRPr b="0" lang="ru-RU" spc="-1" strike="noStrike" sz="180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588576" y="429588"/>
            <a:ext cx="654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Поведенческие признаки</a:t>
            </a:r>
            <a:endParaRPr lang="ru-RU" sz="1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1012178" y="1450955"/>
            <a:ext cx="789222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Резкая смена образа жизни от гиперактивности к замкнутости или наоборот, поведение человека становится абсолютно нетипичным.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Скрытность в отношении ежедневной занятости и планов, человек отдаляется от родных и близких.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Безразличие к учебной, групповой и общественно-полезной деятельности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Появление в речи ранее нехарактерных для человека выражений, слов и терминов.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Учащение проявлений агрессии, конфликтное поведение, жестокость.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50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03648" y="212266"/>
            <a:ext cx="7284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Радикальные движения и деструктивные идеологии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1123760" y="1912620"/>
            <a:ext cx="7892221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национализм и правый радикализм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анархизм и левый радикализм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АУЕ и уличный криминал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/>
              <a:t>Гомицидные</a:t>
            </a:r>
            <a:r>
              <a:rPr lang="ru-RU" sz="2400" dirty="0"/>
              <a:t> сообщества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0999883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800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801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802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80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80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805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806" name="CustomShape 4"/>
          <p:cNvSpPr/>
          <p:nvPr/>
        </p:nvSpPr>
        <p:spPr>
          <a:xfrm>
            <a:off x="1835640" y="411480"/>
            <a:ext cx="633636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dirty="0" lang="ru-RU" spc="-1" sz="4000">
                <a:solidFill>
                  <a:srgbClr val="000000"/>
                </a:solidFill>
                <a:latin typeface="Calibri"/>
              </a:rPr>
              <a:t>Радикальная молодёжная</a:t>
            </a:r>
            <a:r>
              <a:rPr b="1" dirty="0" lang="ru-RU" spc="-1" strike="noStrike" sz="4000">
                <a:solidFill>
                  <a:srgbClr val="000000"/>
                </a:solidFill>
                <a:latin typeface="Calibri"/>
              </a:rPr>
              <a:t> оппозиция </a:t>
            </a:r>
            <a:endParaRPr b="0" dirty="0" lang="ru-RU" spc="-1" strike="noStrike" sz="4000">
              <a:latin typeface="Arial"/>
            </a:endParaRPr>
          </a:p>
        </p:txBody>
      </p:sp>
      <p:pic>
        <p:nvPicPr>
          <p:cNvPr id="807" name="Picture 2"/>
          <p:cNvPicPr/>
          <p:nvPr/>
        </p:nvPicPr>
        <p:blipFill>
          <a:blip r:embed="rId7"/>
          <a:srcRect b="2"/>
          <a:stretch/>
        </p:blipFill>
        <p:spPr>
          <a:xfrm>
            <a:off x="971640" y="1801256"/>
            <a:ext cx="3672000" cy="2080440"/>
          </a:xfrm>
          <a:prstGeom prst="rect">
            <a:avLst/>
          </a:prstGeom>
          <a:ln>
            <a:noFill/>
          </a:ln>
        </p:spPr>
      </p:pic>
      <p:pic>
        <p:nvPicPr>
          <p:cNvPr id="808" name="Picture 3"/>
          <p:cNvPicPr/>
          <p:nvPr/>
        </p:nvPicPr>
        <p:blipFill>
          <a:blip r:embed="rId8"/>
          <a:stretch/>
        </p:blipFill>
        <p:spPr>
          <a:xfrm>
            <a:off x="4788000" y="2648880"/>
            <a:ext cx="4134960" cy="2323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03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810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811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812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81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81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815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816" name="CustomShape 4"/>
          <p:cNvSpPr/>
          <p:nvPr/>
        </p:nvSpPr>
        <p:spPr>
          <a:xfrm>
            <a:off x="1234440" y="246600"/>
            <a:ext cx="37648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Молодежная оппозиция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17" name="CustomShape 5"/>
          <p:cNvSpPr/>
          <p:nvPr/>
        </p:nvSpPr>
        <p:spPr>
          <a:xfrm>
            <a:off x="1182960" y="987480"/>
            <a:ext cx="77810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Политическая активность молодежи – индикатор процессов, происходящих в обществе.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Быть политически активным становиться модно.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818" name="Picture 2" descr="Молодежь и оппозиция: вместе или против?"/>
          <p:cNvPicPr/>
          <p:nvPr/>
        </p:nvPicPr>
        <p:blipFill>
          <a:blip r:embed="rId7"/>
          <a:stretch/>
        </p:blipFill>
        <p:spPr>
          <a:xfrm>
            <a:off x="2411640" y="2347920"/>
            <a:ext cx="4716720" cy="2653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092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820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821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822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82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82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825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826" name="CustomShape 4"/>
          <p:cNvSpPr/>
          <p:nvPr/>
        </p:nvSpPr>
        <p:spPr>
          <a:xfrm>
            <a:off x="1043640" y="1189440"/>
            <a:ext cx="404532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В Республике Татарстан митинги, прошедшие в январе 2021 года, приняли наиболее массовый характер в городе Казани.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На несанкционированную акцию протеста по официальным данным пришло порядка 1500 человек. Значительную часть протестующих составляла молодежь, в основном студенты образовательных учреждений и ученики школ.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827" name="Picture 2" descr="В Казани участники митинга дошли до площади Свободы"/>
          <p:cNvPicPr/>
          <p:nvPr/>
        </p:nvPicPr>
        <p:blipFill>
          <a:blip r:embed="rId7"/>
          <a:stretch/>
        </p:blipFill>
        <p:spPr>
          <a:xfrm>
            <a:off x="5207040" y="254520"/>
            <a:ext cx="3805920" cy="2537280"/>
          </a:xfrm>
          <a:prstGeom prst="rect">
            <a:avLst/>
          </a:prstGeom>
          <a:ln>
            <a:noFill/>
          </a:ln>
        </p:spPr>
      </p:pic>
      <p:pic>
        <p:nvPicPr>
          <p:cNvPr id="828" name="Picture 4" descr="Регионы России в поддержку Навального: массовые задержания и требования  перемен | Новости из Германии о России | DW | 24.01.2021"/>
          <p:cNvPicPr/>
          <p:nvPr/>
        </p:nvPicPr>
        <p:blipFill>
          <a:blip r:embed="rId8"/>
          <a:stretch/>
        </p:blipFill>
        <p:spPr>
          <a:xfrm>
            <a:off x="5207040" y="2897640"/>
            <a:ext cx="3857040" cy="2169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063236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830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831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832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83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83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835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836" name="CustomShape 4"/>
          <p:cNvSpPr/>
          <p:nvPr/>
        </p:nvSpPr>
        <p:spPr>
          <a:xfrm>
            <a:off x="971640" y="627480"/>
            <a:ext cx="8136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lang="en-US" spc="-1" strike="noStrike" sz="3600">
                <a:solidFill>
                  <a:srgbClr val="000000"/>
                </a:solidFill>
                <a:latin typeface="Calibri"/>
              </a:rPr>
              <a:t>#</a:t>
            </a:r>
            <a:r>
              <a:rPr b="1" lang="ru-RU" spc="-1" strike="noStrike" sz="3600">
                <a:solidFill>
                  <a:srgbClr val="000000"/>
                </a:solidFill>
                <a:latin typeface="Calibri"/>
              </a:rPr>
              <a:t>НетВойне («антивоенное» движение) </a:t>
            </a:r>
            <a:endParaRPr b="0" lang="ru-RU" spc="-1" strike="noStrike" sz="3600">
              <a:latin typeface="Arial"/>
            </a:endParaRPr>
          </a:p>
        </p:txBody>
      </p:sp>
      <p:pic>
        <p:nvPicPr>
          <p:cNvPr id="837" name="Picture 2"/>
          <p:cNvPicPr/>
          <p:nvPr/>
        </p:nvPicPr>
        <p:blipFill>
          <a:blip r:embed="rId7"/>
          <a:srcRect b="28"/>
          <a:stretch/>
        </p:blipFill>
        <p:spPr>
          <a:xfrm>
            <a:off x="1547640" y="1324440"/>
            <a:ext cx="6759720" cy="34513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819995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839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840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841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842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843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844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pic>
        <p:nvPicPr>
          <p:cNvPr descr="Изображение выглядит как текст, электроника, монитор, дисплей&#10;&#10;Автоматически созданное описание" id="845" name="Рисунок 10"/>
          <p:cNvPicPr/>
          <p:nvPr/>
        </p:nvPicPr>
        <p:blipFill>
          <a:blip r:embed="rId7"/>
          <a:srcRect b="68" l="107" r="109" t="175"/>
          <a:stretch/>
        </p:blipFill>
        <p:spPr>
          <a:xfrm>
            <a:off x="5602680" y="555480"/>
            <a:ext cx="3423240" cy="4364640"/>
          </a:xfrm>
          <a:prstGeom prst="rect">
            <a:avLst/>
          </a:prstGeom>
          <a:ln>
            <a:noFill/>
          </a:ln>
        </p:spPr>
      </p:pic>
      <p:sp>
        <p:nvSpPr>
          <p:cNvPr id="846" name="CustomShape 4"/>
          <p:cNvSpPr/>
          <p:nvPr/>
        </p:nvSpPr>
        <p:spPr>
          <a:xfrm>
            <a:off x="1043640" y="1707480"/>
            <a:ext cx="4343760" cy="25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b="0" lang="ru-RU" spc="-1" strike="noStrike" sz="2000">
                <a:solidFill>
                  <a:srgbClr val="000000"/>
                </a:solidFill>
                <a:latin typeface="Calibri"/>
                <a:ea typeface="Calibri"/>
              </a:rPr>
              <a:t>Деятельность (преимущественно молодежная), отражающая негативное отношение к деятельности российской армии и решениям действующего правительства по вопросу проведения Специальной военной операции на территории Украины. </a:t>
            </a:r>
            <a:endParaRPr b="0" lang="ru-RU" spc="-1" strike="noStrike" sz="2000">
              <a:latin typeface="Arial"/>
            </a:endParaRPr>
          </a:p>
        </p:txBody>
      </p:sp>
      <p:sp>
        <p:nvSpPr>
          <p:cNvPr id="847" name="CustomShape 5"/>
          <p:cNvSpPr/>
          <p:nvPr/>
        </p:nvSpPr>
        <p:spPr>
          <a:xfrm>
            <a:off x="1187640" y="17280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>
              <a:lnSpc>
                <a:spcPct val="100000"/>
              </a:lnSpc>
            </a:pPr>
            <a:r>
              <a:rPr b="1" lang="ru-RU" spc="-1" strike="noStrike" sz="2400">
                <a:solidFill>
                  <a:srgbClr val="000000"/>
                </a:solidFill>
                <a:latin typeface="Calibri"/>
              </a:rPr>
              <a:t>Антивоенное движение </a:t>
            </a:r>
            <a:endParaRPr b="0" lang="ru-RU" spc="-1" strike="noStrike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720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849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850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851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852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853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854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855" name="CustomShape 4"/>
          <p:cNvSpPr/>
          <p:nvPr/>
        </p:nvSpPr>
        <p:spPr>
          <a:xfrm>
            <a:off x="1187640" y="17280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Антивоенное движение 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856" name="Рисунок 5"/>
          <p:cNvPicPr/>
          <p:nvPr/>
        </p:nvPicPr>
        <p:blipFill>
          <a:blip r:embed="rId7"/>
          <a:stretch/>
        </p:blipFill>
        <p:spPr>
          <a:xfrm>
            <a:off x="5868000" y="588960"/>
            <a:ext cx="2850840" cy="4009680"/>
          </a:xfrm>
          <a:prstGeom prst="rect">
            <a:avLst/>
          </a:prstGeom>
          <a:ln>
            <a:noFill/>
          </a:ln>
        </p:spPr>
      </p:pic>
      <p:pic>
        <p:nvPicPr>
          <p:cNvPr id="857" name="Рисунок 14"/>
          <p:cNvPicPr/>
          <p:nvPr/>
        </p:nvPicPr>
        <p:blipFill>
          <a:blip r:embed="rId8"/>
          <a:stretch/>
        </p:blipFill>
        <p:spPr>
          <a:xfrm>
            <a:off x="921960" y="1537920"/>
            <a:ext cx="4837320" cy="2849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247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335146"/>
            <a:ext cx="72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Национализм и правый радикализм</a:t>
            </a:r>
            <a:endParaRPr lang="ru-RU" sz="105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019769-C87B-6064-A165-EE78EC4113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046910"/>
            <a:ext cx="3182609" cy="212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327BC02-0ECF-7719-90FC-0472CEE1E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62646"/>
            <a:ext cx="2656922" cy="176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F8BA6F7-3547-7AF8-C1A0-0357A46C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23" y="1013917"/>
            <a:ext cx="3182610" cy="212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64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699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700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701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702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703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704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705" name="CustomShape 4"/>
          <p:cNvSpPr/>
          <p:nvPr/>
        </p:nvSpPr>
        <p:spPr>
          <a:xfrm>
            <a:off x="1259640" y="225360"/>
            <a:ext cx="705636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5"/>
          <p:cNvSpPr/>
          <p:nvPr/>
        </p:nvSpPr>
        <p:spPr>
          <a:xfrm>
            <a:off x="1082160" y="135720"/>
            <a:ext cx="780012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Национализм и п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равый радикализм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709" name="Рисунок 14"/>
          <p:cNvPicPr/>
          <p:nvPr/>
        </p:nvPicPr>
        <p:blipFill>
          <a:blip r:embed="rId7"/>
          <a:stretch/>
        </p:blipFill>
        <p:spPr>
          <a:xfrm>
            <a:off x="6406560" y="2948040"/>
            <a:ext cx="2600640" cy="1733760"/>
          </a:xfrm>
          <a:prstGeom prst="rect">
            <a:avLst/>
          </a:prstGeom>
          <a:ln>
            <a:noFill/>
          </a:ln>
        </p:spPr>
      </p:pic>
      <p:sp>
        <p:nvSpPr>
          <p:cNvPr id="710" name="CustomShape 6"/>
          <p:cNvSpPr/>
          <p:nvPr/>
        </p:nvSpPr>
        <p:spPr>
          <a:xfrm>
            <a:off x="1128960" y="1191960"/>
            <a:ext cx="78786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Правый радикализм представлен различными неонацистскими, неофашистскими, ультраправыми, националистическими, расистскими группами, течениями и партиями. Также к ним относят движение футбольных фанатов и футбольных хулиганов (околофутбола).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3895395D-D15C-4593-94D1-1E3B16202824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906749" y="2976840"/>
            <a:ext cx="2149681" cy="1704960"/>
          </a:xfrm>
          <a:prstGeom prst="rect">
            <a:avLst/>
          </a:prstGeom>
          <a:ln>
            <a:noFill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F996987-2206-46A8-8EB7-C7C9632D8BA9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1026209" y="2975629"/>
            <a:ext cx="2592539" cy="170617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824760"/>
            <a:ext cx="3347640" cy="76896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8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93" name="Picture 2" descr="C:\Users\MSShafigullin\Desktop\Проекты\Брендбук\Готовый ББ\Логотипы в png\2_Logo_white.png"/>
          <p:cNvPicPr/>
          <p:nvPr/>
        </p:nvPicPr>
        <p:blipFill>
          <a:blip r:embed="rId3"/>
          <a:stretch/>
        </p:blipFill>
        <p:spPr>
          <a:xfrm>
            <a:off x="574560" y="1061640"/>
            <a:ext cx="2198520" cy="29556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3564000" y="2571750"/>
            <a:ext cx="5400360" cy="18452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549F"/>
                </a:solidFill>
                <a:latin typeface="PT Sans"/>
              </a:rPr>
              <a:t>Мельников Андрей Владимирович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808080"/>
                </a:solidFill>
                <a:latin typeface="PT Sans"/>
              </a:rPr>
              <a:t>Директор Координационного центра по противодействию идеологии терроризма и профилактике экстремизма. 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808080"/>
                </a:solidFill>
                <a:latin typeface="PT Sans"/>
              </a:rPr>
              <a:t>Старший преподаватель кафедры общей психологии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549F"/>
                </a:solidFill>
                <a:latin typeface="PT Sans"/>
              </a:rPr>
              <a:t>https://kpfu.ru/andrej.melnikov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549F"/>
                </a:solidFill>
                <a:latin typeface="PT Sans"/>
              </a:rPr>
              <a:t>andvmelnikov@ya.ru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3F6B9F16-14ED-D2FC-5A17-7501252D0577}"/>
              </a:ext>
            </a:extLst>
          </p:cNvPr>
          <p:cNvSpPr/>
          <p:nvPr/>
        </p:nvSpPr>
        <p:spPr>
          <a:xfrm>
            <a:off x="3497916" y="887266"/>
            <a:ext cx="5400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549F"/>
                </a:solidFill>
                <a:latin typeface="PT Sans"/>
              </a:rPr>
              <a:t>Профилактика и мониторинг социально-опасных явлений  молодёжной среде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712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713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714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715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717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718" name="CustomShape 4"/>
          <p:cNvSpPr/>
          <p:nvPr/>
        </p:nvSpPr>
        <p:spPr>
          <a:xfrm>
            <a:off x="1331640" y="1749240"/>
            <a:ext cx="720036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Антагонизм с коммунизмом, либерализмом, феминизмом, государственной властью</a:t>
            </a:r>
            <a:endParaRPr lang="ru-RU" sz="2000" b="0" strike="noStrike" spc="-1" dirty="0"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Образ тесного круга «посвященных» и «знающих»</a:t>
            </a:r>
            <a:endParaRPr lang="ru-RU" sz="2000" b="0" strike="noStrike" spc="-1" dirty="0"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err="1">
                <a:solidFill>
                  <a:srgbClr val="000000"/>
                </a:solidFill>
                <a:latin typeface="Calibri"/>
              </a:rPr>
              <a:t>Мигрантофобия</a:t>
            </a:r>
            <a:endParaRPr lang="ru-RU" sz="2000" b="0" strike="noStrike" spc="-1" dirty="0"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Идеализация гитлеризма</a:t>
            </a:r>
            <a:endParaRPr lang="ru-RU" sz="2000" b="0" strike="noStrike" spc="-1" dirty="0"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Культ здорового образа жизни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719" name="CustomShape 5"/>
          <p:cNvSpPr/>
          <p:nvPr/>
        </p:nvSpPr>
        <p:spPr>
          <a:xfrm>
            <a:off x="1331640" y="122508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Праворадикальная идеология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20" name="CustomShape 6"/>
          <p:cNvSpPr/>
          <p:nvPr/>
        </p:nvSpPr>
        <p:spPr>
          <a:xfrm>
            <a:off x="987840" y="212040"/>
            <a:ext cx="79012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Национализм и п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равый радикализм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483518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Как показано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996644" y="1979207"/>
            <a:ext cx="78922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Тексты и труды неонацистов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Расизм и </a:t>
            </a:r>
            <a:r>
              <a:rPr lang="ru-RU" sz="2400" dirty="0" err="1"/>
              <a:t>расология</a:t>
            </a: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Мемы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Новости и сообщения о этнических преступлениях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/>
              <a:t>Неоязыческие</a:t>
            </a:r>
            <a:r>
              <a:rPr lang="ru-RU" sz="2400" dirty="0"/>
              <a:t> и исторические группы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/>
              <a:t>Околофутбола</a:t>
            </a:r>
            <a:r>
              <a:rPr lang="ru-RU" sz="2400" dirty="0"/>
              <a:t>: видео «</a:t>
            </a:r>
            <a:r>
              <a:rPr lang="ru-RU" sz="2400" dirty="0" err="1"/>
              <a:t>забивов</a:t>
            </a:r>
            <a:r>
              <a:rPr lang="ru-RU" sz="2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74974700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722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723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724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725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726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727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728" name="CustomShape 4"/>
          <p:cNvSpPr/>
          <p:nvPr/>
        </p:nvSpPr>
        <p:spPr>
          <a:xfrm>
            <a:off x="1259640" y="225360"/>
            <a:ext cx="705636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</p:sp>
      <p:sp>
        <p:nvSpPr>
          <p:cNvPr id="729" name="CustomShape 5"/>
          <p:cNvSpPr/>
          <p:nvPr/>
        </p:nvSpPr>
        <p:spPr>
          <a:xfrm>
            <a:off x="1082160" y="105840"/>
            <a:ext cx="780012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>
              <a:lnSpc>
                <a:spcPct val="100000"/>
              </a:lnSpc>
            </a:pPr>
            <a:r>
              <a:rPr b="1" dirty="0" lang="ru-RU" spc="-1" sz="2400">
                <a:solidFill>
                  <a:srgbClr val="000000"/>
                </a:solidFill>
                <a:latin typeface="Calibri"/>
              </a:rPr>
              <a:t>Национализм и правый радикализм</a:t>
            </a:r>
          </a:p>
        </p:txBody>
      </p:sp>
      <p:pic>
        <p:nvPicPr>
          <p:cNvPr descr="Легионеры «русского мира»" id="730" name="Picture 2"/>
          <p:cNvPicPr/>
          <p:nvPr/>
        </p:nvPicPr>
        <p:blipFill>
          <a:blip r:embed="rId7"/>
          <a:stretch/>
        </p:blipFill>
        <p:spPr>
          <a:xfrm>
            <a:off x="6298560" y="1497960"/>
            <a:ext cx="2557440" cy="3389040"/>
          </a:xfrm>
          <a:prstGeom prst="rect">
            <a:avLst/>
          </a:prstGeom>
          <a:ln>
            <a:noFill/>
          </a:ln>
        </p:spPr>
      </p:pic>
      <p:pic>
        <p:nvPicPr>
          <p:cNvPr descr="Скандинавский рисунок – Скандинавские тату, фото, эскизы татуировок и их  значение" id="731" name="Picture 4"/>
          <p:cNvPicPr/>
          <p:nvPr/>
        </p:nvPicPr>
        <p:blipFill>
          <a:blip r:embed="rId8"/>
          <a:srcRect r="66"/>
          <a:stretch/>
        </p:blipFill>
        <p:spPr>
          <a:xfrm>
            <a:off x="947520" y="2747160"/>
            <a:ext cx="2594160" cy="2150280"/>
          </a:xfrm>
          <a:prstGeom prst="rect">
            <a:avLst/>
          </a:prstGeom>
          <a:ln>
            <a:noFill/>
          </a:ln>
        </p:spPr>
      </p:pic>
      <p:pic>
        <p:nvPicPr>
          <p:cNvPr descr="Скиновские тату – Татуировки скинхедов: значение, фото, эскизы" id="732" name="Picture 6"/>
          <p:cNvPicPr/>
          <p:nvPr/>
        </p:nvPicPr>
        <p:blipFill>
          <a:blip r:embed="rId9"/>
          <a:srcRect l="204" r="204"/>
          <a:stretch/>
        </p:blipFill>
        <p:spPr>
          <a:xfrm>
            <a:off x="3662640" y="1499760"/>
            <a:ext cx="2504880" cy="3389040"/>
          </a:xfrm>
          <a:prstGeom prst="rect">
            <a:avLst/>
          </a:prstGeom>
          <a:ln>
            <a:noFill/>
          </a:ln>
        </p:spPr>
      </p:pic>
      <p:sp>
        <p:nvSpPr>
          <p:cNvPr id="733" name="CustomShape 6"/>
          <p:cNvSpPr/>
          <p:nvPr/>
        </p:nvSpPr>
        <p:spPr>
          <a:xfrm>
            <a:off x="1082160" y="1937520"/>
            <a:ext cx="2016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>
              <a:lnSpc>
                <a:spcPct val="100000"/>
              </a:lnSpc>
            </a:pPr>
            <a:r>
              <a:rPr b="1" lang="ru-RU" spc="-1" strike="noStrike" sz="2800" u="sng">
                <a:solidFill>
                  <a:srgbClr val="000000"/>
                </a:solidFill>
                <a:uFillTx/>
                <a:latin typeface="Calibri"/>
              </a:rPr>
              <a:t>Татуировки</a:t>
            </a:r>
            <a:endParaRPr b="0" lang="ru-RU" spc="-1" strike="noStrike" sz="2800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735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736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737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738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739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740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pic>
        <p:nvPicPr>
          <p:cNvPr id="741" name="Рисунок 10"/>
          <p:cNvPicPr/>
          <p:nvPr/>
        </p:nvPicPr>
        <p:blipFill>
          <a:blip r:embed="rId7"/>
          <a:stretch/>
        </p:blipFill>
        <p:spPr>
          <a:xfrm>
            <a:off x="1259640" y="1219680"/>
            <a:ext cx="3876840" cy="3552840"/>
          </a:xfrm>
          <a:prstGeom prst="rect">
            <a:avLst/>
          </a:prstGeom>
          <a:ln>
            <a:noFill/>
          </a:ln>
        </p:spPr>
      </p:pic>
      <p:pic>
        <p:nvPicPr>
          <p:cNvPr id="742" name="Рисунок 11"/>
          <p:cNvPicPr/>
          <p:nvPr/>
        </p:nvPicPr>
        <p:blipFill>
          <a:blip r:embed="rId8"/>
          <a:stretch/>
        </p:blipFill>
        <p:spPr>
          <a:xfrm>
            <a:off x="5796000" y="1118880"/>
            <a:ext cx="2871720" cy="3755160"/>
          </a:xfrm>
          <a:prstGeom prst="rect">
            <a:avLst/>
          </a:prstGeom>
          <a:ln>
            <a:noFill/>
          </a:ln>
        </p:spPr>
      </p:pic>
      <p:sp>
        <p:nvSpPr>
          <p:cNvPr id="743" name="CustomShape 4"/>
          <p:cNvSpPr/>
          <p:nvPr/>
        </p:nvSpPr>
        <p:spPr>
          <a:xfrm>
            <a:off x="1043640" y="87480"/>
            <a:ext cx="684036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Национализм и правый радикализм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MSShafigullin\Desktop\2020\Презентация КФУ\kfu_logo_circle_rus.png" id="5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MSShafigullin\Desktop\Проекты\Презентация по ДК\qs.jpg" id="7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MSShafigullin\Desktop\2020\Презентация КФУ\THE.png" id="8" name="Picture 6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b="1" sz="2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cs charset="0" pitchFamily="34" typeface="Arial"/>
              </a:defRPr>
            </a:lvl1pPr>
          </a:lstStyle>
          <a:p>
            <a:pPr algn="ctr" defTabSz="914378">
              <a:defRPr/>
            </a:pPr>
            <a:r>
              <a:rPr b="0" dirty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347</a:t>
            </a:r>
          </a:p>
          <a:p>
            <a:pPr algn="ctr" defTabSz="914378">
              <a:defRPr/>
            </a:pPr>
            <a:r>
              <a:rPr b="0" dirty="0" kern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10</a:t>
            </a:r>
            <a:endParaRPr b="0" dirty="0" kern="0" lang="en-US" sz="800">
              <a:solidFill>
                <a:schemeClr val="bg1"/>
              </a:solidFill>
              <a:latin charset="-52" panose="020B0503020203020204" pitchFamily="34" typeface="PT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b="1" sz="2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cs charset="0" pitchFamily="34" typeface="Arial"/>
              </a:defRPr>
            </a:lvl1pPr>
          </a:lstStyle>
          <a:p>
            <a:pPr algn="ctr" defTabSz="914378">
              <a:defRPr/>
            </a:pPr>
            <a:r>
              <a:rPr b="0" dirty="0" lang="en-US" sz="800">
                <a:solidFill>
                  <a:schemeClr val="bg1"/>
                </a:solidFill>
                <a:latin charset="-52" panose="020B0503020203020204" pitchFamily="34" typeface="PT Sans"/>
              </a:rPr>
              <a:t>8</a:t>
            </a:r>
            <a:r>
              <a:rPr b="0" dirty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01-</a:t>
            </a:r>
            <a:r>
              <a:rPr b="0" dirty="0" lang="en-US" sz="800">
                <a:solidFill>
                  <a:schemeClr val="bg1"/>
                </a:solidFill>
                <a:latin charset="-52" panose="020B0503020203020204" pitchFamily="34" typeface="PT Sans"/>
              </a:rPr>
              <a:t>10</a:t>
            </a:r>
            <a:r>
              <a:rPr b="0" dirty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00</a:t>
            </a:r>
          </a:p>
          <a:p>
            <a:pPr algn="ctr" defTabSz="914378">
              <a:defRPr/>
            </a:pPr>
            <a:r>
              <a:rPr b="0" dirty="0" kern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10</a:t>
            </a:r>
            <a:endParaRPr b="0" dirty="0" kern="0" lang="en-US" sz="800">
              <a:solidFill>
                <a:schemeClr val="bg1"/>
              </a:solidFill>
              <a:latin charset="-52" panose="020B0503020203020204" pitchFamily="34" typeface="PT Sans"/>
            </a:endParaRPr>
          </a:p>
        </p:txBody>
      </p:sp>
      <p:pic>
        <p:nvPicPr>
          <p:cNvPr descr="C:\Users\MSShafigullin\Desktop\2020\5+\5+ (white).png" id="1028" name="Picture 4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335146"/>
            <a:ext cx="7284727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3200"/>
              <a:t>Анархизм и левый радикализм</a:t>
            </a:r>
            <a:endParaRPr dirty="0" lang="ru-RU" sz="1100"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9E66E58-FE4B-6EFF-85DA-E23E14DBAA2D}"/>
              </a:ext>
            </a:extLst>
          </p:cNvPr>
          <p:cNvPicPr>
            <a:picLocks noChangeArrowheads="1" noChangeAspect="1" noGrp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r="178"/>
          <a:stretch/>
        </p:blipFill>
        <p:spPr bwMode="auto">
          <a:xfrm>
            <a:off x="3715273" y="2647711"/>
            <a:ext cx="1618587" cy="23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AC46F69-3775-94A3-80F3-E5EE6A073CB7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39" y="1781435"/>
            <a:ext cx="3551185" cy="235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707BA4B1-B2EF-1D9E-6697-3F1D91216590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78" y="1660329"/>
            <a:ext cx="2592866" cy="259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792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756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757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758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759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760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761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762" name="CustomShape 4"/>
          <p:cNvSpPr/>
          <p:nvPr/>
        </p:nvSpPr>
        <p:spPr>
          <a:xfrm>
            <a:off x="1115640" y="208080"/>
            <a:ext cx="4923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нархизм и левый радикализм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65" name="CustomShape 5"/>
          <p:cNvSpPr/>
          <p:nvPr/>
        </p:nvSpPr>
        <p:spPr>
          <a:xfrm>
            <a:off x="971640" y="1379160"/>
            <a:ext cx="4824000" cy="281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Левый радикализм выступает против государственной политики в области социального обеспечения, экономических, военных и других реформ.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</a:pP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Находит отражение в деятельности групп анархистов, «новых левых», «пролетаристов», «экологистов», которые на практике зачастую прибегают к насилию.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026" name="Picture 2" descr="Анархия 21 века: кто координирует и направляет подпольное сообщество &quot;Сеть&quot;">
            <a:extLst>
              <a:ext uri="{FF2B5EF4-FFF2-40B4-BE49-F238E27FC236}">
                <a16:creationId xmlns:a16="http://schemas.microsoft.com/office/drawing/2014/main" id="{32B9BA72-B0F9-4A89-9B9A-F0089E8D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0" y="1197448"/>
            <a:ext cx="2933280" cy="15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 чему снится Анархист по соннику? Видеть во сне Анархиста – толкование  снов.">
            <a:extLst>
              <a:ext uri="{FF2B5EF4-FFF2-40B4-BE49-F238E27FC236}">
                <a16:creationId xmlns:a16="http://schemas.microsoft.com/office/drawing/2014/main" id="{B9C0B303-4417-4ECF-95B3-141312A3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1" y="2951332"/>
            <a:ext cx="2933280" cy="18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767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768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769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770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771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772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773" name="CustomShape 4"/>
          <p:cNvSpPr/>
          <p:nvPr/>
        </p:nvSpPr>
        <p:spPr>
          <a:xfrm>
            <a:off x="1252800" y="348120"/>
            <a:ext cx="5622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нархизм и левый радикализм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774" name="Объект 3"/>
          <p:cNvPicPr/>
          <p:nvPr/>
        </p:nvPicPr>
        <p:blipFill>
          <a:blip r:embed="rId7"/>
          <a:stretch/>
        </p:blipFill>
        <p:spPr>
          <a:xfrm>
            <a:off x="6626520" y="2561400"/>
            <a:ext cx="2396880" cy="2469960"/>
          </a:xfrm>
          <a:prstGeom prst="rect">
            <a:avLst/>
          </a:prstGeom>
          <a:ln>
            <a:noFill/>
          </a:ln>
        </p:spPr>
      </p:pic>
      <p:pic>
        <p:nvPicPr>
          <p:cNvPr id="775" name="Рисунок 12"/>
          <p:cNvPicPr/>
          <p:nvPr/>
        </p:nvPicPr>
        <p:blipFill>
          <a:blip r:embed="rId8"/>
          <a:stretch/>
        </p:blipFill>
        <p:spPr>
          <a:xfrm>
            <a:off x="6876360" y="172800"/>
            <a:ext cx="2088000" cy="2250720"/>
          </a:xfrm>
          <a:prstGeom prst="rect">
            <a:avLst/>
          </a:prstGeom>
          <a:ln>
            <a:noFill/>
          </a:ln>
        </p:spPr>
      </p:pic>
      <p:sp>
        <p:nvSpPr>
          <p:cNvPr id="776" name="CustomShape 5"/>
          <p:cNvSpPr/>
          <p:nvPr/>
        </p:nvSpPr>
        <p:spPr>
          <a:xfrm>
            <a:off x="1187640" y="1251000"/>
            <a:ext cx="5083560" cy="34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Непримиримая классовая и социальная борьба – несправедливость </a:t>
            </a:r>
            <a:endParaRPr lang="ru-RU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Антагонизм с капитализмом, фашизмом, неонацизмом</a:t>
            </a:r>
            <a:endParaRPr lang="ru-RU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Установление итогового «социально справедливого» порядка для «своих»</a:t>
            </a:r>
            <a:endParaRPr lang="ru-RU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Идея «псевдосправедливости»</a:t>
            </a:r>
            <a:endParaRPr lang="ru-RU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Претензия на всеохватность и трансграничность</a:t>
            </a:r>
            <a:endParaRPr lang="ru-RU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Параллельность общественного просвещения и акций прямого действия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778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779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780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781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782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783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784" name="CustomShape 4"/>
          <p:cNvSpPr/>
          <p:nvPr/>
        </p:nvSpPr>
        <p:spPr>
          <a:xfrm>
            <a:off x="1150560" y="172800"/>
            <a:ext cx="5622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А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нархизм и левый радикализм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785" name="Рисунок 12"/>
          <p:cNvPicPr/>
          <p:nvPr/>
        </p:nvPicPr>
        <p:blipFill>
          <a:blip r:embed="rId7"/>
          <a:stretch/>
        </p:blipFill>
        <p:spPr>
          <a:xfrm>
            <a:off x="5652000" y="1002240"/>
            <a:ext cx="3365280" cy="3726000"/>
          </a:xfrm>
          <a:prstGeom prst="rect">
            <a:avLst/>
          </a:prstGeom>
          <a:ln>
            <a:noFill/>
          </a:ln>
        </p:spPr>
      </p:pic>
      <p:sp>
        <p:nvSpPr>
          <p:cNvPr id="786" name="CustomShape 5"/>
          <p:cNvSpPr/>
          <p:nvPr/>
        </p:nvSpPr>
        <p:spPr>
          <a:xfrm>
            <a:off x="971640" y="1698480"/>
            <a:ext cx="4442400" cy="25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Общество может и должно быть организовано без государственного принуждения.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Конкретные анархисты могут иметь дополнительные критерии того, что такое анархизм. Существует много типов и традиций анархизма.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483518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Как показано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963987" y="1744816"/>
            <a:ext cx="78922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Тексты и труды идеологов и лидеров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Теория и практика анархизма, его виды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Новости о социальных протестах в мире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Мемы </a:t>
            </a:r>
          </a:p>
        </p:txBody>
      </p:sp>
    </p:spTree>
    <p:extLst>
      <p:ext uri="{BB962C8B-B14F-4D97-AF65-F5344CB8AC3E}">
        <p14:creationId xmlns:p14="http://schemas.microsoft.com/office/powerpoint/2010/main" val="1036920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788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789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790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791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792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793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794" name="CustomShape 4"/>
          <p:cNvSpPr/>
          <p:nvPr/>
        </p:nvSpPr>
        <p:spPr>
          <a:xfrm>
            <a:off x="1028880" y="89280"/>
            <a:ext cx="5622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Calibri"/>
              </a:rPr>
              <a:t>Анархизм и левый радикализм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795" name="CustomShape 5"/>
          <p:cNvSpPr/>
          <p:nvPr/>
        </p:nvSpPr>
        <p:spPr>
          <a:xfrm>
            <a:off x="957600" y="614160"/>
            <a:ext cx="45716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Дело Михаила Жлобицкого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796" name="Рисунок 12"/>
          <p:cNvPicPr/>
          <p:nvPr/>
        </p:nvPicPr>
        <p:blipFill>
          <a:blip r:embed="rId7"/>
          <a:stretch/>
        </p:blipFill>
        <p:spPr>
          <a:xfrm>
            <a:off x="5101560" y="987480"/>
            <a:ext cx="3908880" cy="2315160"/>
          </a:xfrm>
          <a:prstGeom prst="rect">
            <a:avLst/>
          </a:prstGeom>
          <a:ln>
            <a:noFill/>
          </a:ln>
        </p:spPr>
      </p:pic>
      <p:sp>
        <p:nvSpPr>
          <p:cNvPr id="797" name="CustomShape 6"/>
          <p:cNvSpPr/>
          <p:nvPr/>
        </p:nvSpPr>
        <p:spPr>
          <a:xfrm>
            <a:off x="5076000" y="3387600"/>
            <a:ext cx="3995640" cy="1399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«Товарищи, сейчас в здании ФСБ г. Архангельск будет совершен теракт, ответственность за который я беру на себя». 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(с) Валерьян Панов, 31 октября 2018 г., анархистский телеграм-чат «Речи бунтовщика»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798" name="CustomShape 7"/>
          <p:cNvSpPr/>
          <p:nvPr/>
        </p:nvSpPr>
        <p:spPr>
          <a:xfrm>
            <a:off x="905040" y="1035360"/>
            <a:ext cx="402012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31 октября 2018 года анархист Михаил Жлобицкий,</a:t>
            </a:r>
            <a:r>
              <a:rPr lang="ru-RU" sz="1800" b="0" strike="noStrike" spc="-1">
                <a:solidFill>
                  <a:srgbClr val="202122"/>
                </a:solidFill>
                <a:latin typeface="Calibri"/>
              </a:rPr>
              <a:t> учащийся Архангельского политехнического 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техникума</a:t>
            </a:r>
            <a:r>
              <a:rPr lang="ru-RU" sz="1800" b="0" strike="noStrike" spc="-1">
                <a:solidFill>
                  <a:srgbClr val="202122"/>
                </a:solidFill>
                <a:latin typeface="Calibri"/>
              </a:rPr>
              <a:t>,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совершил самоподрыв в здании регионального управления ФСБ в Архангельске. В результате чего он сам погиб, а трое сотрудников ФСБ были ранены.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02122"/>
                </a:solidFill>
                <a:latin typeface="Calibri"/>
              </a:rPr>
              <a:t>На момент осуществления теракта ему было 17 лет.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Органы власти охарактеризовали случившееся как террористический акт.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545" name="Picture 2_36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546" name="Picture 4_70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547" name="Picture 6_35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548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49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550" name="Picture 4_71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551" name="CustomShape 4"/>
          <p:cNvSpPr/>
          <p:nvPr/>
        </p:nvSpPr>
        <p:spPr>
          <a:xfrm>
            <a:off x="1773360" y="357480"/>
            <a:ext cx="5596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Calibri"/>
              </a:rPr>
              <a:t>Актуальность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52" name="CustomShape 5"/>
          <p:cNvSpPr/>
          <p:nvPr/>
        </p:nvSpPr>
        <p:spPr>
          <a:xfrm>
            <a:off x="1403640" y="2087280"/>
            <a:ext cx="691236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Тесная связь реального и виртуального миров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Определенные риски в Интернете и жизни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Больше информации – больше тревожности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6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335146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АУЕ и уличный криминал</a:t>
            </a:r>
            <a:endParaRPr lang="ru-RU" sz="1100" dirty="0">
              <a:latin typeface="+mj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72F1F0C-55B9-82DA-AEA5-40B207AFA2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60" y="917475"/>
            <a:ext cx="2877524" cy="292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645DA65-69E4-F1D0-594D-3A7C5CE0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15" y="917474"/>
            <a:ext cx="2742596" cy="316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044AC6AD-D94C-01C3-0150-856B70C5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9" y="2427734"/>
            <a:ext cx="2373121" cy="263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175550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1090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1091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1092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09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109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1095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pic>
        <p:nvPicPr>
          <p:cNvPr id="1096" name="Picture 2"/>
          <p:cNvPicPr/>
          <p:nvPr/>
        </p:nvPicPr>
        <p:blipFill>
          <a:blip r:embed="rId7"/>
          <a:srcRect r="59"/>
          <a:stretch/>
        </p:blipFill>
        <p:spPr>
          <a:xfrm>
            <a:off x="827640" y="1568520"/>
            <a:ext cx="4255560" cy="3498480"/>
          </a:xfrm>
          <a:prstGeom prst="rect">
            <a:avLst/>
          </a:prstGeom>
          <a:ln>
            <a:noFill/>
          </a:ln>
        </p:spPr>
      </p:pic>
      <p:sp>
        <p:nvSpPr>
          <p:cNvPr id="1097" name="CustomShape 4"/>
          <p:cNvSpPr/>
          <p:nvPr/>
        </p:nvSpPr>
        <p:spPr>
          <a:xfrm>
            <a:off x="1043640" y="365040"/>
            <a:ext cx="5622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>
              <a:lnSpc>
                <a:spcPct val="100000"/>
              </a:lnSpc>
            </a:pPr>
            <a:r>
              <a:rPr b="1" lang="ru-RU" spc="-1" strike="noStrike" sz="2400">
                <a:solidFill>
                  <a:srgbClr val="000000"/>
                </a:solidFill>
                <a:latin typeface="Calibri"/>
              </a:rPr>
              <a:t>АУЕ и улично-криминальная идеология</a:t>
            </a:r>
            <a:endParaRPr b="0" lang="ru-RU" spc="-1" strike="noStrike" sz="2400">
              <a:latin typeface="Arial"/>
            </a:endParaRPr>
          </a:p>
        </p:txBody>
      </p:sp>
      <p:pic>
        <p:nvPicPr>
          <p:cNvPr id="1098" name="Picture 3"/>
          <p:cNvPicPr/>
          <p:nvPr/>
        </p:nvPicPr>
        <p:blipFill>
          <a:blip r:embed="rId8"/>
          <a:stretch/>
        </p:blipFill>
        <p:spPr>
          <a:xfrm>
            <a:off x="5094000" y="1059480"/>
            <a:ext cx="4031280" cy="327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1100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1101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1102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0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110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1105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106" name="CustomShape 4"/>
          <p:cNvSpPr/>
          <p:nvPr/>
        </p:nvSpPr>
        <p:spPr>
          <a:xfrm>
            <a:off x="1043640" y="365040"/>
            <a:ext cx="5622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>
              <a:lnSpc>
                <a:spcPct val="100000"/>
              </a:lnSpc>
            </a:pPr>
            <a:r>
              <a:rPr b="1" lang="ru-RU" spc="-1" strike="noStrike" sz="2400">
                <a:solidFill>
                  <a:srgbClr val="000000"/>
                </a:solidFill>
                <a:latin typeface="Calibri"/>
              </a:rPr>
              <a:t>АУЕ и улично-криминальная идеология</a:t>
            </a:r>
            <a:endParaRPr b="0" lang="ru-RU" spc="-1" strike="noStrike" sz="2400">
              <a:latin typeface="Arial"/>
            </a:endParaRPr>
          </a:p>
        </p:txBody>
      </p:sp>
      <p:pic>
        <p:nvPicPr>
          <p:cNvPr id="1107" name="Рисунок 11"/>
          <p:cNvPicPr/>
          <p:nvPr/>
        </p:nvPicPr>
        <p:blipFill>
          <a:blip r:embed="rId7"/>
          <a:srcRect b="97" l="172" r="158" t="81"/>
          <a:stretch/>
        </p:blipFill>
        <p:spPr>
          <a:xfrm>
            <a:off x="871920" y="912600"/>
            <a:ext cx="4239000" cy="3889080"/>
          </a:xfrm>
          <a:prstGeom prst="rect">
            <a:avLst/>
          </a:prstGeom>
          <a:ln>
            <a:noFill/>
          </a:ln>
        </p:spPr>
      </p:pic>
      <p:pic>
        <p:nvPicPr>
          <p:cNvPr id="1108" name="Рисунок 12"/>
          <p:cNvPicPr/>
          <p:nvPr/>
        </p:nvPicPr>
        <p:blipFill>
          <a:blip r:embed="rId8"/>
          <a:srcRect b="25" l="61" r="26" t="222"/>
          <a:stretch/>
        </p:blipFill>
        <p:spPr>
          <a:xfrm>
            <a:off x="5111280" y="1851840"/>
            <a:ext cx="4012560" cy="3291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483518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Как показано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1010820" y="1317747"/>
            <a:ext cx="78922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«Пацанские» цитаты, фразы «за жизнь»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Фотоматериалы роскошной жизни: дорогие машины, девушки, деньги, украшения, огнестрельное и холодное оружие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Обращение к «простой жизни»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Мемы</a:t>
            </a:r>
          </a:p>
        </p:txBody>
      </p:sp>
    </p:spTree>
    <p:extLst>
      <p:ext uri="{BB962C8B-B14F-4D97-AF65-F5344CB8AC3E}">
        <p14:creationId xmlns:p14="http://schemas.microsoft.com/office/powerpoint/2010/main" val="3795500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376135" y="357534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Идеи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1028823" y="990207"/>
            <a:ext cx="78780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err="1"/>
              <a:t>Бандитско</a:t>
            </a:r>
            <a:r>
              <a:rPr lang="ru-RU" sz="2400" dirty="0"/>
              <a:t>-криминальная жизнь – образ невиновного «бродяги»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АУЕ и настоящий криминал – не одно и то же. Однако в интернете граница стирается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Табу на любые отношения с полицией и любыми правоохранительными органами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Семья и друзья – священны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У тебя все будет, но только через криминал и «</a:t>
            </a:r>
            <a:r>
              <a:rPr lang="ru-RU" sz="2400" dirty="0" err="1"/>
              <a:t>мутки</a:t>
            </a:r>
            <a:r>
              <a:rPr lang="ru-RU" sz="2400" dirty="0"/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Образ матери, которая ждет сына-бродягу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Сращивание с (псевдо)исламскими установками</a:t>
            </a:r>
          </a:p>
        </p:txBody>
      </p:sp>
    </p:spTree>
    <p:extLst>
      <p:ext uri="{BB962C8B-B14F-4D97-AF65-F5344CB8AC3E}">
        <p14:creationId xmlns:p14="http://schemas.microsoft.com/office/powerpoint/2010/main" val="2174926170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C:\Users\MSShafigullin\Desktop\2020\Презентация КФУ\kfu_logo_circle_rus.png" id="5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MSShafigullin\Desktop\Проекты\Презентация по ДК\qs.jpg" id="7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MSShafigullin\Desktop\2020\Презентация КФУ\THE.png" id="8" name="Picture 6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b="1" sz="2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cs charset="0" pitchFamily="34" typeface="Arial"/>
              </a:defRPr>
            </a:lvl1pPr>
          </a:lstStyle>
          <a:p>
            <a:pPr algn="ctr" defTabSz="914378">
              <a:defRPr/>
            </a:pPr>
            <a:r>
              <a:rPr b="0" dirty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347</a:t>
            </a:r>
          </a:p>
          <a:p>
            <a:pPr algn="ctr" defTabSz="914378">
              <a:defRPr/>
            </a:pPr>
            <a:r>
              <a:rPr b="0" dirty="0" kern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10</a:t>
            </a:r>
            <a:endParaRPr b="0" dirty="0" kern="0" lang="en-US" sz="800">
              <a:solidFill>
                <a:schemeClr val="bg1"/>
              </a:solidFill>
              <a:latin charset="-52" panose="020B0503020203020204" pitchFamily="34" typeface="PT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b="1" sz="20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Arial"/>
                <a:cs charset="0" pitchFamily="34" typeface="Arial"/>
              </a:defRPr>
            </a:lvl1pPr>
          </a:lstStyle>
          <a:p>
            <a:pPr algn="ctr" defTabSz="914378">
              <a:defRPr/>
            </a:pPr>
            <a:r>
              <a:rPr b="0" dirty="0" lang="en-US" sz="800">
                <a:solidFill>
                  <a:schemeClr val="bg1"/>
                </a:solidFill>
                <a:latin charset="-52" panose="020B0503020203020204" pitchFamily="34" typeface="PT Sans"/>
              </a:rPr>
              <a:t>8</a:t>
            </a:r>
            <a:r>
              <a:rPr b="0" dirty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01-</a:t>
            </a:r>
            <a:r>
              <a:rPr b="0" dirty="0" lang="en-US" sz="800">
                <a:solidFill>
                  <a:schemeClr val="bg1"/>
                </a:solidFill>
                <a:latin charset="-52" panose="020B0503020203020204" pitchFamily="34" typeface="PT Sans"/>
              </a:rPr>
              <a:t>10</a:t>
            </a:r>
            <a:r>
              <a:rPr b="0" dirty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00</a:t>
            </a:r>
          </a:p>
          <a:p>
            <a:pPr algn="ctr" defTabSz="914378">
              <a:defRPr/>
            </a:pPr>
            <a:r>
              <a:rPr b="0" dirty="0" kern="0" lang="ru-RU" sz="800">
                <a:solidFill>
                  <a:schemeClr val="bg1"/>
                </a:solidFill>
                <a:latin charset="-52" panose="020B0503020203020204" pitchFamily="34" typeface="PT Sans"/>
              </a:rPr>
              <a:t>10</a:t>
            </a:r>
            <a:endParaRPr b="0" dirty="0" kern="0" lang="en-US" sz="800">
              <a:solidFill>
                <a:schemeClr val="bg1"/>
              </a:solidFill>
              <a:latin charset="-52" panose="020B0503020203020204" pitchFamily="34" typeface="PT Sans"/>
            </a:endParaRPr>
          </a:p>
        </p:txBody>
      </p:sp>
      <p:pic>
        <p:nvPicPr>
          <p:cNvPr descr="C:\Users\MSShafigullin\Desktop\2020\5+\5+ (white).png" id="1028" name="Picture 4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187624" y="335146"/>
            <a:ext cx="7284727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err="1" lang="ru-RU" sz="3200"/>
              <a:t>Гомицидные</a:t>
            </a:r>
            <a:r>
              <a:rPr b="1" dirty="0" lang="ru-RU" sz="3200"/>
              <a:t> сообщества</a:t>
            </a:r>
            <a:endParaRPr dirty="0" lang="ru-RU" sz="1100"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1C9C334-F830-AFD9-3CDF-81D2318D0686}"/>
              </a:ext>
            </a:extLst>
          </p:cNvPr>
          <p:cNvPicPr>
            <a:picLocks noChangeArrowheads="1" noChangeAspect="1" noGrp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81" y="1602385"/>
            <a:ext cx="2576179" cy="193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426E5E7F-AB4F-AE14-0987-60032557390C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52" y="1115454"/>
            <a:ext cx="2380382" cy="229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E6197C7-BD34-A017-E708-C364604D2947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" l="-178" r="22"/>
          <a:stretch/>
        </p:blipFill>
        <p:spPr bwMode="auto">
          <a:xfrm>
            <a:off x="3654862" y="2433083"/>
            <a:ext cx="2828629" cy="265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093420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1110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1111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1112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1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111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1115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116" name="CustomShape 4"/>
          <p:cNvSpPr/>
          <p:nvPr/>
        </p:nvSpPr>
        <p:spPr>
          <a:xfrm>
            <a:off x="1043640" y="242640"/>
            <a:ext cx="741636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lang="ru-RU" spc="-1" strike="noStrike" sz="4400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b="0" lang="ru-RU" spc="-1" strike="noStrike" sz="4400">
              <a:latin typeface="Arial"/>
            </a:endParaRPr>
          </a:p>
        </p:txBody>
      </p:sp>
      <p:pic>
        <p:nvPicPr>
          <p:cNvPr id="1117" name="Picture 2"/>
          <p:cNvPicPr/>
          <p:nvPr/>
        </p:nvPicPr>
        <p:blipFill>
          <a:blip r:embed="rId7"/>
          <a:stretch/>
        </p:blipFill>
        <p:spPr>
          <a:xfrm>
            <a:off x="971640" y="1189080"/>
            <a:ext cx="3394800" cy="3409920"/>
          </a:xfrm>
          <a:prstGeom prst="rect">
            <a:avLst/>
          </a:prstGeom>
          <a:ln>
            <a:noFill/>
          </a:ln>
        </p:spPr>
      </p:pic>
      <p:pic>
        <p:nvPicPr>
          <p:cNvPr id="1118" name="Picture 3"/>
          <p:cNvPicPr/>
          <p:nvPr/>
        </p:nvPicPr>
        <p:blipFill>
          <a:blip r:embed="rId8"/>
          <a:srcRect l="75" t="154"/>
          <a:stretch/>
        </p:blipFill>
        <p:spPr>
          <a:xfrm>
            <a:off x="5724000" y="3124440"/>
            <a:ext cx="3277800" cy="1918080"/>
          </a:xfrm>
          <a:prstGeom prst="rect">
            <a:avLst/>
          </a:prstGeom>
          <a:ln>
            <a:noFill/>
          </a:ln>
        </p:spPr>
      </p:pic>
      <p:pic>
        <p:nvPicPr>
          <p:cNvPr id="1119" name="Picture 4"/>
          <p:cNvPicPr/>
          <p:nvPr/>
        </p:nvPicPr>
        <p:blipFill>
          <a:blip r:embed="rId9"/>
          <a:stretch/>
        </p:blipFill>
        <p:spPr>
          <a:xfrm>
            <a:off x="4662360" y="1032120"/>
            <a:ext cx="2123280" cy="204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30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131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132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3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13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135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136" name="CustomShape 4"/>
          <p:cNvSpPr/>
          <p:nvPr/>
        </p:nvSpPr>
        <p:spPr>
          <a:xfrm>
            <a:off x="1043640" y="68400"/>
            <a:ext cx="3816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37" name="CustomShape 5"/>
          <p:cNvSpPr/>
          <p:nvPr/>
        </p:nvSpPr>
        <p:spPr>
          <a:xfrm>
            <a:off x="899640" y="866160"/>
            <a:ext cx="7992360" cy="398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Суицидальное поведение, как правило, сопровождается глубокой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депрессией.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80000"/>
              </a:lnSpc>
            </a:pPr>
            <a:endParaRPr lang="ru-RU" sz="2000" b="0" strike="noStrike" spc="-1">
              <a:latin typeface="Arial"/>
            </a:endParaRPr>
          </a:p>
          <a:p>
            <a:pPr marL="285840" indent="-28548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Депрессия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– аффективный синдром, в основе которого лежит сниженное – угнетенное, подавленное, тоскливое, тревожное, боязливое или безразличное настроение.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80000"/>
              </a:lnSpc>
            </a:pPr>
            <a:endParaRPr lang="ru-RU" sz="2000" b="0" strike="noStrike" spc="-1">
              <a:latin typeface="Arial"/>
            </a:endParaRPr>
          </a:p>
          <a:p>
            <a:pPr marL="285840" indent="-28548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Депрессия с поведенческими расстройствами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 – депрессивное состояние, в котором расстройства  характера (грубость, дерзость, злобность, агрессивность, оппозиционность, повышенная возбудимость, деспотизм, истероидность) выступают в сочетании с поведенческими нарушениями: пропусками занятий, отказом от посещения школы, драками, антидисциплинарными поступками, уходами, бродяжничеством, употреблением наркотических веществ, ранними сексуальными связями, а иногда и криминальными действиями.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21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122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123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24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125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126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127" name="CustomShape 4"/>
          <p:cNvSpPr/>
          <p:nvPr/>
        </p:nvSpPr>
        <p:spPr>
          <a:xfrm>
            <a:off x="1043640" y="126720"/>
            <a:ext cx="3816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28" name="CustomShape 5"/>
          <p:cNvSpPr/>
          <p:nvPr/>
        </p:nvSpPr>
        <p:spPr>
          <a:xfrm>
            <a:off x="1043640" y="718920"/>
            <a:ext cx="7785000" cy="428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609480" indent="-609120" algn="just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Суицид</a:t>
            </a:r>
            <a:endParaRPr lang="ru-RU" sz="1800" b="0" strike="noStrike" spc="-1">
              <a:latin typeface="Arial"/>
            </a:endParaRPr>
          </a:p>
          <a:p>
            <a:pPr marL="357120" indent="-3567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умышленное самоповреждение со смертельным исходом;</a:t>
            </a:r>
            <a:endParaRPr lang="ru-RU" sz="1800" b="0" strike="noStrike" spc="-1">
              <a:latin typeface="Arial"/>
            </a:endParaRPr>
          </a:p>
          <a:p>
            <a:pPr marL="357120" indent="-3567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намеренное самоубийство;</a:t>
            </a:r>
            <a:endParaRPr lang="ru-RU" sz="1800" b="0" strike="noStrike" spc="-1">
              <a:latin typeface="Arial"/>
            </a:endParaRPr>
          </a:p>
          <a:p>
            <a:pPr marL="357120" indent="-3567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осознанное лишение себя жизни. </a:t>
            </a:r>
            <a:endParaRPr lang="ru-RU" sz="1800" b="0" strike="noStrike" spc="-1">
              <a:latin typeface="Arial"/>
            </a:endParaRPr>
          </a:p>
          <a:p>
            <a:pPr marL="609480" indent="-609120" algn="just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marL="609480" indent="-609120" algn="just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1800" b="0" strike="noStrike" spc="-1">
              <a:latin typeface="Arial"/>
            </a:endParaRPr>
          </a:p>
          <a:p>
            <a:pPr marL="357120" indent="-3567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активность человека, направленная на  лишение себя жизни и служащая средством разрешения личностных кризисов в условиях конфликтной ситуации;</a:t>
            </a:r>
            <a:endParaRPr lang="ru-RU" sz="1800" b="0" strike="noStrike" spc="-1">
              <a:latin typeface="Arial"/>
            </a:endParaRPr>
          </a:p>
          <a:p>
            <a:pPr marL="357120" indent="-3567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форма девиантного поведения;</a:t>
            </a:r>
            <a:endParaRPr lang="ru-RU" sz="1800" b="0" strike="noStrike" spc="-1">
              <a:latin typeface="Arial"/>
            </a:endParaRPr>
          </a:p>
          <a:p>
            <a:pPr marL="357120" indent="-3567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помимо суицида включает в себя суицидальные покушения, попытки и проявления.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Суицидальные покушения </a:t>
            </a:r>
            <a:endParaRPr lang="ru-RU" sz="1800" b="0" strike="noStrike" spc="-1">
              <a:latin typeface="Arial"/>
            </a:endParaRPr>
          </a:p>
          <a:p>
            <a:pPr marL="357120" indent="-35676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суицидальные акты, не завершившиеся летально по независящей от человека причине (обрыв веревки, своевременно проведенные реанимационные мероприятия).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57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158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159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60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161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162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163" name="CustomShape 4"/>
          <p:cNvSpPr/>
          <p:nvPr/>
        </p:nvSpPr>
        <p:spPr>
          <a:xfrm>
            <a:off x="971640" y="258120"/>
            <a:ext cx="4032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64" name="Picture 2" descr="C:\Users\Андрей\Desktop\Суицид\Девачка Чисто.jpg"/>
          <p:cNvPicPr/>
          <p:nvPr/>
        </p:nvPicPr>
        <p:blipFill>
          <a:blip r:embed="rId7"/>
          <a:stretch/>
        </p:blipFill>
        <p:spPr>
          <a:xfrm>
            <a:off x="4853160" y="44280"/>
            <a:ext cx="2828160" cy="502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554" name="Picture 2_0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555" name="Picture 4_0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556" name="Picture 6_0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557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558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559" name="Picture 4_1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560" name="CustomShape 4"/>
          <p:cNvSpPr/>
          <p:nvPr/>
        </p:nvSpPr>
        <p:spPr>
          <a:xfrm>
            <a:off x="1224000" y="163080"/>
            <a:ext cx="3384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Киберагрессия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1" name="CustomShape 5"/>
          <p:cNvSpPr/>
          <p:nvPr/>
        </p:nvSpPr>
        <p:spPr>
          <a:xfrm>
            <a:off x="1115640" y="573840"/>
            <a:ext cx="529452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Форма девиантного (отклоняющегося) поведения в интернете.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Выражается в оскорблениях, унижениях, издевательствах, разоблачениях, манипулировании, агрессивных нападках, преследованиях через коммуникативные технологии.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Агрессоры обычно рассчитывают на анонимность и не предполагают возможность наступления какой-либо ответственности за свои действия. Не опасаясь потенциального наказания и неодобрения, люди позволяют себе значительно больше, чем привыкли в обычной жизни, где за поступки и высказывания приходится отвечать.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62" name="Picture 2_1" descr="Предупрежден — вооружен: какие существуют виды киберагрессии? - Kislorod.io"/>
          <p:cNvPicPr/>
          <p:nvPr/>
        </p:nvPicPr>
        <p:blipFill>
          <a:blip r:embed="rId7"/>
          <a:stretch/>
        </p:blipFill>
        <p:spPr>
          <a:xfrm>
            <a:off x="6518880" y="1995840"/>
            <a:ext cx="2532960" cy="256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66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167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168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69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170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171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172" name="CustomShape 4"/>
          <p:cNvSpPr/>
          <p:nvPr/>
        </p:nvSpPr>
        <p:spPr>
          <a:xfrm>
            <a:off x="1187640" y="258120"/>
            <a:ext cx="3816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73" name="Picture 2" descr="C:\Users\Андрей\Desktop\Суицид\Девачка Пометки.jpg"/>
          <p:cNvPicPr/>
          <p:nvPr/>
        </p:nvPicPr>
        <p:blipFill>
          <a:blip r:embed="rId7"/>
          <a:stretch/>
        </p:blipFill>
        <p:spPr>
          <a:xfrm>
            <a:off x="5292000" y="53280"/>
            <a:ext cx="2865960" cy="509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75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176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177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78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179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180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181" name="CustomShape 4"/>
          <p:cNvSpPr/>
          <p:nvPr/>
        </p:nvSpPr>
        <p:spPr>
          <a:xfrm>
            <a:off x="1259640" y="131760"/>
            <a:ext cx="3816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182" name="CustomShape 5"/>
          <p:cNvSpPr/>
          <p:nvPr/>
        </p:nvSpPr>
        <p:spPr>
          <a:xfrm>
            <a:off x="971640" y="927720"/>
            <a:ext cx="533484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   Маркеры 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суицидального поведения: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Разговоры о смерти, смысле жизни / его отсутствии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Явное наличие депрессии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Человека постоянно сопровождает чувство вины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Частое употребление спиртного или наркотиков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Тревожность, мнительность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Покупка средств увечия (пистолет, сильнодействующие таблетки, особенно снотворное, лезвия и т.д.)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Человек испытывает серьезные проблемы со здоровьем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Поиск вопросов о самоубийстве в Интернете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83" name="Picture 2" descr="C:\Users\Андрей\Desktop\Суицид\8ny60Z7GLcg.jpg"/>
          <p:cNvPicPr/>
          <p:nvPr/>
        </p:nvPicPr>
        <p:blipFill>
          <a:blip r:embed="rId7"/>
          <a:stretch/>
        </p:blipFill>
        <p:spPr>
          <a:xfrm>
            <a:off x="6392160" y="203760"/>
            <a:ext cx="2663280" cy="474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1185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1186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1187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88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1189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1190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191" name="CustomShape 4"/>
          <p:cNvSpPr/>
          <p:nvPr/>
        </p:nvSpPr>
        <p:spPr>
          <a:xfrm>
            <a:off x="1115640" y="276120"/>
            <a:ext cx="4320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>
              <a:lnSpc>
                <a:spcPct val="100000"/>
              </a:lnSpc>
            </a:pPr>
            <a:r>
              <a:rPr b="1" lang="ru-RU" spc="-1" strike="noStrike" sz="2400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b="0" lang="ru-RU" spc="-1" strike="noStrike" sz="2400">
              <a:latin typeface="Arial"/>
            </a:endParaRPr>
          </a:p>
        </p:txBody>
      </p:sp>
      <p:pic>
        <p:nvPicPr>
          <p:cNvPr descr="C:\Users\Андрей\Desktop\Суицид\muNfJ8QW1r4.jpg" id="1192" name="Picture 2"/>
          <p:cNvPicPr/>
          <p:nvPr/>
        </p:nvPicPr>
        <p:blipFill>
          <a:blip r:embed="rId7"/>
          <a:srcRect r="39"/>
          <a:stretch/>
        </p:blipFill>
        <p:spPr>
          <a:xfrm>
            <a:off x="4500000" y="721440"/>
            <a:ext cx="4530960" cy="434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94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195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196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97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198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199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00" name="CustomShape 4"/>
          <p:cNvSpPr/>
          <p:nvPr/>
        </p:nvSpPr>
        <p:spPr>
          <a:xfrm>
            <a:off x="1259640" y="131760"/>
            <a:ext cx="3816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01" name="CustomShape 5"/>
          <p:cNvSpPr/>
          <p:nvPr/>
        </p:nvSpPr>
        <p:spPr>
          <a:xfrm>
            <a:off x="1011240" y="1359360"/>
            <a:ext cx="348840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Идеи и инструменты контента: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Атмосферы безысходности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Непонимание окружающих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Бесполезность жизни и собственная никчемность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Буллинг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Селфхарм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Суицид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202" name="CustomShape 6"/>
          <p:cNvSpPr/>
          <p:nvPr/>
        </p:nvSpPr>
        <p:spPr>
          <a:xfrm>
            <a:off x="4713120" y="1775160"/>
            <a:ext cx="432000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Картинки с характерными подписями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Аниме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Элементы массовой культуры: фильмы, клипы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Шок- и трэш-контент: эстетизация / натурализация смерти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Квест-игры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Героизация колумбайнеров: фанфики, арты, донаты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1204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1205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1206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07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1208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1209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10" name="CustomShape 4"/>
          <p:cNvSpPr/>
          <p:nvPr/>
        </p:nvSpPr>
        <p:spPr>
          <a:xfrm>
            <a:off x="1115640" y="276120"/>
            <a:ext cx="4320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>
              <a:lnSpc>
                <a:spcPct val="100000"/>
              </a:lnSpc>
            </a:pPr>
            <a:r>
              <a:rPr b="1" lang="ru-RU" spc="-1" strike="noStrike" sz="2400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b="0" lang="ru-RU" spc="-1" strike="noStrike" sz="2400">
              <a:latin typeface="Arial"/>
            </a:endParaRPr>
          </a:p>
        </p:txBody>
      </p:sp>
      <p:pic>
        <p:nvPicPr>
          <p:cNvPr id="1211" name="Объект 4"/>
          <p:cNvPicPr/>
          <p:nvPr/>
        </p:nvPicPr>
        <p:blipFill>
          <a:blip r:embed="rId7"/>
          <a:stretch/>
        </p:blipFill>
        <p:spPr>
          <a:xfrm>
            <a:off x="1017360" y="1245240"/>
            <a:ext cx="2931120" cy="3795840"/>
          </a:xfrm>
          <a:prstGeom prst="rect">
            <a:avLst/>
          </a:prstGeom>
          <a:ln>
            <a:noFill/>
          </a:ln>
        </p:spPr>
      </p:pic>
      <p:pic>
        <p:nvPicPr>
          <p:cNvPr id="1212" name="Рисунок 12"/>
          <p:cNvPicPr/>
          <p:nvPr/>
        </p:nvPicPr>
        <p:blipFill>
          <a:blip r:embed="rId8"/>
          <a:stretch/>
        </p:blipFill>
        <p:spPr>
          <a:xfrm>
            <a:off x="3948480" y="1222560"/>
            <a:ext cx="2147760" cy="3818160"/>
          </a:xfrm>
          <a:prstGeom prst="rect">
            <a:avLst/>
          </a:prstGeom>
          <a:ln>
            <a:noFill/>
          </a:ln>
        </p:spPr>
      </p:pic>
      <p:pic>
        <p:nvPicPr>
          <p:cNvPr id="1213" name="Рисунок 13"/>
          <p:cNvPicPr/>
          <p:nvPr/>
        </p:nvPicPr>
        <p:blipFill>
          <a:blip r:embed="rId9"/>
          <a:srcRect l="188" r="54"/>
          <a:stretch/>
        </p:blipFill>
        <p:spPr>
          <a:xfrm>
            <a:off x="6084000" y="1222560"/>
            <a:ext cx="2948400" cy="381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15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216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217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18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219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220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21" name="CustomShape 4"/>
          <p:cNvSpPr/>
          <p:nvPr/>
        </p:nvSpPr>
        <p:spPr>
          <a:xfrm>
            <a:off x="1115640" y="276120"/>
            <a:ext cx="4320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222" name="Picture 2"/>
          <p:cNvPicPr/>
          <p:nvPr/>
        </p:nvPicPr>
        <p:blipFill>
          <a:blip r:embed="rId7"/>
          <a:stretch/>
        </p:blipFill>
        <p:spPr>
          <a:xfrm>
            <a:off x="958680" y="1876680"/>
            <a:ext cx="3647520" cy="3210480"/>
          </a:xfrm>
          <a:prstGeom prst="rect">
            <a:avLst/>
          </a:prstGeom>
          <a:ln>
            <a:noFill/>
          </a:ln>
        </p:spPr>
      </p:pic>
      <p:pic>
        <p:nvPicPr>
          <p:cNvPr id="1223" name="Picture 3"/>
          <p:cNvPicPr/>
          <p:nvPr/>
        </p:nvPicPr>
        <p:blipFill>
          <a:blip r:embed="rId8"/>
          <a:stretch/>
        </p:blipFill>
        <p:spPr>
          <a:xfrm>
            <a:off x="4716000" y="597600"/>
            <a:ext cx="4342320" cy="252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25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226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227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28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229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230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31" name="CustomShape 4"/>
          <p:cNvSpPr/>
          <p:nvPr/>
        </p:nvSpPr>
        <p:spPr>
          <a:xfrm>
            <a:off x="1115640" y="276120"/>
            <a:ext cx="4320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32" name="CustomShape 5"/>
          <p:cNvSpPr/>
          <p:nvPr/>
        </p:nvSpPr>
        <p:spPr>
          <a:xfrm>
            <a:off x="1187640" y="925560"/>
            <a:ext cx="4392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Эстетизация смерти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33" name="Picture 2"/>
          <p:cNvPicPr/>
          <p:nvPr/>
        </p:nvPicPr>
        <p:blipFill>
          <a:blip r:embed="rId7"/>
          <a:stretch/>
        </p:blipFill>
        <p:spPr>
          <a:xfrm>
            <a:off x="5868000" y="925560"/>
            <a:ext cx="3134880" cy="4129560"/>
          </a:xfrm>
          <a:prstGeom prst="rect">
            <a:avLst/>
          </a:prstGeom>
          <a:ln>
            <a:noFill/>
          </a:ln>
        </p:spPr>
      </p:pic>
      <p:pic>
        <p:nvPicPr>
          <p:cNvPr id="1234" name="Рисунок 15"/>
          <p:cNvPicPr/>
          <p:nvPr/>
        </p:nvPicPr>
        <p:blipFill>
          <a:blip r:embed="rId8"/>
          <a:stretch/>
        </p:blipFill>
        <p:spPr>
          <a:xfrm>
            <a:off x="1691640" y="1467000"/>
            <a:ext cx="3568680" cy="36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36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237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238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39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240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241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42" name="CustomShape 4"/>
          <p:cNvSpPr/>
          <p:nvPr/>
        </p:nvSpPr>
        <p:spPr>
          <a:xfrm>
            <a:off x="1115640" y="276120"/>
            <a:ext cx="4320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Суицидальное поведение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43" name="CustomShape 5"/>
          <p:cNvSpPr/>
          <p:nvPr/>
        </p:nvSpPr>
        <p:spPr>
          <a:xfrm>
            <a:off x="1187640" y="843480"/>
            <a:ext cx="43920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Дисморфизм, расчеловечивание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244" name="Picture 3"/>
          <p:cNvPicPr/>
          <p:nvPr/>
        </p:nvPicPr>
        <p:blipFill>
          <a:blip r:embed="rId7"/>
          <a:stretch/>
        </p:blipFill>
        <p:spPr>
          <a:xfrm>
            <a:off x="1619640" y="1279080"/>
            <a:ext cx="2893320" cy="3661200"/>
          </a:xfrm>
          <a:prstGeom prst="rect">
            <a:avLst/>
          </a:prstGeom>
          <a:ln>
            <a:noFill/>
          </a:ln>
        </p:spPr>
      </p:pic>
      <p:pic>
        <p:nvPicPr>
          <p:cNvPr id="1245" name="Рисунок 16"/>
          <p:cNvPicPr/>
          <p:nvPr/>
        </p:nvPicPr>
        <p:blipFill>
          <a:blip r:embed="rId8"/>
          <a:stretch/>
        </p:blipFill>
        <p:spPr>
          <a:xfrm>
            <a:off x="4932000" y="1323360"/>
            <a:ext cx="3096000" cy="353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1247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1248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1249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50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1251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1252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53" name="CustomShape 4"/>
          <p:cNvSpPr/>
          <p:nvPr/>
        </p:nvSpPr>
        <p:spPr>
          <a:xfrm>
            <a:off x="1240200" y="212040"/>
            <a:ext cx="77238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lang="ru-RU" spc="-1" strike="noStrike" sz="4000">
                <a:solidFill>
                  <a:srgbClr val="000000"/>
                </a:solidFill>
                <a:latin typeface="Calibri"/>
              </a:rPr>
              <a:t>Скулшутинг (колумбайн)</a:t>
            </a:r>
            <a:r>
              <a:rPr b="0" lang="ru-RU" spc="-1" strike="noStrike" sz="4000">
                <a:solidFill>
                  <a:srgbClr val="000000"/>
                </a:solidFill>
                <a:latin typeface="Calibri"/>
              </a:rPr>
              <a:t> </a:t>
            </a:r>
            <a:endParaRPr b="0" lang="ru-RU" spc="-1" strike="noStrike" sz="4000">
              <a:latin typeface="Arial"/>
            </a:endParaRPr>
          </a:p>
        </p:txBody>
      </p:sp>
      <p:pic>
        <p:nvPicPr>
          <p:cNvPr id="1254" name="Picture 2"/>
          <p:cNvPicPr/>
          <p:nvPr/>
        </p:nvPicPr>
        <p:blipFill>
          <a:blip r:embed="rId7"/>
          <a:stretch/>
        </p:blipFill>
        <p:spPr>
          <a:xfrm>
            <a:off x="971640" y="1017000"/>
            <a:ext cx="4536000" cy="2382480"/>
          </a:xfrm>
          <a:prstGeom prst="rect">
            <a:avLst/>
          </a:prstGeom>
          <a:ln>
            <a:noFill/>
          </a:ln>
        </p:spPr>
      </p:pic>
      <p:pic>
        <p:nvPicPr>
          <p:cNvPr id="1255" name="Picture 3"/>
          <p:cNvPicPr/>
          <p:nvPr/>
        </p:nvPicPr>
        <p:blipFill>
          <a:blip r:embed="rId8"/>
          <a:srcRect b="50" r="103" t="5"/>
          <a:stretch/>
        </p:blipFill>
        <p:spPr>
          <a:xfrm>
            <a:off x="4788000" y="3367800"/>
            <a:ext cx="4355640" cy="1667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57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258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259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60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261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262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63" name="CustomShape 4"/>
          <p:cNvSpPr/>
          <p:nvPr/>
        </p:nvSpPr>
        <p:spPr>
          <a:xfrm>
            <a:off x="1313280" y="227520"/>
            <a:ext cx="5544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64" name="CustomShape 5"/>
          <p:cNvSpPr/>
          <p:nvPr/>
        </p:nvSpPr>
        <p:spPr>
          <a:xfrm>
            <a:off x="1043640" y="3574440"/>
            <a:ext cx="785628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Проблема скулшутинга в России и Республике Татарстан – наиболее актуальна на сегодняшний день, все чаще проявляется пропаганда идеологий стрельбы в школах, увеличивается число последователей, которые симпатизируют стрелкам и поддерживают их.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265" name="CustomShape 6"/>
          <p:cNvSpPr/>
          <p:nvPr/>
        </p:nvSpPr>
        <p:spPr>
          <a:xfrm>
            <a:off x="989640" y="850680"/>
            <a:ext cx="4787640" cy="25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Скулшутинг – вооруженное нападение учащегося (нескольких учащихся) или стороннего человека на школьников (студентов) и преподавателей внутри учебного заведения. Направлено на причинение смерти или тяжкого вреда здоровью другим учащимся, профессорско-преподавательскому составу или организационно-управленческому персоналу образовательной организации.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66" name="Picture 2" descr="Скулшутинг и «Колумбайн» по-русски"/>
          <p:cNvPicPr/>
          <p:nvPr/>
        </p:nvPicPr>
        <p:blipFill>
          <a:blip r:embed="rId7"/>
          <a:stretch/>
        </p:blipFill>
        <p:spPr>
          <a:xfrm>
            <a:off x="5905080" y="1275480"/>
            <a:ext cx="3104280" cy="206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657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658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659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660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661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662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663" name="CustomShape 4"/>
          <p:cNvSpPr/>
          <p:nvPr/>
        </p:nvSpPr>
        <p:spPr>
          <a:xfrm>
            <a:off x="1205280" y="347760"/>
            <a:ext cx="55965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Характеристики киберагрессии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64" name="CustomShape 5"/>
          <p:cNvSpPr/>
          <p:nvPr/>
        </p:nvSpPr>
        <p:spPr>
          <a:xfrm>
            <a:off x="1063080" y="1404720"/>
            <a:ext cx="5112360" cy="329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2720" indent="-342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безнаказанность </a:t>
            </a:r>
            <a:endParaRPr lang="ru-RU" sz="2000" b="0" strike="noStrike" spc="-1">
              <a:latin typeface="Arial"/>
            </a:endParaRPr>
          </a:p>
          <a:p>
            <a:pPr marL="342720" indent="-342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анонимность</a:t>
            </a:r>
            <a:endParaRPr lang="ru-RU" sz="2000" b="0" strike="noStrike" spc="-1">
              <a:latin typeface="Arial"/>
            </a:endParaRPr>
          </a:p>
          <a:p>
            <a:pPr marL="342720" indent="-342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непрерывность </a:t>
            </a:r>
            <a:endParaRPr lang="ru-RU" sz="2000" b="0" strike="noStrike" spc="-1">
              <a:latin typeface="Arial"/>
            </a:endParaRPr>
          </a:p>
          <a:p>
            <a:pPr marL="342720" indent="-342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отсутствие пространственных границ </a:t>
            </a:r>
            <a:endParaRPr lang="ru-RU" sz="2000" b="0" strike="noStrike" spc="-1">
              <a:latin typeface="Arial"/>
            </a:endParaRPr>
          </a:p>
          <a:p>
            <a:pPr marL="342720" indent="-342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увеличение количества свидетелей</a:t>
            </a:r>
            <a:endParaRPr lang="ru-RU" sz="2000" b="0" strike="noStrike" spc="-1">
              <a:latin typeface="Arial"/>
            </a:endParaRPr>
          </a:p>
          <a:p>
            <a:pPr marL="342720" indent="-342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незаметность для взрослых</a:t>
            </a:r>
            <a:endParaRPr lang="ru-RU" sz="2000" b="0" strike="noStrike" spc="-1">
              <a:latin typeface="Arial"/>
            </a:endParaRPr>
          </a:p>
          <a:p>
            <a:pPr marL="342720" indent="-342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отсутствие аффективной обратной связи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665" name="Picture 2" descr="Кибербуллинг или кибертравля | МУНИЦИПАЛЬНОЕ БЮДЖЕТНОЕ ОБЩЕОБРАЗОВАТЕЛЬНОЕ  УЧРЕЖДЕНИЕ"/>
          <p:cNvPicPr/>
          <p:nvPr/>
        </p:nvPicPr>
        <p:blipFill>
          <a:blip r:embed="rId7"/>
          <a:stretch/>
        </p:blipFill>
        <p:spPr>
          <a:xfrm>
            <a:off x="6156000" y="2674080"/>
            <a:ext cx="2863080" cy="222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483518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Как показано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978974" y="1744816"/>
            <a:ext cx="78922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Картинки с характерными подписями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Аниме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Элементы массовой культуры: фильмы, клипы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Шок- и трэш-контент: эстетизация / натурализация смерти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Квест-игры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Героизация </a:t>
            </a:r>
            <a:r>
              <a:rPr lang="ru-RU" sz="2400" dirty="0" err="1"/>
              <a:t>колумбайнеров</a:t>
            </a:r>
            <a:r>
              <a:rPr lang="ru-RU" sz="2400" dirty="0"/>
              <a:t>: </a:t>
            </a:r>
            <a:r>
              <a:rPr lang="ru-RU" sz="2400" dirty="0" err="1"/>
              <a:t>фанфики</a:t>
            </a:r>
            <a:r>
              <a:rPr lang="ru-RU" sz="2400" dirty="0"/>
              <a:t>, арты, </a:t>
            </a:r>
            <a:r>
              <a:rPr lang="ru-RU" sz="2400" dirty="0" err="1"/>
              <a:t>донаты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2187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03648" y="555526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Идеи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1115376" y="1700729"/>
            <a:ext cx="73614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Атмосферы безысходности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Непонимание окружающих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Бесполезность жизни и собственная никчемность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Буллинг</a:t>
            </a: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Селфхарм</a:t>
            </a:r>
            <a:endParaRPr lang="ru-R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Суицид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err="1"/>
              <a:t>Скулшутинг</a:t>
            </a:r>
            <a:r>
              <a:rPr lang="ru-RU" sz="2400" dirty="0"/>
              <a:t> (</a:t>
            </a:r>
            <a:r>
              <a:rPr lang="ru-RU" sz="2400" dirty="0" err="1"/>
              <a:t>колумбайн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3924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68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269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270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71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272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273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74" name="CustomShape 4"/>
          <p:cNvSpPr/>
          <p:nvPr/>
        </p:nvSpPr>
        <p:spPr>
          <a:xfrm>
            <a:off x="1187640" y="25812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75" name="CustomShape 5"/>
          <p:cNvSpPr/>
          <p:nvPr/>
        </p:nvSpPr>
        <p:spPr>
          <a:xfrm>
            <a:off x="899640" y="1419480"/>
            <a:ext cx="8136720" cy="25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Массовое убийство учеников и преподавателей 20 апреля 1999 года в школе «Колумбайн» (Колорадо, США). Его подготовили и исполнили ученики старших классов с применением взрывчатки и огнестрельного оружия - 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Эрик Харрис </a:t>
            </a: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и 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Дилан Клиболд.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8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Убили 13 и ранили 24 человека, некоторых учеников пощадили. В конце застрелились сами нападавшие.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80000"/>
              </a:lnSpc>
            </a:pP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Стали «главными лицами» деструктивной субкультуры «Колумбайн» или «Скулшутинг».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77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278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279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80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281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282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83" name="CustomShape 4"/>
          <p:cNvSpPr/>
          <p:nvPr/>
        </p:nvSpPr>
        <p:spPr>
          <a:xfrm>
            <a:off x="1259640" y="194040"/>
            <a:ext cx="5184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284" name="Объект 3"/>
          <p:cNvPicPr/>
          <p:nvPr/>
        </p:nvPicPr>
        <p:blipFill>
          <a:blip r:embed="rId7"/>
          <a:stretch/>
        </p:blipFill>
        <p:spPr>
          <a:xfrm>
            <a:off x="971640" y="1334160"/>
            <a:ext cx="4104000" cy="3088080"/>
          </a:xfrm>
          <a:prstGeom prst="rect">
            <a:avLst/>
          </a:prstGeom>
          <a:ln>
            <a:noFill/>
          </a:ln>
        </p:spPr>
      </p:pic>
      <p:pic>
        <p:nvPicPr>
          <p:cNvPr id="1285" name="Рисунок 12"/>
          <p:cNvPicPr/>
          <p:nvPr/>
        </p:nvPicPr>
        <p:blipFill>
          <a:blip r:embed="rId8"/>
          <a:stretch/>
        </p:blipFill>
        <p:spPr>
          <a:xfrm>
            <a:off x="5220000" y="2160720"/>
            <a:ext cx="3820320" cy="290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87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288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289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90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291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292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93" name="CustomShape 4"/>
          <p:cNvSpPr/>
          <p:nvPr/>
        </p:nvSpPr>
        <p:spPr>
          <a:xfrm>
            <a:off x="1403640" y="165960"/>
            <a:ext cx="47520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294" name="CustomShape 5"/>
          <p:cNvSpPr/>
          <p:nvPr/>
        </p:nvSpPr>
        <p:spPr>
          <a:xfrm>
            <a:off x="1187640" y="703080"/>
            <a:ext cx="7718760" cy="40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Основные 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Calibri"/>
              </a:rPr>
              <a:t>мотивы</a:t>
            </a: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, которые преследуют скулшутеры: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месть за унижения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психологический кризис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месть за физические, психологические издевательства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личная неприязнь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поиск славы/значимости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конфликт с учителем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личные проблемы (обиды, неудачи в романтических отношениях, зависть, семейные, финансовые проблемы) 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грубое/оскорбительное поздравление в социальных сетях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Буллинг (словесный, физический, социальный, имущественный)</a:t>
            </a:r>
            <a:endParaRPr lang="ru-RU" sz="16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  <a:ea typeface="Calibri"/>
              </a:rPr>
              <a:t>притеснения одноклассников, конфликт со сверстниками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96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297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298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99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00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01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02" name="CustomShape 4"/>
          <p:cNvSpPr/>
          <p:nvPr/>
        </p:nvSpPr>
        <p:spPr>
          <a:xfrm>
            <a:off x="1187640" y="25812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03" name="CustomShape 5"/>
          <p:cNvSpPr/>
          <p:nvPr/>
        </p:nvSpPr>
        <p:spPr>
          <a:xfrm>
            <a:off x="1170000" y="987480"/>
            <a:ext cx="4248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Дело Владислава Рослякова («керченский стрелок»)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04" name="CustomShape 6"/>
          <p:cNvSpPr/>
          <p:nvPr/>
        </p:nvSpPr>
        <p:spPr>
          <a:xfrm>
            <a:off x="899640" y="1953360"/>
            <a:ext cx="4392000" cy="293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17 октября 2018 года 18-летний студент Владислав Росляков устроил стрельбу в Керченском политехническом колледже.</a:t>
            </a:r>
            <a:endParaRPr lang="ru-RU" sz="18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В результате погиб 21 человек, 67 ранено</a:t>
            </a:r>
            <a:r>
              <a:rPr lang="ru-RU" sz="1800" b="0" strike="noStrike" spc="-1">
                <a:solidFill>
                  <a:srgbClr val="2D2D2D"/>
                </a:solidFill>
                <a:latin typeface="Calibri"/>
                <a:ea typeface="Calibri"/>
              </a:rPr>
              <a:t>. </a:t>
            </a:r>
            <a:endParaRPr lang="ru-RU" sz="18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2D2D2D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2D2D2D"/>
                </a:solidFill>
                <a:latin typeface="Calibri"/>
                <a:ea typeface="Calibri"/>
              </a:rPr>
              <a:t>Нападавший покончил с собой.</a:t>
            </a:r>
            <a:endParaRPr lang="ru-RU" sz="18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2D2D2D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2D2D2D"/>
                </a:solidFill>
                <a:latin typeface="Calibri"/>
                <a:ea typeface="Calibri"/>
              </a:rPr>
              <a:t>Крупнейший скулшутинг в России.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799"/>
              </a:spcAf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305" name="Picture 2"/>
          <p:cNvPicPr/>
          <p:nvPr/>
        </p:nvPicPr>
        <p:blipFill>
          <a:blip r:embed="rId7"/>
          <a:stretch/>
        </p:blipFill>
        <p:spPr>
          <a:xfrm>
            <a:off x="6300360" y="129600"/>
            <a:ext cx="1989360" cy="2778480"/>
          </a:xfrm>
          <a:prstGeom prst="rect">
            <a:avLst/>
          </a:prstGeom>
          <a:ln>
            <a:noFill/>
          </a:ln>
        </p:spPr>
      </p:pic>
      <p:pic>
        <p:nvPicPr>
          <p:cNvPr id="1306" name="Picture 3"/>
          <p:cNvPicPr/>
          <p:nvPr/>
        </p:nvPicPr>
        <p:blipFill>
          <a:blip r:embed="rId8"/>
          <a:stretch/>
        </p:blipFill>
        <p:spPr>
          <a:xfrm>
            <a:off x="5411160" y="2975760"/>
            <a:ext cx="3600000" cy="2021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08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309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310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311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12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13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14" name="CustomShape 4"/>
          <p:cNvSpPr/>
          <p:nvPr/>
        </p:nvSpPr>
        <p:spPr>
          <a:xfrm>
            <a:off x="1187640" y="25812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15" name="CustomShape 5"/>
          <p:cNvSpPr/>
          <p:nvPr/>
        </p:nvSpPr>
        <p:spPr>
          <a:xfrm>
            <a:off x="1158480" y="915480"/>
            <a:ext cx="4248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Дело Ильназа Галявиева («казанский стрелок»)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16" name="CustomShape 6"/>
          <p:cNvSpPr/>
          <p:nvPr/>
        </p:nvSpPr>
        <p:spPr>
          <a:xfrm>
            <a:off x="992160" y="1670040"/>
            <a:ext cx="4245120" cy="33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11 мая 2021 года 19-летний студент Ильназ Галявиев устроил стрельбу в казанской гимназии № 175.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В результате погибло 9 человек (семь детей и два преподавателя), 21 ранено</a:t>
            </a:r>
            <a:r>
              <a:rPr lang="ru-RU" sz="2000" b="0" strike="noStrike" spc="-1">
                <a:solidFill>
                  <a:srgbClr val="2D2D2D"/>
                </a:solidFill>
                <a:latin typeface="Calibri"/>
                <a:ea typeface="Calibri"/>
              </a:rPr>
              <a:t>. 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2D2D2D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2D2D2D"/>
                </a:solidFill>
                <a:latin typeface="Calibri"/>
                <a:ea typeface="Calibri"/>
              </a:rPr>
              <a:t>Нападавший задержан, был последователем идей «колумбайнеров».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317" name="Picture 2" descr="Галявиев извинился за преступление - РИА Новости, 11.01.2022"/>
          <p:cNvPicPr/>
          <p:nvPr/>
        </p:nvPicPr>
        <p:blipFill>
          <a:blip r:embed="rId7"/>
          <a:stretch/>
        </p:blipFill>
        <p:spPr>
          <a:xfrm>
            <a:off x="5336640" y="2848320"/>
            <a:ext cx="3672360" cy="2067480"/>
          </a:xfrm>
          <a:prstGeom prst="rect">
            <a:avLst/>
          </a:prstGeom>
          <a:ln>
            <a:noFill/>
          </a:ln>
        </p:spPr>
      </p:pic>
      <p:pic>
        <p:nvPicPr>
          <p:cNvPr id="1318" name="Picture 4" descr="Ильназ Галявиев - биография, подробности теракта, фото"/>
          <p:cNvPicPr/>
          <p:nvPr/>
        </p:nvPicPr>
        <p:blipFill>
          <a:blip r:embed="rId8"/>
          <a:stretch/>
        </p:blipFill>
        <p:spPr>
          <a:xfrm>
            <a:off x="6012000" y="89280"/>
            <a:ext cx="1946520" cy="261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20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321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322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32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2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25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26" name="CustomShape 4"/>
          <p:cNvSpPr/>
          <p:nvPr/>
        </p:nvSpPr>
        <p:spPr>
          <a:xfrm>
            <a:off x="1187640" y="25812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27" name="CustomShape 5"/>
          <p:cNvSpPr/>
          <p:nvPr/>
        </p:nvSpPr>
        <p:spPr>
          <a:xfrm>
            <a:off x="1187640" y="1044000"/>
            <a:ext cx="3744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Дело Тимура Бекмансурова («пермский стрелок»)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28" name="CustomShape 6"/>
          <p:cNvSpPr/>
          <p:nvPr/>
        </p:nvSpPr>
        <p:spPr>
          <a:xfrm>
            <a:off x="937800" y="1839600"/>
            <a:ext cx="4245120" cy="273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20 сентября 2021 года 18-летний студент  Тимур Бекмансуров устроил стрельбу в Пермской государственном университете.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В результате погибло 6 человек, 47 ранено</a:t>
            </a:r>
            <a:r>
              <a:rPr lang="ru-RU" sz="2000" b="0" strike="noStrike" spc="-1">
                <a:solidFill>
                  <a:srgbClr val="2D2D2D"/>
                </a:solidFill>
                <a:latin typeface="Calibri"/>
                <a:ea typeface="Calibri"/>
              </a:rPr>
              <a:t>. </a:t>
            </a:r>
            <a:endParaRPr lang="ru-RU" sz="20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spcAft>
                <a:spcPts val="799"/>
              </a:spcAft>
              <a:buClr>
                <a:srgbClr val="2D2D2D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2D2D2D"/>
                </a:solidFill>
                <a:latin typeface="Calibri"/>
                <a:ea typeface="Calibri"/>
              </a:rPr>
              <a:t>Нападавший задержан и признан вменяемым.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329" name="Picture 2"/>
          <p:cNvPicPr/>
          <p:nvPr/>
        </p:nvPicPr>
        <p:blipFill>
          <a:blip r:embed="rId7"/>
          <a:stretch/>
        </p:blipFill>
        <p:spPr>
          <a:xfrm>
            <a:off x="5292000" y="1370520"/>
            <a:ext cx="3726000" cy="248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descr="C:\Users\MSShafigullin\Desktop\2020\Презентация КФУ\kfu_logo_circle_rus.png" id="1331" name="Picture 2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Проекты\Презентация по ДК\qs.jpg" id="1332" name="Picture 4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THE.png" id="1333" name="Picture 6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334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347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sp>
        <p:nvSpPr>
          <p:cNvPr id="1335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8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01-</a:t>
            </a:r>
            <a:r>
              <a:rPr b="0" lang="en-US" spc="-1" strike="noStrike" sz="800">
                <a:solidFill>
                  <a:srgbClr val="FFFFFF"/>
                </a:solidFill>
                <a:latin typeface="PT Sans"/>
              </a:rPr>
              <a:t>10</a:t>
            </a: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00</a:t>
            </a:r>
            <a:endParaRPr b="0" lang="ru-RU" spc="-1" strike="noStrike" sz="80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pc="-1" strike="noStrike" sz="800">
                <a:solidFill>
                  <a:srgbClr val="FFFFFF"/>
                </a:solidFill>
                <a:latin typeface="PT Sans"/>
              </a:rPr>
              <a:t>10</a:t>
            </a:r>
            <a:endParaRPr b="0" lang="ru-RU" spc="-1" strike="noStrike" sz="800">
              <a:latin typeface="Arial"/>
            </a:endParaRPr>
          </a:p>
        </p:txBody>
      </p:sp>
      <p:pic>
        <p:nvPicPr>
          <p:cNvPr descr="C:\Users\MSShafigullin\Desktop\2020\5+\5+ (white).png" id="1336" name="Picture 4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37" name="CustomShape 4"/>
          <p:cNvSpPr/>
          <p:nvPr/>
        </p:nvSpPr>
        <p:spPr>
          <a:xfrm>
            <a:off x="1187640" y="25812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>
            <a:spAutoFit/>
          </a:bodyPr>
          <a:lstStyle/>
          <a:p>
            <a:pPr>
              <a:lnSpc>
                <a:spcPct val="100000"/>
              </a:lnSpc>
            </a:pPr>
            <a:r>
              <a:rPr b="1" lang="ru-RU" spc="-1" strike="noStrike" sz="2400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b="0" lang="ru-RU" spc="-1" strike="noStrike" sz="2400">
              <a:latin typeface="Arial"/>
            </a:endParaRPr>
          </a:p>
        </p:txBody>
      </p:sp>
      <p:pic>
        <p:nvPicPr>
          <p:cNvPr descr="ДЕТИ ПОДДЕРЖИВАЮТ КАЗАНСКОГО СТРЕЛКА | Ильназ Галявиев КРАШ?! Фан аккаунты  - YouTube" id="1338" name="Picture 2"/>
          <p:cNvPicPr/>
          <p:nvPr/>
        </p:nvPicPr>
        <p:blipFill>
          <a:blip r:embed="rId7"/>
          <a:srcRect r="53"/>
          <a:stretch/>
        </p:blipFill>
        <p:spPr>
          <a:xfrm>
            <a:off x="899640" y="1560600"/>
            <a:ext cx="4176000" cy="2566800"/>
          </a:xfrm>
          <a:prstGeom prst="rect">
            <a:avLst/>
          </a:prstGeom>
          <a:ln>
            <a:noFill/>
          </a:ln>
        </p:spPr>
      </p:pic>
      <p:sp>
        <p:nvSpPr>
          <p:cNvPr id="1339" name="CustomShape 5"/>
          <p:cNvSpPr/>
          <p:nvPr/>
        </p:nvSpPr>
        <p:spPr>
          <a:xfrm>
            <a:off x="1056600" y="1059480"/>
            <a:ext cx="339840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bIns="45000" lIns="90000" rIns="90000" tIns="45000" wrap="none">
            <a:spAutoFit/>
          </a:bodyPr>
          <a:lstStyle/>
          <a:p>
            <a:pPr>
              <a:lnSpc>
                <a:spcPct val="100000"/>
              </a:lnSpc>
            </a:pPr>
            <a:r>
              <a:rPr b="1" lang="ru-RU" spc="-1" strike="noStrike" sz="2000">
                <a:solidFill>
                  <a:srgbClr val="000000"/>
                </a:solidFill>
                <a:latin typeface="Calibri"/>
              </a:rPr>
              <a:t>Феномен симпатии к убийце</a:t>
            </a:r>
            <a:endParaRPr b="0" lang="ru-RU" spc="-1" strike="noStrike" sz="2000">
              <a:latin typeface="Arial"/>
            </a:endParaRPr>
          </a:p>
        </p:txBody>
      </p:sp>
      <p:pic>
        <p:nvPicPr>
          <p:cNvPr id="1340" name="Picture 2"/>
          <p:cNvPicPr/>
          <p:nvPr/>
        </p:nvPicPr>
        <p:blipFill>
          <a:blip r:embed="rId8"/>
          <a:stretch/>
        </p:blipFill>
        <p:spPr>
          <a:xfrm>
            <a:off x="4977000" y="3317040"/>
            <a:ext cx="4176000" cy="176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42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343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344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345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46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47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48" name="CustomShape 4"/>
          <p:cNvSpPr/>
          <p:nvPr/>
        </p:nvSpPr>
        <p:spPr>
          <a:xfrm>
            <a:off x="1187640" y="25812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49" name="Picture 4" descr="Ну он же краш!»: сопливые тиктокеры сочувствуют детоубийце, взрослые в шоке  | Вечерняя Казань"/>
          <p:cNvPicPr/>
          <p:nvPr/>
        </p:nvPicPr>
        <p:blipFill>
          <a:blip r:embed="rId7"/>
          <a:stretch/>
        </p:blipFill>
        <p:spPr>
          <a:xfrm>
            <a:off x="961920" y="1707480"/>
            <a:ext cx="4158360" cy="3077640"/>
          </a:xfrm>
          <a:prstGeom prst="rect">
            <a:avLst/>
          </a:prstGeom>
          <a:ln>
            <a:noFill/>
          </a:ln>
        </p:spPr>
      </p:pic>
      <p:pic>
        <p:nvPicPr>
          <p:cNvPr id="1350" name="Picture 6" descr="Такой красивый». Поклонницы из соцсетей признаются в любви к Галявиеву"/>
          <p:cNvPicPr/>
          <p:nvPr/>
        </p:nvPicPr>
        <p:blipFill>
          <a:blip r:embed="rId8"/>
          <a:stretch/>
        </p:blipFill>
        <p:spPr>
          <a:xfrm>
            <a:off x="5254920" y="488880"/>
            <a:ext cx="3781080" cy="453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667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668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669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670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671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672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673" name="CustomShape 4"/>
          <p:cNvSpPr/>
          <p:nvPr/>
        </p:nvSpPr>
        <p:spPr>
          <a:xfrm>
            <a:off x="1331640" y="1918440"/>
            <a:ext cx="3528000" cy="292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2720" indent="-34236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флейминг</a:t>
            </a:r>
            <a:endParaRPr lang="ru-RU" sz="2400" b="0" strike="noStrike" spc="-1">
              <a:latin typeface="Arial"/>
            </a:endParaRPr>
          </a:p>
          <a:p>
            <a:pPr marL="342720" indent="-34236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хейтинг</a:t>
            </a:r>
            <a:endParaRPr lang="ru-RU" sz="2400" b="0" strike="noStrike" spc="-1">
              <a:latin typeface="Arial"/>
            </a:endParaRPr>
          </a:p>
          <a:p>
            <a:pPr marL="342720" indent="-34236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троллинг </a:t>
            </a:r>
            <a:endParaRPr lang="ru-RU" sz="2400" b="0" strike="noStrike" spc="-1">
              <a:latin typeface="Arial"/>
            </a:endParaRPr>
          </a:p>
          <a:p>
            <a:pPr marL="342720" indent="-34236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киберсталкинг</a:t>
            </a:r>
            <a:endParaRPr lang="ru-RU" sz="2400" b="0" strike="noStrike" spc="-1">
              <a:latin typeface="Arial"/>
            </a:endParaRPr>
          </a:p>
          <a:p>
            <a:pPr marL="342720" indent="-34236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кибербуллинг</a:t>
            </a:r>
            <a:endParaRPr lang="ru-RU" sz="2400" b="0" strike="noStrike" spc="-1">
              <a:latin typeface="Arial"/>
            </a:endParaRPr>
          </a:p>
          <a:p>
            <a:pPr marL="342720" indent="-342360"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моббинг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674" name="Picture 2" descr="Что такое троллинг?. Обсуждение на LiveInternet - Российский Сервис  Онлайн-Дневников"/>
          <p:cNvPicPr/>
          <p:nvPr/>
        </p:nvPicPr>
        <p:blipFill>
          <a:blip r:embed="rId7"/>
          <a:stretch/>
        </p:blipFill>
        <p:spPr>
          <a:xfrm>
            <a:off x="5390280" y="1098360"/>
            <a:ext cx="3655080" cy="3900600"/>
          </a:xfrm>
          <a:prstGeom prst="rect">
            <a:avLst/>
          </a:prstGeom>
          <a:ln>
            <a:noFill/>
          </a:ln>
        </p:spPr>
      </p:pic>
      <p:sp>
        <p:nvSpPr>
          <p:cNvPr id="675" name="CustomShape 5"/>
          <p:cNvSpPr/>
          <p:nvPr/>
        </p:nvSpPr>
        <p:spPr>
          <a:xfrm>
            <a:off x="1086480" y="267480"/>
            <a:ext cx="64375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Виды киберагрессии в контексте деструктивной коммуникации</a:t>
            </a: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52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353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354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355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56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57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58" name="CustomShape 4"/>
          <p:cNvSpPr/>
          <p:nvPr/>
        </p:nvSpPr>
        <p:spPr>
          <a:xfrm>
            <a:off x="1187640" y="25812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59" name="Picture 2"/>
          <p:cNvPicPr/>
          <p:nvPr/>
        </p:nvPicPr>
        <p:blipFill>
          <a:blip r:embed="rId7"/>
          <a:stretch/>
        </p:blipFill>
        <p:spPr>
          <a:xfrm>
            <a:off x="1835640" y="982440"/>
            <a:ext cx="2448360" cy="3883680"/>
          </a:xfrm>
          <a:prstGeom prst="rect">
            <a:avLst/>
          </a:prstGeom>
          <a:ln>
            <a:noFill/>
          </a:ln>
        </p:spPr>
      </p:pic>
      <p:pic>
        <p:nvPicPr>
          <p:cNvPr id="1360" name="Picture 3"/>
          <p:cNvPicPr/>
          <p:nvPr/>
        </p:nvPicPr>
        <p:blipFill>
          <a:blip r:embed="rId8"/>
          <a:stretch/>
        </p:blipFill>
        <p:spPr>
          <a:xfrm>
            <a:off x="5436000" y="625320"/>
            <a:ext cx="3426480" cy="427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62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363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364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365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66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67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68" name="CustomShape 4"/>
          <p:cNvSpPr/>
          <p:nvPr/>
        </p:nvSpPr>
        <p:spPr>
          <a:xfrm>
            <a:off x="1158480" y="267480"/>
            <a:ext cx="4968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69" name="CustomShape 5"/>
          <p:cNvSpPr/>
          <p:nvPr/>
        </p:nvSpPr>
        <p:spPr>
          <a:xfrm>
            <a:off x="998640" y="843480"/>
            <a:ext cx="7992360" cy="372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Aft>
                <a:spcPts val="799"/>
              </a:spcAft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Маркеры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возможной принадлежности к идеям скулшутинга: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799"/>
              </a:spcAft>
            </a:pP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стиль одежды: широкие штаны с карманами, белая футболка с характерными надписями: «Естественный отбор», «Ненависть», «Гнев» и др., длинный черный плащ, высокие ботинки; 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аватар (элемент солидаризации): изображение фотографий скулшутеров, как реальных, так и рисованных; 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сообщества, популяризирующие огнестрельное оружие и рецепты взрывчатых веществ, солидаризирующиеся с идеологией неонационализма, расизма (с идеями А. Гитлера, А. Брейвика, Б. Таррента), содержащие библиографические данные о лицах, совершивших скулшутинг или другие массовые убийства;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71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372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373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374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75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76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77" name="CustomShape 4"/>
          <p:cNvSpPr/>
          <p:nvPr/>
        </p:nvSpPr>
        <p:spPr>
          <a:xfrm>
            <a:off x="1187640" y="258120"/>
            <a:ext cx="457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Скулшутинг (колумбайн)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378" name="CustomShape 5"/>
          <p:cNvSpPr/>
          <p:nvPr/>
        </p:nvSpPr>
        <p:spPr>
          <a:xfrm>
            <a:off x="971640" y="1607400"/>
            <a:ext cx="7846560" cy="28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видеосюжеты реальных сцен скулшутинга (фильмы, популяризирующие скулшутинг – «Слон», «Боулинг для Колумбины», «Класс»).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мода на оружие: сообщества, пропагандирующие любовь к оружию;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пропаганда насилия над учителями/преподавателями и учащимися (демотиваторы с высмеиванием учителей, челленджи, направленные на депозитивацию образа «учителя» и др.); </a:t>
            </a:r>
            <a:endParaRPr lang="ru-RU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упоминание имен ключевых фигур, совершивших акции скулшутинга (Эрик Харрис, Дилан Клиболд, Дилан Руф, Владислав Росляков, Ильназ Галявиев, Митчелл Джонс, Эндрю Голден, Джефри Уиз, Сын Чи Хо и др.);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483518"/>
            <a:ext cx="72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Последствия деструктивного влияния</a:t>
            </a:r>
            <a:endParaRPr lang="ru-RU" sz="105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978974" y="1158222"/>
            <a:ext cx="801363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Снижение способности самостоятельно думать и принимать решения. Отсутствие желания учиться, развиваться, работать, жить.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Отрицание ответственности. Поиск внешней идеологии, чёткого алгоритма действий, стремление передать ответственность.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Отсутствие авторитетов среди значимых взрослых. Восприятие родителей, учителей, знакомых, как людей отсталых, глупых, ниже себя по уровню развития. Сложность социализации.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Обесценивание норм морали и общечеловеческих ценностей. Стремление нарушать правила, бороться и уничтожать.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Выраженная симпатия к антигероям. Все злое воспринимается как насыщенная и яркая жизнь, все нормальное как скучное и тяжелое.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Выраженное стремление к разрушению на всех уровнях: психики, тела, окружения, вещей, идей, государства, общества, культуры, морали и т.п. </a:t>
            </a:r>
          </a:p>
        </p:txBody>
      </p:sp>
    </p:spTree>
    <p:extLst>
      <p:ext uri="{BB962C8B-B14F-4D97-AF65-F5344CB8AC3E}">
        <p14:creationId xmlns:p14="http://schemas.microsoft.com/office/powerpoint/2010/main" val="16307339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483518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Но так ли очевидна «группа риска»?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1168996" y="2050267"/>
            <a:ext cx="75432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Портрет «типичного» экстремиста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Опасность видеоигр и аниме?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Тотальный контроль – тотальная подозрительность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4422715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483518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Противодействие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1168996" y="1552178"/>
            <a:ext cx="75432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Отсутствие универсального рецепта, «палочки-выручалочки», индивидуальность проблемы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Не отказывать людям в отсутствии оценочного и критического мышления и делать из них «простаков»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Личный позитивный пример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Возможная неосязаемость результата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Долговременность работы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Информационная и реальная профилактика</a:t>
            </a:r>
          </a:p>
        </p:txBody>
      </p:sp>
    </p:spTree>
    <p:extLst>
      <p:ext uri="{BB962C8B-B14F-4D97-AF65-F5344CB8AC3E}">
        <p14:creationId xmlns:p14="http://schemas.microsoft.com/office/powerpoint/2010/main" val="1095505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96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97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98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01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04" name="CustomShape 6"/>
          <p:cNvSpPr/>
          <p:nvPr/>
        </p:nvSpPr>
        <p:spPr>
          <a:xfrm>
            <a:off x="1259640" y="1358640"/>
            <a:ext cx="5472360" cy="350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Эльфы были коренными жителями Крайнего севера, еще задолго до прихода людей.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Отличительной чертой эльфов являются: длинные уши, низкий рост и худощавое телосложение.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Эльфы – трудолюбивый народ с веселым характером, живущий по своим законам.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После прихода людей на территорию Крайнего севера, нужно было освободить пригодные для жизни территории, на которых уже жили эльфы.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На эльфов была объявлена охота. За одну голову давали 5 золотых, за 5 голов 100 золотых. Так численность сократилось с 5млн до 100тыс.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Однако выяснилось, что только эльфы могут в условиях севера работать в шахтах.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Было принято решение, переселить оставшихся эльфов в трудовые резервации под наблюдением Санты Клауса.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05" name="CustomShape 7"/>
          <p:cNvSpPr/>
          <p:nvPr/>
        </p:nvSpPr>
        <p:spPr>
          <a:xfrm>
            <a:off x="4419720" y="2419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6" name="Рисунок 11"/>
          <p:cNvPicPr/>
          <p:nvPr/>
        </p:nvPicPr>
        <p:blipFill>
          <a:blip r:embed="rId7"/>
          <a:stretch/>
        </p:blipFill>
        <p:spPr>
          <a:xfrm>
            <a:off x="6161400" y="1231560"/>
            <a:ext cx="3149280" cy="3939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9736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08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09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10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13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15" name="CustomShape 5"/>
          <p:cNvSpPr/>
          <p:nvPr/>
        </p:nvSpPr>
        <p:spPr>
          <a:xfrm>
            <a:off x="1403640" y="941760"/>
            <a:ext cx="3888000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Вампиры всю свою историю пили человеческую кровь.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С течением времени наука и медицина шагнули вперед – кровь научились синтезировать.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Молодое поколение вампиров сочло, что время человеческих кровопролитий прошло. Необходимо переходить на новый способ питания. Молодые вампиры постепенно стали переходить на искусственно синтезированную кровь: витаминизировано, экологично, без холестерина и вреда для здоровья.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Старое поколение против подобных изменений. Человеческая кровь – есть лучший источник питания и точка. Они не принимают идею искусственного питания.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Конфликт привел к расколу вампирского общества.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116" name="Picture 2" descr="Монстры на каникулах Дракула - Монстры на каникулах - YouLoveIt.ru"/>
          <p:cNvPicPr/>
          <p:nvPr/>
        </p:nvPicPr>
        <p:blipFill>
          <a:blip r:embed="rId7"/>
          <a:stretch/>
        </p:blipFill>
        <p:spPr>
          <a:xfrm>
            <a:off x="5580000" y="755280"/>
            <a:ext cx="2737080" cy="4155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0998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18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19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20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23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25" name="CustomShape 5"/>
          <p:cNvSpPr/>
          <p:nvPr/>
        </p:nvSpPr>
        <p:spPr>
          <a:xfrm>
            <a:off x="1403640" y="941760"/>
            <a:ext cx="4176000" cy="3753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Единороги – разумный вид, проживающий совместно с людьми и эльфами.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Единороги обладали отличительной чертой: кости и рога обладали магическими свойствами, которые давали людям возможность колдовать.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После долгих исследований и экспериментов, людьми было принято решение использовать кости единорогов в науке и медицине, а самих единорогов признать полезными условно разумными существами.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В дальнейшем, добыча костей единорогов вышла из под контроля. Начались массовые убийства.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Церковь, наблюдая помешательство последователей и уход от веры в сторону темного колдовства, объявила единорогов еретиками и организовала крестовые походы на них.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26" name="Picture 4" descr="Единорог крутой танец | Премиум векторы"/>
          <p:cNvPicPr/>
          <p:nvPr/>
        </p:nvPicPr>
        <p:blipFill>
          <a:blip r:embed="rId7"/>
          <a:stretch/>
        </p:blipFill>
        <p:spPr>
          <a:xfrm>
            <a:off x="5700600" y="1821600"/>
            <a:ext cx="3321360" cy="3321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3856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28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29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30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3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5" name="CustomShape 5"/>
          <p:cNvSpPr/>
          <p:nvPr/>
        </p:nvSpPr>
        <p:spPr>
          <a:xfrm>
            <a:off x="1331640" y="615960"/>
            <a:ext cx="4248360" cy="418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Драконы как вид существуют миллионы лет. Они всегда были чешуйчатыми огнедышащими ящерами. Их кожный покров был непробиваем и представлял собой бронированный щит, в полете могли развивать скорость до 230км/ч.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Люди боготворили драконов. Драконы помогали людям в быту, давали мудрые советы, учили наукам.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Шли века, экологическая обстановка ухудшалась. Выбросы вредных газов в воздух увеличивались. Это не могло не сказаться на состоянии драконов.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Они стали слабей и меньше, крылья уже не развивали такую скорость, чешую уже можно было разрубить мечом.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Новое поколение отстранили от государственной службы, работать могли только в качестве обслуживающего персонала, а их кустарное производство считалось низкого качества.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Появились фразеологизмы: «надежный как дракон»,  «драконье качество»,  «драконье слабоумие».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36" name="Picture 2" descr="Как приручить дракона дракон Беззубик - Как приручить дракона - YouLoveIt.ru"/>
          <p:cNvPicPr/>
          <p:nvPr/>
        </p:nvPicPr>
        <p:blipFill>
          <a:blip r:embed="rId7"/>
          <a:stretch/>
        </p:blipFill>
        <p:spPr>
          <a:xfrm>
            <a:off x="5520240" y="3103920"/>
            <a:ext cx="3623400" cy="2045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1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677" name="Picture 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678" name="Picture 4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679" name="Picture 6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680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681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682" name="Picture 4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683" name="CustomShape 4"/>
          <p:cNvSpPr/>
          <p:nvPr/>
        </p:nvSpPr>
        <p:spPr>
          <a:xfrm>
            <a:off x="1619640" y="411480"/>
            <a:ext cx="72003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У киберагрессии есть своя специфика выражения: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распространенная «упаковка» киберагрессии – 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«мемы»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84" name="CustomShape 5"/>
          <p:cNvSpPr/>
          <p:nvPr/>
        </p:nvSpPr>
        <p:spPr>
          <a:xfrm>
            <a:off x="4419720" y="2419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5" name="Picture 6"/>
          <p:cNvPicPr/>
          <p:nvPr/>
        </p:nvPicPr>
        <p:blipFill>
          <a:blip r:embed="rId7"/>
          <a:stretch/>
        </p:blipFill>
        <p:spPr>
          <a:xfrm>
            <a:off x="2483640" y="1734480"/>
            <a:ext cx="5112360" cy="223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427506" y="281491"/>
            <a:ext cx="728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Просто и важно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963987" y="896690"/>
            <a:ext cx="809596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Самому(ой) иметь устойчивые представления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Профилактическую беседу необходимо подстраивать под возраст аудитории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Выстроить доверительные отношения по разным линиям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Проводить беседы в небольших группах по несколько человек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Не превращать беседу в монолог, начать с вопросов, слышали ли обучающиеся о проблемах проявления насилия в учреждениях. Внимательно следить за реакцией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 процессе беседы не делать акцент на деталях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Дать возможность каждому желающему высказаться о проблемах насилия/агрессии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 процессе беседы показать необходимость переживания чувств жертв насилия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Убедить в необходимости своевременного реагирования на случаи угроз. Призывать не бояться сообщать информацию, ведь это может спасти жизни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Консультации со специалистом</a:t>
            </a:r>
          </a:p>
        </p:txBody>
      </p:sp>
    </p:spTree>
    <p:extLst>
      <p:ext uri="{BB962C8B-B14F-4D97-AF65-F5344CB8AC3E}">
        <p14:creationId xmlns:p14="http://schemas.microsoft.com/office/powerpoint/2010/main" val="28120263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CustomShape 1"/>
          <p:cNvSpPr/>
          <p:nvPr/>
        </p:nvSpPr>
        <p:spPr>
          <a:xfrm>
            <a:off x="0" y="0"/>
            <a:ext cx="827280" cy="5143320"/>
          </a:xfrm>
          <a:prstGeom prst="rect">
            <a:avLst/>
          </a:prstGeom>
          <a:gradFill rotWithShape="0">
            <a:gsLst>
              <a:gs pos="0">
                <a:srgbClr val="00315E"/>
              </a:gs>
              <a:gs pos="100000">
                <a:srgbClr val="004686"/>
              </a:gs>
            </a:gsLst>
            <a:lin ang="54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pic>
        <p:nvPicPr>
          <p:cNvPr id="1380" name="Picture 2_12" descr="C:\Users\MSShafigullin\Desktop\2020\Презентация КФУ\kfu_logo_circle_rus.png"/>
          <p:cNvPicPr/>
          <p:nvPr/>
        </p:nvPicPr>
        <p:blipFill>
          <a:blip r:embed="rId3"/>
          <a:stretch/>
        </p:blipFill>
        <p:spPr>
          <a:xfrm>
            <a:off x="137160" y="87480"/>
            <a:ext cx="552600" cy="539640"/>
          </a:xfrm>
          <a:prstGeom prst="rect">
            <a:avLst/>
          </a:prstGeom>
          <a:ln>
            <a:noFill/>
          </a:ln>
        </p:spPr>
      </p:pic>
      <p:pic>
        <p:nvPicPr>
          <p:cNvPr id="1381" name="Picture 4_22" descr="C:\Users\MSShafigullin\Desktop\Проекты\Презентация по ДК\qs.jpg"/>
          <p:cNvPicPr/>
          <p:nvPr/>
        </p:nvPicPr>
        <p:blipFill>
          <a:blip r:embed="rId4"/>
          <a:stretch/>
        </p:blipFill>
        <p:spPr>
          <a:xfrm>
            <a:off x="237240" y="4422600"/>
            <a:ext cx="353160" cy="353160"/>
          </a:xfrm>
          <a:prstGeom prst="rect">
            <a:avLst/>
          </a:prstGeom>
          <a:ln>
            <a:noFill/>
          </a:ln>
        </p:spPr>
      </p:pic>
      <p:pic>
        <p:nvPicPr>
          <p:cNvPr id="1382" name="Picture 6_11" descr="C:\Users\MSShafigullin\Desktop\2020\Презентация КФУ\THE.png"/>
          <p:cNvPicPr/>
          <p:nvPr/>
        </p:nvPicPr>
        <p:blipFill>
          <a:blip r:embed="rId5"/>
          <a:stretch/>
        </p:blipFill>
        <p:spPr>
          <a:xfrm>
            <a:off x="287640" y="3843720"/>
            <a:ext cx="251640" cy="251640"/>
          </a:xfrm>
          <a:prstGeom prst="rect">
            <a:avLst/>
          </a:prstGeom>
          <a:ln>
            <a:noFill/>
          </a:ln>
        </p:spPr>
      </p:pic>
      <p:sp>
        <p:nvSpPr>
          <p:cNvPr id="1383" name="CustomShape 2"/>
          <p:cNvSpPr/>
          <p:nvPr/>
        </p:nvSpPr>
        <p:spPr>
          <a:xfrm>
            <a:off x="83880" y="472860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347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1384" name="CustomShape 3"/>
          <p:cNvSpPr/>
          <p:nvPr/>
        </p:nvSpPr>
        <p:spPr>
          <a:xfrm>
            <a:off x="83880" y="4083840"/>
            <a:ext cx="659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8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01-</a:t>
            </a:r>
            <a:r>
              <a:rPr lang="en-US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00</a:t>
            </a:r>
            <a:endParaRPr lang="ru-RU" sz="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800" b="0" strike="noStrike" spc="-1">
                <a:solidFill>
                  <a:srgbClr val="FFFFFF"/>
                </a:solidFill>
                <a:latin typeface="PT Sans"/>
              </a:rPr>
              <a:t>10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1385" name="Picture 4_23" descr="C:\Users\MSShafigullin\Desktop\2020\5+\5+ (white).png"/>
          <p:cNvPicPr/>
          <p:nvPr/>
        </p:nvPicPr>
        <p:blipFill>
          <a:blip r:embed="rId6"/>
          <a:stretch/>
        </p:blipFill>
        <p:spPr>
          <a:xfrm>
            <a:off x="151560" y="3435840"/>
            <a:ext cx="524520" cy="238320"/>
          </a:xfrm>
          <a:prstGeom prst="rect">
            <a:avLst/>
          </a:prstGeom>
          <a:ln>
            <a:noFill/>
          </a:ln>
        </p:spPr>
      </p:pic>
      <p:sp>
        <p:nvSpPr>
          <p:cNvPr id="1386" name="TextShape 4"/>
          <p:cNvSpPr txBox="1"/>
          <p:nvPr/>
        </p:nvSpPr>
        <p:spPr>
          <a:xfrm>
            <a:off x="3312000" y="360000"/>
            <a:ext cx="3168000" cy="355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1" strike="noStrike" spc="-1">
                <a:latin typeface="Calibri"/>
              </a:rPr>
              <a:t>Мы в социальных сетях</a:t>
            </a:r>
            <a:r>
              <a:rPr lang="ru-RU" sz="1800" b="0" strike="noStrike" spc="-1">
                <a:latin typeface="Arial"/>
              </a:rPr>
              <a:t> </a:t>
            </a:r>
          </a:p>
        </p:txBody>
      </p:sp>
      <p:pic>
        <p:nvPicPr>
          <p:cNvPr id="1387" name="Рисунок 1386"/>
          <p:cNvPicPr/>
          <p:nvPr/>
        </p:nvPicPr>
        <p:blipFill>
          <a:blip r:embed="rId7"/>
          <a:stretch/>
        </p:blipFill>
        <p:spPr>
          <a:xfrm>
            <a:off x="1412640" y="1368000"/>
            <a:ext cx="2043360" cy="2016000"/>
          </a:xfrm>
          <a:prstGeom prst="rect">
            <a:avLst/>
          </a:prstGeom>
          <a:ln>
            <a:noFill/>
          </a:ln>
        </p:spPr>
      </p:pic>
      <p:pic>
        <p:nvPicPr>
          <p:cNvPr id="1388" name="Рисунок 1387"/>
          <p:cNvPicPr/>
          <p:nvPr/>
        </p:nvPicPr>
        <p:blipFill>
          <a:blip r:embed="rId8"/>
          <a:stretch/>
        </p:blipFill>
        <p:spPr>
          <a:xfrm>
            <a:off x="4034160" y="1450080"/>
            <a:ext cx="1910880" cy="1942560"/>
          </a:xfrm>
          <a:prstGeom prst="rect">
            <a:avLst/>
          </a:prstGeom>
          <a:ln>
            <a:noFill/>
          </a:ln>
        </p:spPr>
      </p:pic>
      <p:pic>
        <p:nvPicPr>
          <p:cNvPr id="1389" name="Рисунок 1388"/>
          <p:cNvPicPr/>
          <p:nvPr/>
        </p:nvPicPr>
        <p:blipFill>
          <a:blip r:embed="rId9"/>
          <a:stretch/>
        </p:blipFill>
        <p:spPr>
          <a:xfrm>
            <a:off x="6696000" y="1512000"/>
            <a:ext cx="1796040" cy="1881720"/>
          </a:xfrm>
          <a:prstGeom prst="rect">
            <a:avLst/>
          </a:prstGeom>
          <a:ln>
            <a:noFill/>
          </a:ln>
        </p:spPr>
      </p:pic>
      <p:sp>
        <p:nvSpPr>
          <p:cNvPr id="1390" name="TextShape 5"/>
          <p:cNvSpPr txBox="1"/>
          <p:nvPr/>
        </p:nvSpPr>
        <p:spPr>
          <a:xfrm>
            <a:off x="4104000" y="3613680"/>
            <a:ext cx="1944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latin typeface="Calibri"/>
              </a:rPr>
              <a:t>Телеграм-канал</a:t>
            </a:r>
          </a:p>
        </p:txBody>
      </p:sp>
      <p:sp>
        <p:nvSpPr>
          <p:cNvPr id="1391" name="TextShape 6"/>
          <p:cNvSpPr txBox="1"/>
          <p:nvPr/>
        </p:nvSpPr>
        <p:spPr>
          <a:xfrm>
            <a:off x="6696000" y="3600000"/>
            <a:ext cx="1872000" cy="320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latin typeface="Calibri"/>
              </a:rPr>
              <a:t>ВКонтакте</a:t>
            </a:r>
          </a:p>
        </p:txBody>
      </p:sp>
      <p:sp>
        <p:nvSpPr>
          <p:cNvPr id="1392" name="TextShape 7"/>
          <p:cNvSpPr txBox="1"/>
          <p:nvPr/>
        </p:nvSpPr>
        <p:spPr>
          <a:xfrm>
            <a:off x="1584000" y="3600000"/>
            <a:ext cx="2088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1800" b="0" strike="noStrike" spc="-1">
                <a:latin typeface="Calibri"/>
              </a:rPr>
              <a:t>Страница на сайте КФУ</a:t>
            </a:r>
          </a:p>
        </p:txBody>
      </p:sp>
    </p:spTree>
  </p:cSld>
  <p:clrMapOvr>
    <a:masterClrMapping/>
  </p:clrMapOvr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SShafigullin\Desktop\Проекты\Брендбук\Гайдлайн\Презентация\презентация шаблон КФУ-01.jpg" id="1393" name="Picture 2"/>
          <p:cNvPicPr/>
          <p:nvPr/>
        </p:nvPicPr>
        <p:blipFill>
          <a:blip r:embed="rId3"/>
          <a:srcRect b="89"/>
          <a:stretch/>
        </p:blipFill>
        <p:spPr>
          <a:xfrm>
            <a:off x="0" y="1800"/>
            <a:ext cx="9143640" cy="5141520"/>
          </a:xfrm>
          <a:prstGeom prst="rect">
            <a:avLst/>
          </a:prstGeom>
          <a:ln>
            <a:noFill/>
          </a:ln>
        </p:spPr>
      </p:pic>
      <p:pic>
        <p:nvPicPr>
          <p:cNvPr descr="C:\Users\MSShafigullin\Desktop\2020\Презентация КФУ\kfu_logo_circle_rus.png" id="1394" name="Picture 2"/>
          <p:cNvPicPr/>
          <p:nvPr/>
        </p:nvPicPr>
        <p:blipFill>
          <a:blip r:embed="rId4"/>
          <a:stretch/>
        </p:blipFill>
        <p:spPr>
          <a:xfrm>
            <a:off x="539640" y="411480"/>
            <a:ext cx="1151640" cy="1124640"/>
          </a:xfrm>
          <a:prstGeom prst="rect">
            <a:avLst/>
          </a:prstGeom>
          <a:ln>
            <a:noFill/>
          </a:ln>
        </p:spPr>
      </p:pic>
      <p:sp>
        <p:nvSpPr>
          <p:cNvPr id="1395" name="CustomShape 1"/>
          <p:cNvSpPr/>
          <p:nvPr/>
        </p:nvSpPr>
        <p:spPr>
          <a:xfrm>
            <a:off x="2269800" y="2355840"/>
            <a:ext cx="5904360" cy="994680"/>
          </a:xfrm>
          <a:prstGeom prst="rect">
            <a:avLst/>
          </a:prstGeom>
          <a:noFill/>
          <a:ln>
            <a:noFill/>
          </a:ln>
        </p:spPr>
        <p:style>
          <a:lnRef idx="0">
            <a:scrgbClr b="0" g="0" r="0"/>
          </a:lnRef>
          <a:fillRef idx="0">
            <a:scrgbClr b="0" g="0" r="0"/>
          </a:fillRef>
          <a:effectRef idx="0">
            <a:scrgbClr b="0" g="0" r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b="1" lang="ru-RU" spc="-1" strike="noStrike" sz="3600">
                <a:solidFill>
                  <a:srgbClr val="FFFFFF"/>
                </a:solidFill>
                <a:latin typeface="PT Sans"/>
                <a:ea typeface="Arial"/>
              </a:rPr>
              <a:t>Спасибо за внимание!</a:t>
            </a:r>
            <a:endParaRPr b="0" lang="ru-RU" spc="-1" strike="noStrike" sz="360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827584" y="429588"/>
            <a:ext cx="817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Вовлечение в деструктивную идеологию</a:t>
            </a:r>
            <a:endParaRPr lang="ru-RU" sz="11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94B83-FF47-626B-6F0D-358223507623}"/>
              </a:ext>
            </a:extLst>
          </p:cNvPr>
          <p:cNvSpPr txBox="1"/>
          <p:nvPr/>
        </p:nvSpPr>
        <p:spPr>
          <a:xfrm>
            <a:off x="942456" y="1344539"/>
            <a:ext cx="259228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Реальная травма, психологическое событие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9F5BD8-0173-7F09-50F0-BC8F492D5D68}"/>
              </a:ext>
            </a:extLst>
          </p:cNvPr>
          <p:cNvSpPr txBox="1"/>
          <p:nvPr/>
        </p:nvSpPr>
        <p:spPr>
          <a:xfrm>
            <a:off x="3967226" y="1582547"/>
            <a:ext cx="2434552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Проблема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74E51-79EC-7640-A8C7-4176F5C99B4E}"/>
              </a:ext>
            </a:extLst>
          </p:cNvPr>
          <p:cNvSpPr txBox="1"/>
          <p:nvPr/>
        </p:nvSpPr>
        <p:spPr>
          <a:xfrm>
            <a:off x="6588224" y="1582547"/>
            <a:ext cx="230974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Кризис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664F9A-46FE-F795-3C75-D4B2FAAD4298}"/>
              </a:ext>
            </a:extLst>
          </p:cNvPr>
          <p:cNvSpPr txBox="1"/>
          <p:nvPr/>
        </p:nvSpPr>
        <p:spPr>
          <a:xfrm>
            <a:off x="952477" y="2711014"/>
            <a:ext cx="259228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Поиск решения в виртуальном пространстве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B0367-ADCB-EFC8-4F0E-BF943568766A}"/>
              </a:ext>
            </a:extLst>
          </p:cNvPr>
          <p:cNvSpPr txBox="1"/>
          <p:nvPr/>
        </p:nvSpPr>
        <p:spPr>
          <a:xfrm>
            <a:off x="3693635" y="2897347"/>
            <a:ext cx="244704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Контент-триггер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858E66-929A-883E-524F-F84B9C72D315}"/>
              </a:ext>
            </a:extLst>
          </p:cNvPr>
          <p:cNvSpPr txBox="1"/>
          <p:nvPr/>
        </p:nvSpPr>
        <p:spPr>
          <a:xfrm>
            <a:off x="6309270" y="2897347"/>
            <a:ext cx="270306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Изучение сообщества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801C74-1321-DFED-2AE9-C18E8B3FB8C3}"/>
              </a:ext>
            </a:extLst>
          </p:cNvPr>
          <p:cNvSpPr txBox="1"/>
          <p:nvPr/>
        </p:nvSpPr>
        <p:spPr>
          <a:xfrm>
            <a:off x="2067899" y="4077489"/>
            <a:ext cx="310605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Вовлечение</a:t>
            </a:r>
            <a:r>
              <a:rPr lang="ru-RU" b="1" dirty="0"/>
              <a:t> и приобщение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13B72C-FD10-99ED-6A3F-C163C09F1093}"/>
              </a:ext>
            </a:extLst>
          </p:cNvPr>
          <p:cNvSpPr txBox="1"/>
          <p:nvPr/>
        </p:nvSpPr>
        <p:spPr>
          <a:xfrm>
            <a:off x="5510328" y="3923601"/>
            <a:ext cx="338763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Радикализация и готовность к совершению акций</a:t>
            </a:r>
          </a:p>
        </p:txBody>
      </p:sp>
    </p:spTree>
    <p:extLst>
      <p:ext uri="{BB962C8B-B14F-4D97-AF65-F5344CB8AC3E}">
        <p14:creationId xmlns:p14="http://schemas.microsoft.com/office/powerpoint/2010/main" val="77208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SShafigullin\Desktop\Проекты\Презентация по ДК\q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9" y="4422473"/>
            <a:ext cx="353386" cy="3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MSShafigullin\Desktop\2020\Презентация КФУ\TH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2" y="3843770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051" y="4728776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347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51" y="4083918"/>
            <a:ext cx="65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914378">
              <a:defRPr/>
            </a:pP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8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01-</a:t>
            </a:r>
            <a:r>
              <a:rPr lang="en-US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r>
              <a:rPr lang="ru-RU" sz="800" b="0" dirty="0">
                <a:solidFill>
                  <a:schemeClr val="bg1"/>
                </a:solidFill>
                <a:latin typeface="PT Sans" panose="020B0503020203020204" pitchFamily="34" charset="-52"/>
              </a:rPr>
              <a:t>00</a:t>
            </a:r>
          </a:p>
          <a:p>
            <a:pPr algn="ctr" defTabSz="914378">
              <a:defRPr/>
            </a:pPr>
            <a:r>
              <a:rPr lang="ru-RU" sz="800" b="0" kern="0" dirty="0">
                <a:solidFill>
                  <a:schemeClr val="bg1"/>
                </a:solidFill>
                <a:latin typeface="PT Sans" panose="020B0503020203020204" pitchFamily="34" charset="-52"/>
              </a:rPr>
              <a:t>10</a:t>
            </a:r>
            <a:endParaRPr lang="en-US" sz="800" b="0" kern="0" dirty="0">
              <a:solidFill>
                <a:schemeClr val="bg1"/>
              </a:solidFill>
              <a:latin typeface="PT Sans" panose="020B0503020203020204" pitchFamily="34" charset="-52"/>
            </a:endParaRPr>
          </a:p>
        </p:txBody>
      </p:sp>
      <p:pic>
        <p:nvPicPr>
          <p:cNvPr id="1028" name="Picture 4" descr="C:\Users\MSShafigullin\Desktop\2020\5+\5+ (white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0" y="3435847"/>
            <a:ext cx="524805" cy="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107A9-5421-4EBB-B647-FADCAEBC5962}"/>
              </a:ext>
            </a:extLst>
          </p:cNvPr>
          <p:cNvSpPr txBox="1"/>
          <p:nvPr/>
        </p:nvSpPr>
        <p:spPr>
          <a:xfrm>
            <a:off x="1588576" y="429588"/>
            <a:ext cx="654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Мировоззренческие признаки</a:t>
            </a:r>
            <a:endParaRPr lang="ru-RU" sz="11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552313-E859-E91B-47EA-6A84B8C8C64A}"/>
              </a:ext>
            </a:extLst>
          </p:cNvPr>
          <p:cNvSpPr txBox="1"/>
          <p:nvPr/>
        </p:nvSpPr>
        <p:spPr>
          <a:xfrm>
            <a:off x="963987" y="978979"/>
            <a:ext cx="80959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Восприятие мира как враждебного, где человек одинок и никому не нужен.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Черно-белое мышление: человек во всём видит либо хорошее, либо плохое, без вариантов.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Убежденность, что лишь его точка зрения правильная. Любые другие воспринимаются негативно и даже агрессивно.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Резкое недовольство современным обществом, презрение к его ценностям, авторитетам и законам.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Представление о враге, который угрожает тому обществу, с которым человек себя ассоциирует. Уверенность, что врагу необходимо дать отпор.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Ненависть к некоторым людям по определенному признаку (национальность, вероисповедание, пол, профессия), либо к человечеству в целом.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Обоснование допустимости и даже необходимости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481839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</TotalTime>
  <Words>3262</Words>
  <Application>Microsoft Office PowerPoint</Application>
  <PresentationFormat>Экран (16:9)</PresentationFormat>
  <Paragraphs>681</Paragraphs>
  <Slides>72</Slides>
  <Notes>72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72</vt:i4>
      </vt:variant>
    </vt:vector>
  </HeadingPairs>
  <TitlesOfParts>
    <vt:vector size="80" baseType="lpstr">
      <vt:lpstr>Arial</vt:lpstr>
      <vt:lpstr>Calibri</vt:lpstr>
      <vt:lpstr>PT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Шафигуллин Марат Шарифуллович</dc:creator>
  <dc:description/>
  <cp:lastModifiedBy>Андрей Мельников</cp:lastModifiedBy>
  <cp:revision>119</cp:revision>
  <dcterms:created xsi:type="dcterms:W3CDTF">2020-07-15T10:53:07Z</dcterms:created>
  <dcterms:modified xsi:type="dcterms:W3CDTF">2022-11-04T15:46:47Z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ppVersion" pid="2">
    <vt:lpwstr>16.0000</vt:lpwstr>
  </property>
  <property fmtid="{D5CDD505-2E9C-101B-9397-08002B2CF9AE}" name="HiddenSlides" pid="3">
    <vt:i4>0</vt:i4>
  </property>
  <property fmtid="{D5CDD505-2E9C-101B-9397-08002B2CF9AE}" name="HyperlinksChanged" pid="4">
    <vt:bool>false</vt:bool>
  </property>
  <property fmtid="{D5CDD505-2E9C-101B-9397-08002B2CF9AE}" name="LinksUpToDate" pid="5">
    <vt:bool>false</vt:bool>
  </property>
  <property fmtid="{D5CDD505-2E9C-101B-9397-08002B2CF9AE}" name="MMClips" pid="6">
    <vt:i4>0</vt:i4>
  </property>
  <property fmtid="{D5CDD505-2E9C-101B-9397-08002B2CF9AE}" name="NXPowerLiteLastOptimized" pid="7">
    <vt:lpwstr>2044606</vt:lpwstr>
  </property>
  <property fmtid="{D5CDD505-2E9C-101B-9397-08002B2CF9AE}" name="NXPowerLiteSettings" pid="8">
    <vt:lpwstr>F7000400038000</vt:lpwstr>
  </property>
  <property fmtid="{D5CDD505-2E9C-101B-9397-08002B2CF9AE}" name="NXPowerLiteVersion" pid="9">
    <vt:lpwstr>S9.2.0</vt:lpwstr>
  </property>
  <property fmtid="{D5CDD505-2E9C-101B-9397-08002B2CF9AE}" name="Notes" pid="10">
    <vt:i4>79</vt:i4>
  </property>
  <property fmtid="{D5CDD505-2E9C-101B-9397-08002B2CF9AE}" name="PresentationFormat" pid="11">
    <vt:lpwstr>Экран (16:9)</vt:lpwstr>
  </property>
  <property fmtid="{D5CDD505-2E9C-101B-9397-08002B2CF9AE}" name="ScaleCrop" pid="12">
    <vt:bool>false</vt:bool>
  </property>
  <property fmtid="{D5CDD505-2E9C-101B-9397-08002B2CF9AE}" name="ShareDoc" pid="13">
    <vt:bool>false</vt:bool>
  </property>
  <property fmtid="{D5CDD505-2E9C-101B-9397-08002B2CF9AE}" name="Slides" pid="14">
    <vt:i4>79</vt:i4>
  </property>
</Properties>
</file>