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7" r:id="rId1"/>
  </p:sldMasterIdLst>
  <p:notesMasterIdLst>
    <p:notesMasterId r:id="rId15"/>
  </p:notesMasterIdLst>
  <p:handoutMasterIdLst>
    <p:handoutMasterId r:id="rId16"/>
  </p:handoutMasterIdLst>
  <p:sldIdLst>
    <p:sldId id="532" r:id="rId2"/>
    <p:sldId id="543" r:id="rId3"/>
    <p:sldId id="544" r:id="rId4"/>
    <p:sldId id="541" r:id="rId5"/>
    <p:sldId id="545" r:id="rId6"/>
    <p:sldId id="546" r:id="rId7"/>
    <p:sldId id="547" r:id="rId8"/>
    <p:sldId id="548" r:id="rId9"/>
    <p:sldId id="549" r:id="rId10"/>
    <p:sldId id="550" r:id="rId11"/>
    <p:sldId id="551" r:id="rId12"/>
    <p:sldId id="552" r:id="rId13"/>
    <p:sldId id="538" r:id="rId14"/>
  </p:sldIdLst>
  <p:sldSz cx="9144000" cy="5143500" type="screen16x9"/>
  <p:notesSz cx="6797675" cy="9926638"/>
  <p:defaultTextStyle>
    <a:defPPr>
      <a:defRPr lang="ru-RU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CC3300"/>
    <a:srgbClr val="002774"/>
    <a:srgbClr val="990000"/>
    <a:srgbClr val="FF3300"/>
    <a:srgbClr val="CB6907"/>
    <a:srgbClr val="BCCCEA"/>
    <a:srgbClr val="1F4E79"/>
    <a:srgbClr val="006600"/>
    <a:srgbClr val="005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3190" autoAdjust="0"/>
  </p:normalViewPr>
  <p:slideViewPr>
    <p:cSldViewPr snapToGrid="0">
      <p:cViewPr>
        <p:scale>
          <a:sx n="155" d="100"/>
          <a:sy n="155" d="100"/>
        </p:scale>
        <p:origin x="-354" y="-72"/>
      </p:cViewPr>
      <p:guideLst>
        <p:guide orient="horz" pos="2160"/>
        <p:guide orient="horz" pos="1620"/>
        <p:guide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E4A1F-04CF-451B-871F-AA1D920AED31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5BA27-958F-4220-86A9-038DD7F557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506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22EB1F-0476-42EB-97D7-4BD13C22027B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E1A12-403D-4F0D-AA77-B1C98863C6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745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BEC904-383F-4173-A2B7-6036BF6174E9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928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" name="Google Shape;339;g35f391192_085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212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7A779-087A-4C0D-9BC1-D3181E0D61D9}" type="datetime1">
              <a:rPr lang="en-US" altLang="ru-RU"/>
              <a:pPr>
                <a:defRPr/>
              </a:pPr>
              <a:t>10/26/2022</a:t>
            </a:fld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D343D-670A-4746-8C24-87A4443CE43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0673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6679A-E11B-40BD-9F0B-458675D7CDA3}" type="datetime1">
              <a:rPr lang="en-US" altLang="ru-RU"/>
              <a:pPr>
                <a:defRPr/>
              </a:pPr>
              <a:t>10/26/2022</a:t>
            </a:fld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A428F-9B5C-4772-A7A1-4C09D33BF5E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26552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55FF1-9108-449C-B2F5-1C7A2D529317}" type="datetime1">
              <a:rPr lang="en-US" altLang="ru-RU"/>
              <a:pPr>
                <a:defRPr/>
              </a:pPr>
              <a:t>10/26/2022</a:t>
            </a:fld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80A755-DA90-4B06-BBDE-9D4D5D2279E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47710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CA0D6-A1AD-4137-9C8F-AC7E6D512AED}" type="datetime1">
              <a:rPr lang="en-US" altLang="ru-RU"/>
              <a:pPr>
                <a:defRPr/>
              </a:pPr>
              <a:t>10/26/2022</a:t>
            </a:fld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8B2FC4-9EA1-4CD4-B07A-CD9E56E2F44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95861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01BD3-63B4-43C6-A0D6-D4372517EDA1}" type="datetime1">
              <a:rPr lang="en-US" altLang="ru-RU"/>
              <a:pPr>
                <a:defRPr/>
              </a:pPr>
              <a:t>10/26/2022</a:t>
            </a:fld>
            <a:endParaRPr lang="en-US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C979F3-0477-4010-843A-91C607B8E5C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160109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A1B9E-93F9-42D2-AC46-0736289CAD55}" type="datetime1">
              <a:rPr lang="en-US" altLang="ru-RU"/>
              <a:pPr>
                <a:defRPr/>
              </a:pPr>
              <a:t>10/26/2022</a:t>
            </a:fld>
            <a:endParaRPr lang="en-US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D88E60-6C26-4C44-8BA9-FD31EA686C7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46961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79FA9-AEA0-49F4-8F55-F979935AE2D4}" type="datetime1">
              <a:rPr lang="en-US" altLang="ru-RU"/>
              <a:pPr>
                <a:defRPr/>
              </a:pPr>
              <a:t>10/26/2022</a:t>
            </a:fld>
            <a:endParaRPr lang="en-US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934CDB-EEA2-4241-BA7E-E4BD6B77388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90682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743CE-C621-450A-ACC3-3AC657861672}" type="datetime1">
              <a:rPr lang="en-US" altLang="ru-RU"/>
              <a:pPr>
                <a:defRPr/>
              </a:pPr>
              <a:t>10/26/2022</a:t>
            </a:fld>
            <a:endParaRPr lang="en-US" alt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252D6D-5818-411C-AA70-8EF96492EB15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85521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C6ED6-7ECD-44B9-A517-8827446EE741}" type="datetime1">
              <a:rPr lang="en-US" altLang="ru-RU"/>
              <a:pPr>
                <a:defRPr/>
              </a:pPr>
              <a:t>10/26/2022</a:t>
            </a:fld>
            <a:endParaRPr lang="en-US" alt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4F78B2-8E51-4174-A538-E302886E60A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5613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53B43-DAFB-47D4-ADA6-0160149B3D8D}" type="datetime1">
              <a:rPr lang="en-US" altLang="ru-RU"/>
              <a:pPr>
                <a:defRPr/>
              </a:pPr>
              <a:t>10/26/2022</a:t>
            </a:fld>
            <a:endParaRPr lang="en-US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D047F-7ECE-4C19-BB0C-ABBCE371747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849036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15C0A-C855-4EFF-990A-EE588AC23C7E}" type="datetime1">
              <a:rPr lang="en-US" altLang="ru-RU"/>
              <a:pPr>
                <a:defRPr/>
              </a:pPr>
              <a:t>10/26/2022</a:t>
            </a:fld>
            <a:endParaRPr lang="en-US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BE2769-B8DB-46E8-A0F4-2E5B1AAD817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250042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Click to edit Master title style</a:t>
            </a:r>
            <a:endParaRPr lang="en-US" altLang="ru-RU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Click to edit Master text styles</a:t>
            </a:r>
          </a:p>
          <a:p>
            <a:pPr lvl="1"/>
            <a:r>
              <a:rPr lang="ru-RU" altLang="ru-RU"/>
              <a:t>Second level</a:t>
            </a:r>
          </a:p>
          <a:p>
            <a:pPr lvl="2"/>
            <a:r>
              <a:rPr lang="ru-RU" altLang="ru-RU"/>
              <a:t>Third level</a:t>
            </a:r>
          </a:p>
          <a:p>
            <a:pPr lvl="3"/>
            <a:r>
              <a:rPr lang="ru-RU" altLang="ru-RU"/>
              <a:t>Fourth level</a:t>
            </a:r>
          </a:p>
          <a:p>
            <a:pPr lvl="4"/>
            <a:r>
              <a:rPr lang="ru-RU" altLang="ru-RU"/>
              <a:t>Fifth level</a:t>
            </a:r>
            <a:endParaRPr lang="en-US" alt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BEE80F8-451B-4AE1-9BFD-F0419F1923B1}" type="datetime1">
              <a:rPr lang="en-US" altLang="ru-RU">
                <a:cs typeface="Arial" charset="0"/>
                <a:sym typeface="Arial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10/26/2022</a:t>
            </a:fld>
            <a:endParaRPr lang="en-US" altLang="ru-RU">
              <a:cs typeface="Arial" charset="0"/>
              <a:sym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cs typeface="Arial" charset="0"/>
              <a:sym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842F3890-67F1-4F72-B1D0-D46FA2E17DA5}" type="slidenum">
              <a:rPr lang="en-US" altLang="ru-RU" smtClean="0">
                <a:ea typeface="ＭＳ Ｐゴシック" pitchFamily="4" charset="-128"/>
                <a:cs typeface="Arial" charset="0"/>
                <a:sym typeface="Arial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>
              <a:ea typeface="ＭＳ Ｐゴシック" pitchFamily="4" charset="-128"/>
              <a:cs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58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1895" y="1031955"/>
            <a:ext cx="749508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скулшутинга 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его профилактика 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образовательных организациях</a:t>
            </a:r>
          </a:p>
        </p:txBody>
      </p:sp>
      <p:pic>
        <p:nvPicPr>
          <p:cNvPr id="12" name="Рисунок 2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5724" y="3325168"/>
            <a:ext cx="8072926" cy="55557"/>
          </a:xfrm>
          <a:prstGeom prst="rect">
            <a:avLst/>
          </a:prstGeom>
          <a:solidFill>
            <a:srgbClr val="CC3300"/>
          </a:solidFill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5994" y="202505"/>
            <a:ext cx="644774" cy="670407"/>
          </a:xfrm>
          <a:prstGeom prst="rect">
            <a:avLst/>
          </a:prstGeom>
        </p:spPr>
      </p:pic>
      <p:pic>
        <p:nvPicPr>
          <p:cNvPr id="14" name="object 6">
            <a:extLst>
              <a:ext uri="{FF2B5EF4-FFF2-40B4-BE49-F238E27FC236}">
                <a16:creationId xmlns:a16="http://schemas.microsoft.com/office/drawing/2014/main" xmlns="" id="{C0BB7828-8639-4D0E-9548-F4DC4F6DE1D8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0228" y="254388"/>
            <a:ext cx="651667" cy="5666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749654" y="3688285"/>
            <a:ext cx="50830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b="1" dirty="0" smtClean="0"/>
              <a:t>Шемпелева Наталья Ивановна</a:t>
            </a:r>
          </a:p>
          <a:p>
            <a:r>
              <a:rPr lang="ru-RU" sz="1800" b="1" dirty="0" smtClean="0"/>
              <a:t>Заместитель директора (руководитель филиала)</a:t>
            </a:r>
          </a:p>
          <a:p>
            <a:r>
              <a:rPr lang="ru-RU" sz="1800" b="1" dirty="0" smtClean="0"/>
              <a:t>ГБУ СО ЦППМСП «Ладо»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449967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41" y="253762"/>
            <a:ext cx="743776" cy="54259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774" y="253762"/>
            <a:ext cx="646225" cy="57365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F48B512-31ED-4C46-9DF8-808FC8031AFB}"/>
              </a:ext>
            </a:extLst>
          </p:cNvPr>
          <p:cNvSpPr/>
          <p:nvPr/>
        </p:nvSpPr>
        <p:spPr>
          <a:xfrm>
            <a:off x="1925825" y="253762"/>
            <a:ext cx="6843974" cy="674559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Психологические черты подростка-экстремиста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F8D6D96A-E84F-4589-8FFB-80BD8F3D8672}"/>
              </a:ext>
            </a:extLst>
          </p:cNvPr>
          <p:cNvSpPr/>
          <p:nvPr/>
        </p:nvSpPr>
        <p:spPr>
          <a:xfrm>
            <a:off x="123371" y="1741949"/>
            <a:ext cx="1494975" cy="185057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«инвалид по агрессии»: не умеет пользоваться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70B4F6CD-4728-439D-ADE6-23CB6C03C2F1}"/>
              </a:ext>
            </a:extLst>
          </p:cNvPr>
          <p:cNvSpPr/>
          <p:nvPr/>
        </p:nvSpPr>
        <p:spPr>
          <a:xfrm>
            <a:off x="1690918" y="1967728"/>
            <a:ext cx="1313539" cy="1363749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фрустрации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xmlns="" id="{486D31F5-4E9F-478B-A006-AAF01F18BDB8}"/>
              </a:ext>
            </a:extLst>
          </p:cNvPr>
          <p:cNvSpPr/>
          <p:nvPr/>
        </p:nvSpPr>
        <p:spPr>
          <a:xfrm>
            <a:off x="4586515" y="1692253"/>
            <a:ext cx="1436915" cy="175899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безмотивная ненависть – «ко всем»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B72E59FE-3AAE-4EC3-9BF3-0577E140ABE8}"/>
              </a:ext>
            </a:extLst>
          </p:cNvPr>
          <p:cNvSpPr/>
          <p:nvPr/>
        </p:nvSpPr>
        <p:spPr>
          <a:xfrm>
            <a:off x="6132284" y="1741949"/>
            <a:ext cx="1436915" cy="170519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многолетние фантазии о нападении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0AE797E5-59DA-4E76-9BA3-B2DC64D9D101}"/>
              </a:ext>
            </a:extLst>
          </p:cNvPr>
          <p:cNvSpPr/>
          <p:nvPr/>
        </p:nvSpPr>
        <p:spPr>
          <a:xfrm>
            <a:off x="319938" y="3802743"/>
            <a:ext cx="8577943" cy="1174461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о своем финале: суицид или безрассудная перестрелка с полицией – иллюзия быстрого решения проблем, смерть как месть обидчикам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xmlns="" id="{96A4175B-9543-4562-A6F4-3232EE9A89D3}"/>
              </a:ext>
            </a:extLst>
          </p:cNvPr>
          <p:cNvSpPr/>
          <p:nvPr/>
        </p:nvSpPr>
        <p:spPr>
          <a:xfrm>
            <a:off x="3077029" y="1603976"/>
            <a:ext cx="1436914" cy="198854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субъективно: психотравмирующая ситуация «капля за каплей»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xmlns="" id="{3C7EB2E7-2973-4B76-AE51-8B5807CD1A0A}"/>
              </a:ext>
            </a:extLst>
          </p:cNvPr>
          <p:cNvSpPr/>
          <p:nvPr/>
        </p:nvSpPr>
        <p:spPr>
          <a:xfrm>
            <a:off x="7678053" y="1741949"/>
            <a:ext cx="1436915" cy="170519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 к скулшутингу, насилию, бойням, шок-контенту</a:t>
            </a:r>
          </a:p>
        </p:txBody>
      </p:sp>
    </p:spTree>
    <p:extLst>
      <p:ext uri="{BB962C8B-B14F-4D97-AF65-F5344CB8AC3E}">
        <p14:creationId xmlns:p14="http://schemas.microsoft.com/office/powerpoint/2010/main" val="3707549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41" y="253762"/>
            <a:ext cx="743776" cy="54259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774" y="253762"/>
            <a:ext cx="646225" cy="57365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F48B512-31ED-4C46-9DF8-808FC8031AFB}"/>
              </a:ext>
            </a:extLst>
          </p:cNvPr>
          <p:cNvSpPr/>
          <p:nvPr/>
        </p:nvSpPr>
        <p:spPr>
          <a:xfrm>
            <a:off x="1150013" y="918831"/>
            <a:ext cx="6843974" cy="674559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Лексика подростка-экстремиста и поклонника скулшутинга</a:t>
            </a:r>
          </a:p>
        </p:txBody>
      </p:sp>
      <p:sp>
        <p:nvSpPr>
          <p:cNvPr id="6" name="Облачко с текстом: овальное 5">
            <a:extLst>
              <a:ext uri="{FF2B5EF4-FFF2-40B4-BE49-F238E27FC236}">
                <a16:creationId xmlns:a16="http://schemas.microsoft.com/office/drawing/2014/main" xmlns="" id="{E1005AC3-4726-40ED-9BF5-CEBB07CB56F3}"/>
              </a:ext>
            </a:extLst>
          </p:cNvPr>
          <p:cNvSpPr/>
          <p:nvPr/>
        </p:nvSpPr>
        <p:spPr>
          <a:xfrm>
            <a:off x="145144" y="1799771"/>
            <a:ext cx="4499428" cy="1444172"/>
          </a:xfrm>
          <a:prstGeom prst="wedgeEllipseCallou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«всегда всех ненавидел», «пиплхейт», «биомусор», «нелюдей не жалко», </a:t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«умри или убей», </a:t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«убивать ублюдков под музыку веселее»</a:t>
            </a:r>
          </a:p>
        </p:txBody>
      </p:sp>
      <p:sp>
        <p:nvSpPr>
          <p:cNvPr id="11" name="Облачко с текстом: овальное 10">
            <a:extLst>
              <a:ext uri="{FF2B5EF4-FFF2-40B4-BE49-F238E27FC236}">
                <a16:creationId xmlns:a16="http://schemas.microsoft.com/office/drawing/2014/main" xmlns="" id="{C4E377BF-524D-4947-9801-C595047A61CA}"/>
              </a:ext>
            </a:extLst>
          </p:cNvPr>
          <p:cNvSpPr/>
          <p:nvPr/>
        </p:nvSpPr>
        <p:spPr>
          <a:xfrm>
            <a:off x="4956628" y="1799771"/>
            <a:ext cx="4042228" cy="1233715"/>
          </a:xfrm>
          <a:prstGeom prst="wedgeEllipseCallou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«выпилиться», «заявить о себе», «протест всему обществу», «пойти против системы», </a:t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«взять огнестрел»</a:t>
            </a:r>
          </a:p>
        </p:txBody>
      </p:sp>
      <p:sp>
        <p:nvSpPr>
          <p:cNvPr id="13" name="Облачко с текстом: овальное 12">
            <a:extLst>
              <a:ext uri="{FF2B5EF4-FFF2-40B4-BE49-F238E27FC236}">
                <a16:creationId xmlns:a16="http://schemas.microsoft.com/office/drawing/2014/main" xmlns="" id="{E8F964BC-4913-4966-9C48-17631CBD0886}"/>
              </a:ext>
            </a:extLst>
          </p:cNvPr>
          <p:cNvSpPr/>
          <p:nvPr/>
        </p:nvSpPr>
        <p:spPr>
          <a:xfrm>
            <a:off x="358000" y="3450324"/>
            <a:ext cx="3742285" cy="1499047"/>
          </a:xfrm>
          <a:prstGeom prst="wedgeEllipseCallou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«массшутинг», </a:t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«RSS» (Rampage School Shooting, школьные расстрелы в приступе безумства), «бойня», «естественный отбор»</a:t>
            </a:r>
          </a:p>
        </p:txBody>
      </p:sp>
      <p:sp>
        <p:nvSpPr>
          <p:cNvPr id="14" name="Облачко с текстом: овальное 13">
            <a:extLst>
              <a:ext uri="{FF2B5EF4-FFF2-40B4-BE49-F238E27FC236}">
                <a16:creationId xmlns:a16="http://schemas.microsoft.com/office/drawing/2014/main" xmlns="" id="{D7ED649D-30AF-4F57-B117-6AF747FEF001}"/>
              </a:ext>
            </a:extLst>
          </p:cNvPr>
          <p:cNvSpPr/>
          <p:nvPr/>
        </p:nvSpPr>
        <p:spPr>
          <a:xfrm>
            <a:off x="4281714" y="3374571"/>
            <a:ext cx="4717141" cy="1625599"/>
          </a:xfrm>
          <a:prstGeom prst="wedgeEllipseCallou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«ЭиД» (Эрик Харрис и Дилан Клиболд), «ВР» (Владислав Росляков), «росляковцы», «Анатолий Смирнов» (псевдоним Рослякова), «Керчь», «Казань», «Ильназ Галявиев» </a:t>
            </a:r>
          </a:p>
        </p:txBody>
      </p:sp>
    </p:spTree>
    <p:extLst>
      <p:ext uri="{BB962C8B-B14F-4D97-AF65-F5344CB8AC3E}">
        <p14:creationId xmlns:p14="http://schemas.microsoft.com/office/powerpoint/2010/main" val="1731587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41" y="253762"/>
            <a:ext cx="743776" cy="54259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774" y="253762"/>
            <a:ext cx="646225" cy="57365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F48B512-31ED-4C46-9DF8-808FC8031AFB}"/>
              </a:ext>
            </a:extLst>
          </p:cNvPr>
          <p:cNvSpPr/>
          <p:nvPr/>
        </p:nvSpPr>
        <p:spPr>
          <a:xfrm>
            <a:off x="1150013" y="918831"/>
            <a:ext cx="6843974" cy="674559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Сигналы, которые нельзя игнорировать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12516005-A827-4131-84F9-C8BB1EC5E855}"/>
              </a:ext>
            </a:extLst>
          </p:cNvPr>
          <p:cNvSpPr/>
          <p:nvPr/>
        </p:nvSpPr>
        <p:spPr>
          <a:xfrm>
            <a:off x="269141" y="1810314"/>
            <a:ext cx="6393305" cy="2217399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!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Внезапное изменение поведения ! </a:t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Выходка чрезвычайного характера ! </a:t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оружия ! </a:t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Сообщение, что получил некий знак ! </a:t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Сообщение в любой форме о предстоящей расправе ! </a:t>
            </a:r>
            <a:b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Подражание внешности, одежде скулшутеров: узнаваемые стрижка, одежда (например, футболка с провокационной надписью («ненависть», «Бог»), черные перчатки, плащи)</a:t>
            </a:r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xmlns="" id="{E3FE8055-DAD6-4C0F-9764-454C1D6B663D}"/>
              </a:ext>
            </a:extLst>
          </p:cNvPr>
          <p:cNvSpPr/>
          <p:nvPr/>
        </p:nvSpPr>
        <p:spPr>
          <a:xfrm>
            <a:off x="3077562" y="4122057"/>
            <a:ext cx="484632" cy="478972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E1847F61-3142-4580-A498-2511DDF41A80}"/>
              </a:ext>
            </a:extLst>
          </p:cNvPr>
          <p:cNvSpPr/>
          <p:nvPr/>
        </p:nvSpPr>
        <p:spPr>
          <a:xfrm>
            <a:off x="219809" y="4489628"/>
            <a:ext cx="80409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Любой из этих признаков принимаем всерьез, считаем опасным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11974" y="2226515"/>
            <a:ext cx="2203152" cy="1384995"/>
          </a:xfrm>
          <a:prstGeom prst="rect">
            <a:avLst/>
          </a:prstGeom>
          <a:noFill/>
          <a:ln>
            <a:solidFill>
              <a:srgbClr val="4472C4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 МВД России по 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Свердловской области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«Центр по противодействию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экстремизму»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8(343)354-51-52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852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3"/>
          <p:cNvSpPr txBox="1">
            <a:spLocks noGrp="1"/>
          </p:cNvSpPr>
          <p:nvPr>
            <p:ph type="title"/>
          </p:nvPr>
        </p:nvSpPr>
        <p:spPr>
          <a:xfrm>
            <a:off x="848950" y="1628161"/>
            <a:ext cx="7340251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sz="28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Спасибо за внимание!</a:t>
            </a: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3466" y="794421"/>
            <a:ext cx="711218" cy="613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098" y="3400496"/>
            <a:ext cx="8071804" cy="60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87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890" y="936885"/>
            <a:ext cx="8104909" cy="3410262"/>
          </a:xfrm>
        </p:spPr>
        <p:txBody>
          <a:bodyPr/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Скулшутинг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-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вооруженное нападение учащегося (нескольких учащихся) или стороннего человека на школьников (студентов) и преподавателей внутри учебного заведения.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«Колумбайн»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название школы в США, в которой 20 апреля 1999г. произошла самое громкое вооруженное нападение учеников на своих одноклассников.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41" y="253762"/>
            <a:ext cx="743776" cy="54259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774" y="253762"/>
            <a:ext cx="646225" cy="573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898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1890" y="3823638"/>
            <a:ext cx="8104909" cy="399260"/>
          </a:xfrm>
        </p:spPr>
        <p:txBody>
          <a:bodyPr/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что мы можем сделать!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 доступных ресурсов и возможных шагов успокаивает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41" y="253762"/>
            <a:ext cx="743776" cy="54259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774" y="253762"/>
            <a:ext cx="646225" cy="57365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F48B512-31ED-4C46-9DF8-808FC8031AFB}"/>
              </a:ext>
            </a:extLst>
          </p:cNvPr>
          <p:cNvSpPr/>
          <p:nvPr/>
        </p:nvSpPr>
        <p:spPr>
          <a:xfrm>
            <a:off x="1012917" y="936884"/>
            <a:ext cx="6843974" cy="674559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задача: 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диалогом об экстремизме в ОО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216CDB77-F7B4-45E0-8572-50F621C3BE4A}"/>
              </a:ext>
            </a:extLst>
          </p:cNvPr>
          <p:cNvSpPr/>
          <p:nvPr/>
        </p:nvSpPr>
        <p:spPr>
          <a:xfrm>
            <a:off x="494673" y="1715868"/>
            <a:ext cx="2803161" cy="1004341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Задать тон обсуждения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17A29539-0586-484B-8543-2603A64E9193}"/>
              </a:ext>
            </a:extLst>
          </p:cNvPr>
          <p:cNvSpPr/>
          <p:nvPr/>
        </p:nvSpPr>
        <p:spPr>
          <a:xfrm>
            <a:off x="457201" y="2914502"/>
            <a:ext cx="3260360" cy="1004341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Показать родителям и педагогам, чем ОО и семья может управлять и что может отслеживать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B92779B8-2B13-469A-AFFA-995F2B727C72}"/>
              </a:ext>
            </a:extLst>
          </p:cNvPr>
          <p:cNvSpPr/>
          <p:nvPr/>
        </p:nvSpPr>
        <p:spPr>
          <a:xfrm>
            <a:off x="3717561" y="1701347"/>
            <a:ext cx="2803161" cy="1004341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педсовет и родительские собрания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xmlns="" id="{B1E9C50E-7EBE-4D46-BE78-CCDDFE9F3C1D}"/>
              </a:ext>
            </a:extLst>
          </p:cNvPr>
          <p:cNvSpPr/>
          <p:nvPr/>
        </p:nvSpPr>
        <p:spPr>
          <a:xfrm>
            <a:off x="3927422" y="2899512"/>
            <a:ext cx="2698229" cy="1004341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Объяснить, как немедленно реагировать на факторы риска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xmlns="" id="{73DA8658-863B-4DFA-A41A-FD6B6E445760}"/>
              </a:ext>
            </a:extLst>
          </p:cNvPr>
          <p:cNvSpPr/>
          <p:nvPr/>
        </p:nvSpPr>
        <p:spPr>
          <a:xfrm>
            <a:off x="6543205" y="2243988"/>
            <a:ext cx="2143594" cy="1004341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Дать памятки педагогам и родителям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05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41" y="253762"/>
            <a:ext cx="743776" cy="54259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774" y="253762"/>
            <a:ext cx="646225" cy="57365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F48B512-31ED-4C46-9DF8-808FC8031AFB}"/>
              </a:ext>
            </a:extLst>
          </p:cNvPr>
          <p:cNvSpPr/>
          <p:nvPr/>
        </p:nvSpPr>
        <p:spPr>
          <a:xfrm>
            <a:off x="1012917" y="936884"/>
            <a:ext cx="6843974" cy="674559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 трех «О» для непитовых ситуаций во взаимодействии с сотрудниками и родителями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216CDB77-F7B4-45E0-8572-50F621C3BE4A}"/>
              </a:ext>
            </a:extLst>
          </p:cNvPr>
          <p:cNvSpPr/>
          <p:nvPr/>
        </p:nvSpPr>
        <p:spPr>
          <a:xfrm>
            <a:off x="494673" y="1751974"/>
            <a:ext cx="2721069" cy="2454642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Оперативное реагирование.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Меньше тянем – меньше паники и слухов, больше времени на дело.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xmlns="" id="{17A29539-0586-484B-8543-2603A64E9193}"/>
              </a:ext>
            </a:extLst>
          </p:cNvPr>
          <p:cNvSpPr/>
          <p:nvPr/>
        </p:nvSpPr>
        <p:spPr>
          <a:xfrm>
            <a:off x="3424397" y="1751974"/>
            <a:ext cx="2646620" cy="2454642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Отказ от монолога. 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рассылкам, приказам без их обсуждения. Давайте высказаться. </a:t>
            </a: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xmlns="" id="{B1E9C50E-7EBE-4D46-BE78-CCDDFE9F3C1D}"/>
              </a:ext>
            </a:extLst>
          </p:cNvPr>
          <p:cNvSpPr/>
          <p:nvPr/>
        </p:nvSpPr>
        <p:spPr>
          <a:xfrm>
            <a:off x="6220917" y="1793020"/>
            <a:ext cx="2593299" cy="2413596"/>
          </a:xfrm>
          <a:prstGeom prst="ellipse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занятости.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Займите делом паникеров, дайте точные поручения остальным.</a:t>
            </a:r>
          </a:p>
        </p:txBody>
      </p:sp>
    </p:spTree>
    <p:extLst>
      <p:ext uri="{BB962C8B-B14F-4D97-AF65-F5344CB8AC3E}">
        <p14:creationId xmlns:p14="http://schemas.microsoft.com/office/powerpoint/2010/main" val="3028695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41" y="253762"/>
            <a:ext cx="743776" cy="54259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774" y="253762"/>
            <a:ext cx="646225" cy="57365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F48B512-31ED-4C46-9DF8-808FC8031AFB}"/>
              </a:ext>
            </a:extLst>
          </p:cNvPr>
          <p:cNvSpPr/>
          <p:nvPr/>
        </p:nvSpPr>
        <p:spPr>
          <a:xfrm>
            <a:off x="1150013" y="918831"/>
            <a:ext cx="6843974" cy="674559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чем говорить с родителями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12516005-A827-4131-84F9-C8BB1EC5E855}"/>
              </a:ext>
            </a:extLst>
          </p:cNvPr>
          <p:cNvSpPr/>
          <p:nvPr/>
        </p:nvSpPr>
        <p:spPr>
          <a:xfrm>
            <a:off x="1375347" y="1810315"/>
            <a:ext cx="6393305" cy="1739796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 чем мы имеем дело, что мы знаем.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Что зависит от семьи и школы в профилактике экстремизма.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Что делает школа для защиты от скулшутинга.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 Чем подростков привлекает идеология школьных расстрелов.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 Как и что обсудить с детьми разного возраста.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 Памятки: признаки риска экстремистского поведения у подростка.</a:t>
            </a:r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xmlns="" id="{E3FE8055-DAD6-4C0F-9764-454C1D6B663D}"/>
              </a:ext>
            </a:extLst>
          </p:cNvPr>
          <p:cNvSpPr/>
          <p:nvPr/>
        </p:nvSpPr>
        <p:spPr>
          <a:xfrm>
            <a:off x="4249712" y="3670033"/>
            <a:ext cx="484632" cy="93099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E1847F61-3142-4580-A498-2511DDF41A80}"/>
              </a:ext>
            </a:extLst>
          </p:cNvPr>
          <p:cNvSpPr/>
          <p:nvPr/>
        </p:nvSpPr>
        <p:spPr>
          <a:xfrm>
            <a:off x="1632857" y="4465255"/>
            <a:ext cx="66322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и совместная профилактика </a:t>
            </a:r>
          </a:p>
        </p:txBody>
      </p:sp>
    </p:spTree>
    <p:extLst>
      <p:ext uri="{BB962C8B-B14F-4D97-AF65-F5344CB8AC3E}">
        <p14:creationId xmlns:p14="http://schemas.microsoft.com/office/powerpoint/2010/main" val="3986465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41" y="253762"/>
            <a:ext cx="743776" cy="54259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774" y="253762"/>
            <a:ext cx="646225" cy="57365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F48B512-31ED-4C46-9DF8-808FC8031AFB}"/>
              </a:ext>
            </a:extLst>
          </p:cNvPr>
          <p:cNvSpPr/>
          <p:nvPr/>
        </p:nvSpPr>
        <p:spPr>
          <a:xfrm>
            <a:off x="1150013" y="918831"/>
            <a:ext cx="6843974" cy="674559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Разновозрастные группы учеников: как с каждой говорить об экстремизме</a:t>
            </a:r>
          </a:p>
        </p:txBody>
      </p:sp>
      <p:sp>
        <p:nvSpPr>
          <p:cNvPr id="7" name="Стрелка: вправо 6">
            <a:extLst>
              <a:ext uri="{FF2B5EF4-FFF2-40B4-BE49-F238E27FC236}">
                <a16:creationId xmlns:a16="http://schemas.microsoft.com/office/drawing/2014/main" xmlns="" id="{71B83A33-9CDA-45D9-A74A-D1A75CCB20EC}"/>
              </a:ext>
            </a:extLst>
          </p:cNvPr>
          <p:cNvSpPr/>
          <p:nvPr/>
        </p:nvSpPr>
        <p:spPr>
          <a:xfrm>
            <a:off x="1712685" y="1770742"/>
            <a:ext cx="5936343" cy="300445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F8D6D96A-E84F-4589-8FFB-80BD8F3D8672}"/>
              </a:ext>
            </a:extLst>
          </p:cNvPr>
          <p:cNvSpPr/>
          <p:nvPr/>
        </p:nvSpPr>
        <p:spPr>
          <a:xfrm>
            <a:off x="1240971" y="2648857"/>
            <a:ext cx="1320800" cy="116114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 начать?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70B4F6CD-4728-439D-ADE6-23CB6C03C2F1}"/>
              </a:ext>
            </a:extLst>
          </p:cNvPr>
          <p:cNvSpPr/>
          <p:nvPr/>
        </p:nvSpPr>
        <p:spPr>
          <a:xfrm>
            <a:off x="2808514" y="2648857"/>
            <a:ext cx="1386114" cy="116114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 кем говорить?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xmlns="" id="{486D31F5-4E9F-478B-A006-AAF01F18BDB8}"/>
              </a:ext>
            </a:extLst>
          </p:cNvPr>
          <p:cNvSpPr/>
          <p:nvPr/>
        </p:nvSpPr>
        <p:spPr>
          <a:xfrm>
            <a:off x="4506684" y="2648856"/>
            <a:ext cx="1524001" cy="116114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не навредить?</a:t>
            </a:r>
          </a:p>
        </p:txBody>
      </p:sp>
    </p:spTree>
    <p:extLst>
      <p:ext uri="{BB962C8B-B14F-4D97-AF65-F5344CB8AC3E}">
        <p14:creationId xmlns:p14="http://schemas.microsoft.com/office/powerpoint/2010/main" val="1188500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41" y="253762"/>
            <a:ext cx="743776" cy="54259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774" y="253762"/>
            <a:ext cx="646225" cy="57365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F48B512-31ED-4C46-9DF8-808FC8031AFB}"/>
              </a:ext>
            </a:extLst>
          </p:cNvPr>
          <p:cNvSpPr/>
          <p:nvPr/>
        </p:nvSpPr>
        <p:spPr>
          <a:xfrm>
            <a:off x="1150013" y="918831"/>
            <a:ext cx="6843974" cy="674559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Дошкольный возраст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F8D6D96A-E84F-4589-8FFB-80BD8F3D8672}"/>
              </a:ext>
            </a:extLst>
          </p:cNvPr>
          <p:cNvSpPr/>
          <p:nvPr/>
        </p:nvSpPr>
        <p:spPr>
          <a:xfrm>
            <a:off x="1240971" y="2648857"/>
            <a:ext cx="1320800" cy="116114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в ответ на запрос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70B4F6CD-4728-439D-ADE6-23CB6C03C2F1}"/>
              </a:ext>
            </a:extLst>
          </p:cNvPr>
          <p:cNvSpPr/>
          <p:nvPr/>
        </p:nvSpPr>
        <p:spPr>
          <a:xfrm>
            <a:off x="2808514" y="2264229"/>
            <a:ext cx="1524000" cy="179251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Столько правил, сколько полных лет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xmlns="" id="{486D31F5-4E9F-478B-A006-AAF01F18BDB8}"/>
              </a:ext>
            </a:extLst>
          </p:cNvPr>
          <p:cNvSpPr/>
          <p:nvPr/>
        </p:nvSpPr>
        <p:spPr>
          <a:xfrm>
            <a:off x="4506684" y="2104571"/>
            <a:ext cx="1756230" cy="212009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 – опора. Слышать жизненно важно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B72E59FE-3AAE-4EC3-9BF3-0577E140ABE8}"/>
              </a:ext>
            </a:extLst>
          </p:cNvPr>
          <p:cNvSpPr/>
          <p:nvPr/>
        </p:nvSpPr>
        <p:spPr>
          <a:xfrm>
            <a:off x="6386283" y="1894114"/>
            <a:ext cx="2300517" cy="268514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спрятаться? Где выход? Умеешь сидеть тихо-тихо?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0AE797E5-59DA-4E76-9BA3-B2DC64D9D101}"/>
              </a:ext>
            </a:extLst>
          </p:cNvPr>
          <p:cNvSpPr/>
          <p:nvPr/>
        </p:nvSpPr>
        <p:spPr>
          <a:xfrm>
            <a:off x="362857" y="4637314"/>
            <a:ext cx="8577943" cy="34527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Правильное безопасно </a:t>
            </a:r>
          </a:p>
        </p:txBody>
      </p:sp>
    </p:spTree>
    <p:extLst>
      <p:ext uri="{BB962C8B-B14F-4D97-AF65-F5344CB8AC3E}">
        <p14:creationId xmlns:p14="http://schemas.microsoft.com/office/powerpoint/2010/main" val="3262831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41" y="253762"/>
            <a:ext cx="743776" cy="54259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774" y="253762"/>
            <a:ext cx="646225" cy="57365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F48B512-31ED-4C46-9DF8-808FC8031AFB}"/>
              </a:ext>
            </a:extLst>
          </p:cNvPr>
          <p:cNvSpPr/>
          <p:nvPr/>
        </p:nvSpPr>
        <p:spPr>
          <a:xfrm>
            <a:off x="1150013" y="918831"/>
            <a:ext cx="6843974" cy="674559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Младший школьный возраст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F8D6D96A-E84F-4589-8FFB-80BD8F3D8672}"/>
              </a:ext>
            </a:extLst>
          </p:cNvPr>
          <p:cNvSpPr/>
          <p:nvPr/>
        </p:nvSpPr>
        <p:spPr>
          <a:xfrm>
            <a:off x="783771" y="2648857"/>
            <a:ext cx="1778000" cy="116114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Начало: что знаете и что чувствуете?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70B4F6CD-4728-439D-ADE6-23CB6C03C2F1}"/>
              </a:ext>
            </a:extLst>
          </p:cNvPr>
          <p:cNvSpPr/>
          <p:nvPr/>
        </p:nvSpPr>
        <p:spPr>
          <a:xfrm>
            <a:off x="2808513" y="1778000"/>
            <a:ext cx="3309257" cy="227874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 без подробностей. </a:t>
            </a:r>
            <a:b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сосредотачиваться на убийце, не делать из него главного героя. </a:t>
            </a:r>
            <a:b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Простые правила жизни. Ценность жизни. </a:t>
            </a:r>
            <a:b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злым, сознательно наносить вред нельзя.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B72E59FE-3AAE-4EC3-9BF3-0577E140ABE8}"/>
              </a:ext>
            </a:extLst>
          </p:cNvPr>
          <p:cNvSpPr/>
          <p:nvPr/>
        </p:nvSpPr>
        <p:spPr>
          <a:xfrm>
            <a:off x="6364512" y="1661885"/>
            <a:ext cx="2300517" cy="268514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Простые правила спасения. </a:t>
            </a:r>
            <a:b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спрятаться? Где выход? Умеешь сидеть тихо-тихо? Молчать, не плакать, никаких съемок.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0AE797E5-59DA-4E76-9BA3-B2DC64D9D101}"/>
              </a:ext>
            </a:extLst>
          </p:cNvPr>
          <p:cNvSpPr/>
          <p:nvPr/>
        </p:nvSpPr>
        <p:spPr>
          <a:xfrm>
            <a:off x="362857" y="4637314"/>
            <a:ext cx="8577943" cy="34527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мире есть зло, но мы сильнее </a:t>
            </a:r>
          </a:p>
        </p:txBody>
      </p:sp>
    </p:spTree>
    <p:extLst>
      <p:ext uri="{BB962C8B-B14F-4D97-AF65-F5344CB8AC3E}">
        <p14:creationId xmlns:p14="http://schemas.microsoft.com/office/powerpoint/2010/main" val="3839906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41" y="253762"/>
            <a:ext cx="743776" cy="54259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774" y="253762"/>
            <a:ext cx="646225" cy="57365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FF48B512-31ED-4C46-9DF8-808FC8031AFB}"/>
              </a:ext>
            </a:extLst>
          </p:cNvPr>
          <p:cNvSpPr/>
          <p:nvPr/>
        </p:nvSpPr>
        <p:spPr>
          <a:xfrm>
            <a:off x="1925825" y="253762"/>
            <a:ext cx="6843974" cy="674559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Подростковый возраст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F8D6D96A-E84F-4589-8FFB-80BD8F3D8672}"/>
              </a:ext>
            </a:extLst>
          </p:cNvPr>
          <p:cNvSpPr/>
          <p:nvPr/>
        </p:nvSpPr>
        <p:spPr>
          <a:xfrm>
            <a:off x="87085" y="1153886"/>
            <a:ext cx="2409372" cy="32512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диалог. Разговор по душам. Взрослый на стороне подростка – главный ресурс. </a:t>
            </a:r>
            <a:b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«Барометр» о ценности жизни, о неприкосновенности другого 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70B4F6CD-4728-439D-ADE6-23CB6C03C2F1}"/>
              </a:ext>
            </a:extLst>
          </p:cNvPr>
          <p:cNvSpPr/>
          <p:nvPr/>
        </p:nvSpPr>
        <p:spPr>
          <a:xfrm>
            <a:off x="2619826" y="1153887"/>
            <a:ext cx="1879603" cy="332445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Спокойное возражение идеализации. Скулшутер – не герой, никакие проблемы не решил, такой же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слабый,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и был до события.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xmlns="" id="{486D31F5-4E9F-478B-A006-AAF01F18BDB8}"/>
              </a:ext>
            </a:extLst>
          </p:cNvPr>
          <p:cNvSpPr/>
          <p:nvPr/>
        </p:nvSpPr>
        <p:spPr>
          <a:xfrm>
            <a:off x="4572001" y="1153886"/>
            <a:ext cx="2285999" cy="332445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Есть ровесники, которые спасают жизни, помогают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животным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детям, выигрывают олимпиады и соревнования, восстанавливают старые машины и дома, снимают кино. Их имена? Дискуссия: как сразу по-хорошему?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B72E59FE-3AAE-4EC3-9BF3-0577E140ABE8}"/>
              </a:ext>
            </a:extLst>
          </p:cNvPr>
          <p:cNvSpPr/>
          <p:nvPr/>
        </p:nvSpPr>
        <p:spPr>
          <a:xfrm>
            <a:off x="6930572" y="1240971"/>
            <a:ext cx="2126343" cy="3237369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Никто не застрахован. </a:t>
            </a:r>
            <a:b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угрозы верить. Учиться житейской психодиагностике. Сообщать взрослому. Убегать, прятаться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0AE797E5-59DA-4E76-9BA3-B2DC64D9D101}"/>
              </a:ext>
            </a:extLst>
          </p:cNvPr>
          <p:cNvSpPr/>
          <p:nvPr/>
        </p:nvSpPr>
        <p:spPr>
          <a:xfrm>
            <a:off x="319938" y="4631927"/>
            <a:ext cx="8577943" cy="34527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диалоге решаемо </a:t>
            </a:r>
          </a:p>
        </p:txBody>
      </p:sp>
    </p:spTree>
    <p:extLst>
      <p:ext uri="{BB962C8B-B14F-4D97-AF65-F5344CB8AC3E}">
        <p14:creationId xmlns:p14="http://schemas.microsoft.com/office/powerpoint/2010/main" val="1407600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15962</TotalTime>
  <Words>545</Words>
  <Application>Microsoft Office PowerPoint</Application>
  <PresentationFormat>Экран (16:9)</PresentationFormat>
  <Paragraphs>70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Презентация PowerPoint</vt:lpstr>
      <vt:lpstr>«Скулшутинг» - это вооруженное нападение учащегося (нескольких учащихся) или стороннего человека на школьников (студентов) и преподавателей внутри учебного заведения.  «Колумбайн» - это название школы в США, в которой 20 апреля 1999г. произошла самое громкое вооруженное нападение учеников на своих одноклассников.</vt:lpstr>
      <vt:lpstr>   А что мы можем сделать! понимание доступных ресурсов и возможных шагов успокаивает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показатели в системе дополнительного образования за 2016 год</dc:title>
  <dc:creator>Любовь Ивановна Федотова</dc:creator>
  <cp:lastModifiedBy>HP</cp:lastModifiedBy>
  <cp:revision>1095</cp:revision>
  <cp:lastPrinted>2019-11-05T09:27:28Z</cp:lastPrinted>
  <dcterms:created xsi:type="dcterms:W3CDTF">2016-10-12T04:40:03Z</dcterms:created>
  <dcterms:modified xsi:type="dcterms:W3CDTF">2022-10-26T14:49:03Z</dcterms:modified>
</cp:coreProperties>
</file>