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80" r:id="rId6"/>
    <p:sldId id="258" r:id="rId7"/>
    <p:sldId id="260" r:id="rId8"/>
    <p:sldId id="279" r:id="rId9"/>
    <p:sldId id="262" r:id="rId10"/>
    <p:sldId id="263" r:id="rId11"/>
    <p:sldId id="277" r:id="rId12"/>
    <p:sldId id="268" r:id="rId13"/>
    <p:sldId id="271" r:id="rId14"/>
    <p:sldId id="270" r:id="rId15"/>
    <p:sldId id="269" r:id="rId16"/>
    <p:sldId id="281" r:id="rId17"/>
    <p:sldId id="274" r:id="rId18"/>
    <p:sldId id="276" r:id="rId19"/>
    <p:sldId id="265" r:id="rId20"/>
    <p:sldId id="282" r:id="rId21"/>
    <p:sldId id="275" r:id="rId22"/>
    <p:sldId id="267" r:id="rId23"/>
    <p:sldId id="273" r:id="rId24"/>
    <p:sldId id="272" r:id="rId25"/>
    <p:sldId id="266" r:id="rId26"/>
    <p:sldId id="26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B685EE4-0437-4CD3-850F-5FF23F5A0D86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F59BF1E-40AA-4C12-9DA3-69C84FCF73C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804" y="4648200"/>
            <a:ext cx="6809515" cy="1229072"/>
          </a:xfrm>
        </p:spPr>
        <p:txBody>
          <a:bodyPr>
            <a:normAutofit/>
          </a:bodyPr>
          <a:lstStyle/>
          <a:p>
            <a:r>
              <a:rPr lang="ru-RU" dirty="0" smtClean="0"/>
              <a:t>Обобщение опыта работы педагогов</a:t>
            </a:r>
            <a:br>
              <a:rPr lang="ru-RU" dirty="0" smtClean="0"/>
            </a:br>
            <a:r>
              <a:rPr lang="ru-RU" dirty="0" smtClean="0"/>
              <a:t> МКОУ СОШ п. Красноармеец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5" y="1628801"/>
            <a:ext cx="6478529" cy="2817434"/>
          </a:xfrm>
        </p:spPr>
        <p:txBody>
          <a:bodyPr/>
          <a:lstStyle/>
          <a:p>
            <a:r>
              <a:rPr lang="ru-RU" sz="2800" dirty="0" smtClean="0"/>
              <a:t>Современные формы патриотического воспитания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3634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/>
              <a:t>Нормативно‑правовая база</a:t>
            </a:r>
            <a:br>
              <a:rPr lang="ru-RU" sz="1600" b="1" dirty="0" smtClean="0"/>
            </a:br>
            <a:r>
              <a:rPr lang="ru-RU" sz="1600" b="1" dirty="0" smtClean="0"/>
              <a:t>по</a:t>
            </a:r>
            <a:r>
              <a:rPr lang="ru-RU" sz="1600" b="1" dirty="0"/>
              <a:t> гражданско‑патриотическому воспитанию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916760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•	Федеральный закон от 29.12.2012 № 273 ФЗ «Об образовании»</a:t>
            </a:r>
          </a:p>
          <a:p>
            <a:r>
              <a:rPr lang="ru-RU" dirty="0"/>
              <a:t>•	Федеральный закон от 31.07.2020 № 304 ФЗ «О внесении изменений в Федеральный закон „Об образовании в Российской Федерации“ по вопросам воспитания обучающихся»</a:t>
            </a:r>
          </a:p>
          <a:p>
            <a:r>
              <a:rPr lang="ru-RU" dirty="0"/>
              <a:t>•	Указ Президента РФ от 21.07.2020 № 474 «О национальных целях развития </a:t>
            </a:r>
            <a:r>
              <a:rPr lang="ru-RU" dirty="0" smtClean="0"/>
              <a:t>Росс</a:t>
            </a:r>
            <a:r>
              <a:rPr lang="ru-RU" dirty="0"/>
              <a:t>и</a:t>
            </a:r>
            <a:r>
              <a:rPr lang="ru-RU" dirty="0" smtClean="0"/>
              <a:t>йской </a:t>
            </a:r>
            <a:r>
              <a:rPr lang="ru-RU" dirty="0"/>
              <a:t>Федерации на период до 2030 года»</a:t>
            </a:r>
          </a:p>
          <a:p>
            <a:r>
              <a:rPr lang="ru-RU" dirty="0"/>
              <a:t>•	Федеральный проект «Патриотическое воспитание граждан Российской Федерации» национального проекта «Образование» с 2021 по 2024 годы</a:t>
            </a:r>
          </a:p>
          <a:p>
            <a:r>
              <a:rPr lang="ru-RU" dirty="0"/>
              <a:t>•	Закон Свердловской области от 11.02.2016 № 11 ОЗ «О патриотическом воспитании граждан в Свердловской области» (с изменениями на 04.04.2018)</a:t>
            </a:r>
          </a:p>
          <a:p>
            <a:r>
              <a:rPr lang="ru-RU" dirty="0"/>
              <a:t>•	Постановление Правительства Свердловской области от 29.12.2017 № 1047 ПП Государственная программа «Реализация молодежной политики и патриотического воспитания </a:t>
            </a:r>
            <a:r>
              <a:rPr lang="ru-RU" dirty="0" smtClean="0"/>
              <a:t>граждан Свердловской </a:t>
            </a:r>
            <a:r>
              <a:rPr lang="ru-RU" dirty="0"/>
              <a:t>области до 2024 года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•</a:t>
            </a:r>
            <a:r>
              <a:rPr lang="ru-RU" dirty="0"/>
              <a:t>	Постановление Правительства Свердловской области «Об утверждении Стратегии молодежной политики и патриотического воспитания граждан в Свердловской области на период до 2035 года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568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Задачи патриотического воспитания </a:t>
            </a:r>
            <a:br>
              <a:rPr lang="ru-RU" sz="1800" dirty="0" smtClean="0"/>
            </a:br>
            <a:r>
              <a:rPr lang="ru-RU" sz="1800" dirty="0" smtClean="0"/>
              <a:t>в школе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Цель</a:t>
            </a:r>
            <a:r>
              <a:rPr lang="ru-RU" dirty="0"/>
              <a:t> патриотического воспитания – социально активная, ответственная личность со сформированной гражданской позицией</a:t>
            </a:r>
          </a:p>
          <a:p>
            <a:r>
              <a:rPr lang="ru-RU" b="1" dirty="0" smtClean="0"/>
              <a:t>Задачи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>- воспитание у детей и подростков любви к Родине, уважение к ее историческому прошлому;</a:t>
            </a:r>
          </a:p>
          <a:p>
            <a:r>
              <a:rPr lang="ru-RU" dirty="0" smtClean="0"/>
              <a:t>- формирование представления о России как многонациональном государстве, общем доме для всех народов, ее населяющих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690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Формы патриотического воспитания</a:t>
            </a:r>
            <a:endParaRPr lang="ru-RU" sz="18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6145" y="1772816"/>
            <a:ext cx="3204356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Урочная </a:t>
            </a:r>
            <a:br>
              <a:rPr lang="ru-RU" dirty="0" smtClean="0"/>
            </a:br>
            <a:r>
              <a:rPr lang="ru-RU" dirty="0" smtClean="0"/>
              <a:t>деятельность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20072" y="1741004"/>
            <a:ext cx="3240360" cy="21518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Внеурочная деятельность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6144" y="4005064"/>
            <a:ext cx="84263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Я, как учитель истории, главную цель своей педагогической деятельности вижу в воспитании гражданина-патриота</a:t>
            </a:r>
            <a:r>
              <a:rPr lang="ru-RU" dirty="0" smtClean="0"/>
              <a:t>. Это становится возможным через обновление </a:t>
            </a:r>
            <a:r>
              <a:rPr lang="ru-RU" dirty="0"/>
              <a:t>форм внеклассной и внешкольной работы.</a:t>
            </a:r>
          </a:p>
          <a:p>
            <a:pPr algn="ctr"/>
            <a:r>
              <a:rPr lang="ru-RU" dirty="0"/>
              <a:t>Описываемый педагогический опыт </a:t>
            </a:r>
            <a:r>
              <a:rPr lang="ru-RU" dirty="0" smtClean="0"/>
              <a:t>вписывается </a:t>
            </a:r>
            <a:r>
              <a:rPr lang="ru-RU" dirty="0"/>
              <a:t>в образовательную деятельность МКОУ СОШ п. </a:t>
            </a:r>
            <a:r>
              <a:rPr lang="ru-RU" dirty="0" smtClean="0"/>
              <a:t>Красноармеец и является неотъемлемой </a:t>
            </a:r>
            <a:r>
              <a:rPr lang="ru-RU" dirty="0"/>
              <a:t>частью воспитательной работы нашего образовательного учреждения.</a:t>
            </a:r>
          </a:p>
        </p:txBody>
      </p:sp>
    </p:spTree>
    <p:extLst>
      <p:ext uri="{BB962C8B-B14F-4D97-AF65-F5344CB8AC3E}">
        <p14:creationId xmlns:p14="http://schemas.microsoft.com/office/powerpoint/2010/main" val="192336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548680"/>
            <a:ext cx="6150969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592" y="2420888"/>
            <a:ext cx="3891088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225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07988"/>
            <a:ext cx="2267744" cy="2228924"/>
          </a:xfrm>
        </p:spPr>
        <p:txBody>
          <a:bodyPr>
            <a:normAutofit/>
          </a:bodyPr>
          <a:lstStyle/>
          <a:p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33894" y="260648"/>
            <a:ext cx="280831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Историко-краеведческое направление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652120" y="764704"/>
            <a:ext cx="280831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Литературно-музыкальное</a:t>
            </a:r>
            <a:br>
              <a:rPr lang="ru-RU" dirty="0" smtClean="0"/>
            </a:br>
            <a:r>
              <a:rPr lang="ru-RU" dirty="0" smtClean="0"/>
              <a:t>направление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48064" y="1957482"/>
            <a:ext cx="280831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Физкультурно-оздоровительное направление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192898" y="4221088"/>
            <a:ext cx="280831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Трудовое</a:t>
            </a:r>
            <a:br>
              <a:rPr lang="ru-RU" dirty="0" smtClean="0"/>
            </a:br>
            <a:r>
              <a:rPr lang="ru-RU" dirty="0" smtClean="0"/>
              <a:t> воспитание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13464" y="5390193"/>
            <a:ext cx="280831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Семейное воспитание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67544" y="2780928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Гражданин</a:t>
            </a:r>
            <a:br>
              <a:rPr lang="ru-RU" b="1" dirty="0" smtClean="0"/>
            </a:br>
            <a:r>
              <a:rPr lang="ru-RU" b="1" dirty="0" smtClean="0"/>
              <a:t>ПАТРИОТ</a:t>
            </a:r>
            <a:endParaRPr lang="ru-RU" b="1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2533894" y="1412776"/>
            <a:ext cx="741962" cy="12726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2686294" y="1628800"/>
            <a:ext cx="2431326" cy="12090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1931502" y="3693515"/>
            <a:ext cx="120218" cy="13916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2904875" y="3427259"/>
            <a:ext cx="2747245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2411760" y="3693515"/>
            <a:ext cx="1470693" cy="15356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904875" y="3608150"/>
            <a:ext cx="2107557" cy="765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Скругленный прямоугольник 28"/>
          <p:cNvSpPr/>
          <p:nvPr/>
        </p:nvSpPr>
        <p:spPr>
          <a:xfrm>
            <a:off x="527345" y="5229200"/>
            <a:ext cx="280831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Экологическое воспитание</a:t>
            </a:r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868144" y="3104094"/>
            <a:ext cx="280831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Героико-патриотическое направление</a:t>
            </a:r>
            <a:endParaRPr lang="ru-RU" dirty="0"/>
          </a:p>
        </p:txBody>
      </p:sp>
      <p:cxnSp>
        <p:nvCxnSpPr>
          <p:cNvPr id="35" name="Прямая со стрелкой 34"/>
          <p:cNvCxnSpPr>
            <a:stCxn id="9" idx="3"/>
          </p:cNvCxnSpPr>
          <p:nvPr/>
        </p:nvCxnSpPr>
        <p:spPr>
          <a:xfrm flipV="1">
            <a:off x="2987824" y="2672047"/>
            <a:ext cx="1872208" cy="4320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2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644364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Историко-краеведческое направление предполагает: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3826768" cy="4700736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воспитание </a:t>
            </a:r>
            <a:r>
              <a:rPr lang="ru-RU" sz="1800" dirty="0"/>
              <a:t>у учащихся любви к своей «малой» Родине, </a:t>
            </a:r>
            <a:r>
              <a:rPr lang="ru-RU" sz="1800" dirty="0" smtClean="0"/>
              <a:t>родному </a:t>
            </a:r>
            <a:r>
              <a:rPr lang="ru-RU" sz="1800" dirty="0"/>
              <a:t>краю, её замечательным </a:t>
            </a:r>
            <a:r>
              <a:rPr lang="ru-RU" sz="1800" dirty="0" smtClean="0"/>
              <a:t>людям</a:t>
            </a:r>
            <a:br>
              <a:rPr lang="ru-RU" sz="1800" dirty="0" smtClean="0"/>
            </a:br>
            <a:endParaRPr lang="ru-RU" sz="1800" dirty="0"/>
          </a:p>
          <a:p>
            <a:r>
              <a:rPr lang="ru-RU" sz="1800" dirty="0"/>
              <a:t>вовлечение учащихся в работу по сохранению культурных и исторических памятников боевой и трудовой </a:t>
            </a:r>
            <a:r>
              <a:rPr lang="ru-RU" sz="1800" dirty="0" smtClean="0"/>
              <a:t>славы</a:t>
            </a:r>
            <a:br>
              <a:rPr lang="ru-RU" sz="1800" dirty="0" smtClean="0"/>
            </a:br>
            <a:endParaRPr lang="ru-RU" sz="1800" dirty="0"/>
          </a:p>
          <a:p>
            <a:r>
              <a:rPr lang="ru-RU" sz="1800" dirty="0"/>
              <a:t>формирование чувства национальной гордости, национального самосознания, толерантности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908720"/>
            <a:ext cx="2952750" cy="43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543" y="3861048"/>
            <a:ext cx="4531186" cy="2850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733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4095"/>
            <a:ext cx="5942574" cy="379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55" y="3009525"/>
            <a:ext cx="2763238" cy="3598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04864"/>
            <a:ext cx="3339671" cy="451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861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761" y="14001"/>
            <a:ext cx="4320480" cy="351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782" y="3717031"/>
            <a:ext cx="3900690" cy="3111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17" y="436478"/>
            <a:ext cx="4252737" cy="2673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28" y="3717030"/>
            <a:ext cx="4224311" cy="294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557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644364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Экскурсии в школьный музей</a:t>
            </a:r>
            <a:endParaRPr lang="ru-RU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4572988" cy="3317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129" y="1196752"/>
            <a:ext cx="5276945" cy="33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428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1"/>
            <a:ext cx="4968552" cy="3028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010" y="1556792"/>
            <a:ext cx="3522822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32" y="3733640"/>
            <a:ext cx="4500584" cy="280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482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572356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Конкурсы рисунков</a:t>
            </a:r>
            <a:endParaRPr lang="ru-RU" sz="1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0060"/>
            <a:ext cx="3974292" cy="2598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830061"/>
            <a:ext cx="3982775" cy="3253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26" y="3501008"/>
            <a:ext cx="5365572" cy="3148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554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572356"/>
          </a:xfrm>
        </p:spPr>
        <p:txBody>
          <a:bodyPr>
            <a:normAutofit/>
          </a:bodyPr>
          <a:lstStyle/>
          <a:p>
            <a:r>
              <a:rPr lang="ru-RU" sz="1800" dirty="0"/>
              <a:t>Литературно-музыкальное направление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897213"/>
            <a:ext cx="4019550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507" y="908720"/>
            <a:ext cx="2886075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2828925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53043" y="6349313"/>
            <a:ext cx="5513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Конкурс чтецов «Строки, опалённые войной»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7755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60672" cy="572356"/>
          </a:xfrm>
        </p:spPr>
        <p:txBody>
          <a:bodyPr>
            <a:normAutofit/>
          </a:bodyPr>
          <a:lstStyle/>
          <a:p>
            <a:r>
              <a:rPr lang="ru-RU" sz="1600" dirty="0" smtClean="0"/>
              <a:t>Литературно-музыкальное направление</a:t>
            </a:r>
            <a:endParaRPr lang="ru-RU" sz="16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28675"/>
            <a:ext cx="31813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39" y="980728"/>
            <a:ext cx="5040449" cy="3110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03081"/>
            <a:ext cx="5256473" cy="3254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47382" y="6312822"/>
            <a:ext cx="218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Татарский танец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65531" y="3233749"/>
            <a:ext cx="3182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Русский народный танец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63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138"/>
            <a:ext cx="8260672" cy="50034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Народные праздники</a:t>
            </a:r>
            <a:endParaRPr lang="ru-RU" sz="1800" dirty="0"/>
          </a:p>
        </p:txBody>
      </p:sp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102" y="404664"/>
            <a:ext cx="4789341" cy="3061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7" y="2054163"/>
            <a:ext cx="5419953" cy="332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703" y="3717032"/>
            <a:ext cx="4167443" cy="2975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902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3"/>
            <a:ext cx="5665337" cy="385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116633"/>
            <a:ext cx="4217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Встреча с народными </a:t>
            </a:r>
            <a:r>
              <a:rPr lang="ru-RU" b="1" dirty="0" smtClean="0">
                <a:solidFill>
                  <a:schemeClr val="bg1"/>
                </a:solidFill>
              </a:rPr>
              <a:t>умелицами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180" y="3089206"/>
            <a:ext cx="6066406" cy="3573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07904" y="6124654"/>
            <a:ext cx="3932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Вспоминая советское прошлое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26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50034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Физкультурно-оздоровительное направление</a:t>
            </a:r>
            <a:endParaRPr lang="ru-RU" sz="1800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4683044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035" y="900127"/>
            <a:ext cx="4459609" cy="2871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69790" y="2104803"/>
            <a:ext cx="2446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Лыжня России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24756" y="2927148"/>
            <a:ext cx="17411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Кросс Наций</a:t>
            </a:r>
            <a:endParaRPr lang="ru-RU" b="1" dirty="0"/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486670"/>
            <a:ext cx="2853259" cy="3371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1583" y="5895768"/>
            <a:ext cx="2671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Первенство МО </a:t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по волейболу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502287"/>
            <a:ext cx="3780862" cy="32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14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086225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438" y="116632"/>
            <a:ext cx="4191000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9" y="3213512"/>
            <a:ext cx="3240360" cy="364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6237312"/>
            <a:ext cx="2446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/>
              <a:t>Турслеты</a:t>
            </a:r>
            <a:r>
              <a:rPr lang="ru-RU" b="1" dirty="0" smtClean="0"/>
              <a:t> и походы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2028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42834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Трудовое и семейное направление</a:t>
            </a:r>
            <a:endParaRPr lang="ru-RU" sz="1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50589"/>
            <a:ext cx="8747537" cy="494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23928" y="6381328"/>
            <a:ext cx="3393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Общешкольный субботник</a:t>
            </a:r>
            <a:endParaRPr lang="ru-RU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22805"/>
            <a:ext cx="3422670" cy="3661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552" y="3964414"/>
            <a:ext cx="2560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Помощь ветеранам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882457"/>
            <a:ext cx="250507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427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856" y="116633"/>
            <a:ext cx="4551033" cy="3054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4272353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134243"/>
            <a:ext cx="5006962" cy="3635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926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4" y="188640"/>
            <a:ext cx="5058084" cy="285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1096" y="2204864"/>
            <a:ext cx="34211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День сотрудника </a:t>
            </a:r>
            <a:r>
              <a:rPr lang="ru-RU" b="1" dirty="0" smtClean="0">
                <a:solidFill>
                  <a:schemeClr val="bg1"/>
                </a:solidFill>
              </a:rPr>
              <a:t/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органов </a:t>
            </a:r>
            <a:r>
              <a:rPr lang="ru-RU" b="1" dirty="0">
                <a:solidFill>
                  <a:schemeClr val="bg1"/>
                </a:solidFill>
              </a:rPr>
              <a:t>внутренних дел </a:t>
            </a:r>
            <a:r>
              <a:rPr lang="ru-RU" b="1" dirty="0" smtClean="0">
                <a:solidFill>
                  <a:schemeClr val="bg1"/>
                </a:solidFill>
              </a:rPr>
              <a:t>РФ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173604"/>
            <a:ext cx="3926643" cy="3099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68860" y="6261231"/>
            <a:ext cx="2901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Встреча с ветеранами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37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5831764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199330"/>
            <a:ext cx="2600325" cy="45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6128" y="408373"/>
            <a:ext cx="5946072" cy="1004403"/>
          </a:xfrm>
        </p:spPr>
        <p:txBody>
          <a:bodyPr>
            <a:normAutofit/>
          </a:bodyPr>
          <a:lstStyle/>
          <a:p>
            <a:r>
              <a:rPr lang="ru-RU" sz="1800" b="1" dirty="0"/>
              <a:t>Гражданско-патриотическое 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>направление</a:t>
            </a:r>
            <a:endParaRPr lang="ru-RU" sz="1800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6632"/>
            <a:ext cx="2566219" cy="3461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5805264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День защитника </a:t>
            </a:r>
            <a:r>
              <a:rPr lang="ru-RU" b="1" dirty="0" smtClean="0"/>
              <a:t>Отечества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3498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327"/>
            <a:ext cx="8260672" cy="572356"/>
          </a:xfrm>
        </p:spPr>
        <p:txBody>
          <a:bodyPr>
            <a:normAutofit/>
          </a:bodyPr>
          <a:lstStyle/>
          <a:p>
            <a:endParaRPr lang="ru-RU" sz="1800" b="1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857" y="3212976"/>
            <a:ext cx="6383700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2" y="476672"/>
            <a:ext cx="4666081" cy="3385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24128" y="980728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Митинг, посвященный Дню Великой Победы</a:t>
            </a:r>
            <a:br>
              <a:rPr lang="ru-RU" b="1" dirty="0" smtClean="0"/>
            </a:br>
            <a:r>
              <a:rPr lang="ru-RU" b="1" dirty="0" smtClean="0"/>
              <a:t>9 мая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8718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91" y="908720"/>
            <a:ext cx="5221452" cy="2975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3"/>
            <a:ext cx="8260672" cy="864096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Участие в акции «Бессмертный полк» </a:t>
            </a:r>
            <a:br>
              <a:rPr lang="ru-RU" sz="1800" dirty="0" smtClean="0"/>
            </a:br>
            <a:r>
              <a:rPr lang="ru-RU" sz="1800" dirty="0" smtClean="0"/>
              <a:t>и митинге, посвященному Дню Победы</a:t>
            </a:r>
            <a:endParaRPr lang="ru-RU" sz="18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971821"/>
            <a:ext cx="7060098" cy="2794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309" y="793177"/>
            <a:ext cx="3130745" cy="2779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327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7134943" cy="437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908" y="852150"/>
            <a:ext cx="2785484" cy="2879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60672" cy="572356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участие </a:t>
            </a:r>
            <a:r>
              <a:rPr lang="ru-RU" sz="1800" b="1" dirty="0"/>
              <a:t>во всероссийских патриотических акциях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12432"/>
            <a:ext cx="5752496" cy="3116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99592" y="6027531"/>
            <a:ext cx="1832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Свеча памяти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1124744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Окна Победы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245" y="3990970"/>
            <a:ext cx="4858251" cy="279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877355" y="4067780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Венок Памяти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96223" y="3278329"/>
            <a:ext cx="1681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Голубь мира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64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60672" cy="720081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тематическое оформление пространства школы</a:t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238" y="3914736"/>
            <a:ext cx="5307066" cy="2901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28960"/>
            <a:ext cx="413962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657277" y="772313"/>
            <a:ext cx="2226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100 лет пионерии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5856" y="6415274"/>
            <a:ext cx="3494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К 75-летию Великой Победы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639514"/>
            <a:ext cx="4660071" cy="2717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597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556</TotalTime>
  <Words>214</Words>
  <Application>Microsoft Office PowerPoint</Application>
  <PresentationFormat>Экран (4:3)</PresentationFormat>
  <Paragraphs>64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Аптека</vt:lpstr>
      <vt:lpstr>Современные формы патриотического воспитания</vt:lpstr>
      <vt:lpstr>Нормативно‑правовая база по гражданско‑патриотическому воспитанию </vt:lpstr>
      <vt:lpstr>Задачи патриотического воспитания  в школе</vt:lpstr>
      <vt:lpstr>Формы патриотического воспитания</vt:lpstr>
      <vt:lpstr>Презентация PowerPoint</vt:lpstr>
      <vt:lpstr> </vt:lpstr>
      <vt:lpstr>Историко-краеведческое направление предполагает:</vt:lpstr>
      <vt:lpstr>Презентация PowerPoint</vt:lpstr>
      <vt:lpstr>Презентация PowerPoint</vt:lpstr>
      <vt:lpstr>Экскурсии в школьный музей</vt:lpstr>
      <vt:lpstr>Презентация PowerPoint</vt:lpstr>
      <vt:lpstr>Конкурсы рисунков</vt:lpstr>
      <vt:lpstr>Литературно-музыкальное направление</vt:lpstr>
      <vt:lpstr>Литературно-музыкальное направление</vt:lpstr>
      <vt:lpstr>Народные праздники</vt:lpstr>
      <vt:lpstr>Презентация PowerPoint</vt:lpstr>
      <vt:lpstr>Физкультурно-оздоровительное направление</vt:lpstr>
      <vt:lpstr>Презентация PowerPoint</vt:lpstr>
      <vt:lpstr>Трудовое и семейное направление</vt:lpstr>
      <vt:lpstr>Презентация PowerPoint</vt:lpstr>
      <vt:lpstr>Презентация PowerPoint</vt:lpstr>
      <vt:lpstr>Гражданско-патриотическое  направление</vt:lpstr>
      <vt:lpstr>Презентация PowerPoint</vt:lpstr>
      <vt:lpstr>Участие в акции «Бессмертный полк»  и митинге, посвященному Дню Победы</vt:lpstr>
      <vt:lpstr>участие во всероссийских патриотических акциях</vt:lpstr>
      <vt:lpstr>тематическое оформление пространства школы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Лариса</dc:creator>
  <cp:lastModifiedBy>Лариса</cp:lastModifiedBy>
  <cp:revision>30</cp:revision>
  <dcterms:created xsi:type="dcterms:W3CDTF">2022-11-20T12:16:01Z</dcterms:created>
  <dcterms:modified xsi:type="dcterms:W3CDTF">2022-11-28T17:32:30Z</dcterms:modified>
</cp:coreProperties>
</file>