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4" r:id="rId3"/>
    <p:sldMasterId id="2147483685" r:id="rId4"/>
  </p:sldMasterIdLst>
  <p:sldIdLst>
    <p:sldId id="256" r:id="rId5"/>
    <p:sldId id="257" r:id="rId6"/>
    <p:sldId id="258" r:id="rId7"/>
    <p:sldId id="260" r:id="rId8"/>
    <p:sldId id="274" r:id="rId9"/>
    <p:sldId id="269" r:id="rId10"/>
    <p:sldId id="263" r:id="rId11"/>
    <p:sldId id="270" r:id="rId12"/>
    <p:sldId id="262" r:id="rId13"/>
    <p:sldId id="267" r:id="rId14"/>
    <p:sldId id="268" r:id="rId15"/>
    <p:sldId id="275" r:id="rId16"/>
    <p:sldId id="276" r:id="rId17"/>
    <p:sldId id="277" r:id="rId18"/>
    <p:sldId id="271" r:id="rId19"/>
    <p:sldId id="266" r:id="rId20"/>
    <p:sldId id="265" r:id="rId21"/>
    <p:sldId id="264" r:id="rId2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9600" y="1594704"/>
            <a:ext cx="10972320" cy="11448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907552" y="4078288"/>
            <a:ext cx="6695016" cy="879194"/>
          </a:xfrm>
          <a:prstGeom prst="rect">
            <a:avLst/>
          </a:prstGeom>
        </p:spPr>
        <p:txBody>
          <a:bodyPr/>
          <a:lstStyle>
            <a:lvl1pPr>
              <a:defRPr lang="ru-RU" sz="2000" b="0" strike="noStrike" spc="-1" smtClean="0"/>
            </a:lvl1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6"/>
          </p:nvPr>
        </p:nvSpPr>
        <p:spPr>
          <a:xfrm>
            <a:off x="609351" y="1457600"/>
            <a:ext cx="5355167" cy="1946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9"/>
          <p:cNvSpPr>
            <a:spLocks noGrp="1"/>
          </p:cNvSpPr>
          <p:nvPr>
            <p:ph sz="quarter" idx="17"/>
          </p:nvPr>
        </p:nvSpPr>
        <p:spPr>
          <a:xfrm>
            <a:off x="609351" y="3635526"/>
            <a:ext cx="5355167" cy="1946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Объект 9"/>
          <p:cNvSpPr>
            <a:spLocks noGrp="1"/>
          </p:cNvSpPr>
          <p:nvPr>
            <p:ph sz="quarter" idx="18"/>
          </p:nvPr>
        </p:nvSpPr>
        <p:spPr>
          <a:xfrm>
            <a:off x="6142513" y="1457600"/>
            <a:ext cx="5355167" cy="41242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sldNum" idx="19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DE8CEE1C-CAD6-4A3D-ACB4-D7AB493B05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8" name="PlaceHolder 1"/>
          <p:cNvSpPr>
            <a:spLocks noGrp="1"/>
          </p:cNvSpPr>
          <p:nvPr>
            <p:ph type="dt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2C448-0F68-4E59-AC76-A557DC4A4ED6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ект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6"/>
          </p:nvPr>
        </p:nvSpPr>
        <p:spPr>
          <a:xfrm>
            <a:off x="6142513" y="1457601"/>
            <a:ext cx="5355167" cy="1946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7"/>
          </p:nvPr>
        </p:nvSpPr>
        <p:spPr>
          <a:xfrm>
            <a:off x="6142513" y="3682080"/>
            <a:ext cx="5355167" cy="1946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8"/>
          </p:nvPr>
        </p:nvSpPr>
        <p:spPr>
          <a:xfrm>
            <a:off x="609351" y="1457600"/>
            <a:ext cx="5355167" cy="41707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sldNum" idx="19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33C10734-DE08-44A4-94F4-966690D5C7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8" name="PlaceHolder 1"/>
          <p:cNvSpPr>
            <a:spLocks noGrp="1"/>
          </p:cNvSpPr>
          <p:nvPr>
            <p:ph type="dt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B4C30-EB13-4A3C-ABB1-5D0A9876F309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6"/>
          </p:nvPr>
        </p:nvSpPr>
        <p:spPr>
          <a:xfrm>
            <a:off x="608834" y="1457601"/>
            <a:ext cx="5355167" cy="1946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7"/>
          </p:nvPr>
        </p:nvSpPr>
        <p:spPr>
          <a:xfrm>
            <a:off x="608833" y="3632646"/>
            <a:ext cx="5355167" cy="1946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Объект 9"/>
          <p:cNvSpPr>
            <a:spLocks noGrp="1"/>
          </p:cNvSpPr>
          <p:nvPr>
            <p:ph sz="quarter" idx="18"/>
          </p:nvPr>
        </p:nvSpPr>
        <p:spPr>
          <a:xfrm>
            <a:off x="6232321" y="1457601"/>
            <a:ext cx="5355167" cy="1946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9"/>
          <p:cNvSpPr>
            <a:spLocks noGrp="1"/>
          </p:cNvSpPr>
          <p:nvPr>
            <p:ph sz="quarter" idx="19"/>
          </p:nvPr>
        </p:nvSpPr>
        <p:spPr>
          <a:xfrm>
            <a:off x="6232321" y="3632646"/>
            <a:ext cx="5355167" cy="1946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sldNum" idx="20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C69BCBD3-7DA2-4A58-B1EE-236B692761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PlaceHolder 2"/>
          <p:cNvSpPr>
            <a:spLocks noGrp="1"/>
          </p:cNvSpPr>
          <p:nvPr>
            <p:ph type="ft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9" name="PlaceHolder 1"/>
          <p:cNvSpPr>
            <a:spLocks noGrp="1"/>
          </p:cNvSpPr>
          <p:nvPr>
            <p:ph type="dt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C5CCF-E521-43B8-9EFF-A95282B0A6E3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/>
          <p:cNvSpPr>
            <a:spLocks noGrp="1"/>
          </p:cNvSpPr>
          <p:nvPr>
            <p:ph type="sldNum" idx="10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66DC2801-7B2C-48FE-A325-16DF39FBDD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4" name="PlaceHolder 1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00C8-F8A0-4084-9A96-7FC64C7FFE68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sldNum" idx="10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1027DE66-FDFE-428B-9C57-2CF57E9035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5" name="PlaceHolder 1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9876-544A-46A6-831A-0ECAE8828B4E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09600" y="1595438"/>
            <a:ext cx="10888133" cy="4222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4BD3DF3E-00BF-40F7-86D9-C9FD1283CF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PlaceHolder 2"/>
          <p:cNvSpPr>
            <a:spLocks noGrp="1"/>
          </p:cNvSpPr>
          <p:nvPr>
            <p:ph type="ft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7" name="PlaceHolder 1"/>
          <p:cNvSpPr>
            <a:spLocks noGrp="1"/>
          </p:cNvSpPr>
          <p:nvPr>
            <p:ph type="dt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5B092-E5C7-4C39-842D-83403729E776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9599" y="1605114"/>
            <a:ext cx="5367867" cy="42040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6129812" y="1605114"/>
            <a:ext cx="5367867" cy="42040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PlaceHolder 3"/>
          <p:cNvSpPr>
            <a:spLocks noGrp="1"/>
          </p:cNvSpPr>
          <p:nvPr>
            <p:ph type="sldNum" idx="12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7146CB0D-FBD7-42F4-91CF-A726E42343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8" name="PlaceHolder 1"/>
          <p:cNvSpPr>
            <a:spLocks noGrp="1"/>
          </p:cNvSpPr>
          <p:nvPr>
            <p:ph type="dt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CEE2-BD4F-48D8-A468-ABA38773CA6C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9035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9035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32547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325479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sldNum" idx="10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FDC68075-65FF-4225-A5A9-61E264900B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9" name="PlaceHolder 1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136AC-C237-4E0A-AC46-5AE76DA5AE44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7519" y="672354"/>
            <a:ext cx="4120159" cy="138504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672354"/>
            <a:ext cx="6409585" cy="5196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77519" y="2057400"/>
            <a:ext cx="412015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PlaceHolder 3"/>
          <p:cNvSpPr>
            <a:spLocks noGrp="1"/>
          </p:cNvSpPr>
          <p:nvPr>
            <p:ph type="sldNum" idx="10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BE76735D-D68D-4497-A253-95EEE44274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7" name="PlaceHolder 1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E6C32-BB17-4C82-BED3-242DEBAECB19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дпись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159" y="672354"/>
            <a:ext cx="4120159" cy="138504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8093" y="672354"/>
            <a:ext cx="6409585" cy="5196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5159" y="2057400"/>
            <a:ext cx="412015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PlaceHolder 3"/>
          <p:cNvSpPr>
            <a:spLocks noGrp="1"/>
          </p:cNvSpPr>
          <p:nvPr>
            <p:ph type="sldNum" idx="10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0CDD87AE-0278-4B98-9751-E5267B648D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7" name="PlaceHolder 1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91C36-1375-49A8-8BFB-6E76B8644A8A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6"/>
          </p:nvPr>
        </p:nvSpPr>
        <p:spPr>
          <a:xfrm>
            <a:off x="609351" y="1457600"/>
            <a:ext cx="5355167" cy="1946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9"/>
          <p:cNvSpPr>
            <a:spLocks noGrp="1"/>
          </p:cNvSpPr>
          <p:nvPr>
            <p:ph sz="quarter" idx="17"/>
          </p:nvPr>
        </p:nvSpPr>
        <p:spPr>
          <a:xfrm>
            <a:off x="609351" y="3635526"/>
            <a:ext cx="5355167" cy="1946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Объект 9"/>
          <p:cNvSpPr>
            <a:spLocks noGrp="1"/>
          </p:cNvSpPr>
          <p:nvPr>
            <p:ph sz="quarter" idx="18"/>
          </p:nvPr>
        </p:nvSpPr>
        <p:spPr>
          <a:xfrm>
            <a:off x="6142513" y="1457600"/>
            <a:ext cx="5355167" cy="41242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sldNum" idx="19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022498C5-10FA-4147-A855-04FDBC757E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8" name="PlaceHolder 1"/>
          <p:cNvSpPr>
            <a:spLocks noGrp="1"/>
          </p:cNvSpPr>
          <p:nvPr>
            <p:ph type="dt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63F75-8BC4-4328-97B3-D48B33B6394D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ект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6"/>
          </p:nvPr>
        </p:nvSpPr>
        <p:spPr>
          <a:xfrm>
            <a:off x="6142513" y="1457601"/>
            <a:ext cx="5355167" cy="1946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7"/>
          </p:nvPr>
        </p:nvSpPr>
        <p:spPr>
          <a:xfrm>
            <a:off x="6142513" y="3682080"/>
            <a:ext cx="5355167" cy="1946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8"/>
          </p:nvPr>
        </p:nvSpPr>
        <p:spPr>
          <a:xfrm>
            <a:off x="609351" y="1457600"/>
            <a:ext cx="5355167" cy="41707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sldNum" idx="19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53D45299-BFCB-4FB1-8C68-D967A17524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8" name="PlaceHolder 1"/>
          <p:cNvSpPr>
            <a:spLocks noGrp="1"/>
          </p:cNvSpPr>
          <p:nvPr>
            <p:ph type="dt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890C7-FD16-4E1F-9900-0F6CF82E4842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6"/>
          </p:nvPr>
        </p:nvSpPr>
        <p:spPr>
          <a:xfrm>
            <a:off x="608834" y="1457601"/>
            <a:ext cx="5355167" cy="1946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7"/>
          </p:nvPr>
        </p:nvSpPr>
        <p:spPr>
          <a:xfrm>
            <a:off x="608833" y="3632646"/>
            <a:ext cx="5355167" cy="1946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Объект 9"/>
          <p:cNvSpPr>
            <a:spLocks noGrp="1"/>
          </p:cNvSpPr>
          <p:nvPr>
            <p:ph sz="quarter" idx="18"/>
          </p:nvPr>
        </p:nvSpPr>
        <p:spPr>
          <a:xfrm>
            <a:off x="6232321" y="1457601"/>
            <a:ext cx="5355167" cy="1946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9"/>
          <p:cNvSpPr>
            <a:spLocks noGrp="1"/>
          </p:cNvSpPr>
          <p:nvPr>
            <p:ph sz="quarter" idx="19"/>
          </p:nvPr>
        </p:nvSpPr>
        <p:spPr>
          <a:xfrm>
            <a:off x="6232321" y="3632646"/>
            <a:ext cx="5355167" cy="1946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sldNum" idx="20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08620A75-E477-4BE2-B166-8F95AEBA2A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PlaceHolder 2"/>
          <p:cNvSpPr>
            <a:spLocks noGrp="1"/>
          </p:cNvSpPr>
          <p:nvPr>
            <p:ph type="ft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9" name="PlaceHolder 1"/>
          <p:cNvSpPr>
            <a:spLocks noGrp="1"/>
          </p:cNvSpPr>
          <p:nvPr>
            <p:ph type="dt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1052F-2A0C-40AB-B9B0-E29914B83789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/>
          <p:cNvSpPr>
            <a:spLocks noGrp="1"/>
          </p:cNvSpPr>
          <p:nvPr>
            <p:ph type="sldNum" idx="10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63527AFA-9AD3-4C59-AC34-FC470B743F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4" name="PlaceHolder 1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62774-5C9E-403B-9B2E-ED815C43828B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sldNum" idx="10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388B97BC-228B-44A2-85E2-B0DD2D5C50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5" name="PlaceHolder 1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87FA-6480-4959-9899-B8A41131BEBC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09600" y="1595438"/>
            <a:ext cx="10888133" cy="4222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8A92C430-1648-49D1-BB23-28ACA4EA84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PlaceHolder 2"/>
          <p:cNvSpPr>
            <a:spLocks noGrp="1"/>
          </p:cNvSpPr>
          <p:nvPr>
            <p:ph type="ft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7" name="PlaceHolder 1"/>
          <p:cNvSpPr>
            <a:spLocks noGrp="1"/>
          </p:cNvSpPr>
          <p:nvPr>
            <p:ph type="dt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84915-484B-4170-B7DE-8337FCF25D95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9599" y="1605114"/>
            <a:ext cx="5367867" cy="42040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6129812" y="1605114"/>
            <a:ext cx="5367867" cy="42040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PlaceHolder 3"/>
          <p:cNvSpPr>
            <a:spLocks noGrp="1"/>
          </p:cNvSpPr>
          <p:nvPr>
            <p:ph type="sldNum" idx="12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5A4D0199-3DCA-442A-8218-763820774E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8" name="PlaceHolder 1"/>
          <p:cNvSpPr>
            <a:spLocks noGrp="1"/>
          </p:cNvSpPr>
          <p:nvPr>
            <p:ph type="dt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05DF9-2F98-4D90-9595-3FA19893ED6C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9035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9035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32547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325479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sldNum" idx="10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7098F0E1-E40A-4663-ACA1-11513EE76B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9" name="PlaceHolder 1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26A56-5D2C-4A78-BA80-71F2E89A2C46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7519" y="672354"/>
            <a:ext cx="4120159" cy="138504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672354"/>
            <a:ext cx="6409585" cy="5196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77519" y="2057400"/>
            <a:ext cx="412015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PlaceHolder 3"/>
          <p:cNvSpPr>
            <a:spLocks noGrp="1"/>
          </p:cNvSpPr>
          <p:nvPr>
            <p:ph type="sldNum" idx="10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AFD33E72-D216-442E-9FDE-5652B21BF0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7" name="PlaceHolder 1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0A8D3-D66B-4F35-845B-6AE8BA8C9491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дпись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159" y="672354"/>
            <a:ext cx="4120159" cy="138504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8093" y="672354"/>
            <a:ext cx="6409585" cy="5196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5159" y="2057400"/>
            <a:ext cx="412015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PlaceHolder 3"/>
          <p:cNvSpPr>
            <a:spLocks noGrp="1"/>
          </p:cNvSpPr>
          <p:nvPr>
            <p:ph type="sldNum" idx="10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69F388D7-DF9E-48C9-A484-38EEB633A6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7" name="PlaceHolder 1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3263C-805A-4AB2-BA90-FFACBB7E10BA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/>
          <p:cNvSpPr>
            <a:spLocks noGrp="1"/>
          </p:cNvSpPr>
          <p:nvPr>
            <p:ph type="sldNum" idx="10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7132A044-5D46-4591-84CC-D1559DFDFF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4" name="PlaceHolder 1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54EC5-D225-44AE-82E2-C81033BE73F1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6"/>
          </p:nvPr>
        </p:nvSpPr>
        <p:spPr>
          <a:xfrm>
            <a:off x="609351" y="1457600"/>
            <a:ext cx="5355167" cy="1946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9"/>
          <p:cNvSpPr>
            <a:spLocks noGrp="1"/>
          </p:cNvSpPr>
          <p:nvPr>
            <p:ph sz="quarter" idx="17"/>
          </p:nvPr>
        </p:nvSpPr>
        <p:spPr>
          <a:xfrm>
            <a:off x="609351" y="3635526"/>
            <a:ext cx="5355167" cy="1946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Объект 9"/>
          <p:cNvSpPr>
            <a:spLocks noGrp="1"/>
          </p:cNvSpPr>
          <p:nvPr>
            <p:ph sz="quarter" idx="18"/>
          </p:nvPr>
        </p:nvSpPr>
        <p:spPr>
          <a:xfrm>
            <a:off x="6142513" y="1457600"/>
            <a:ext cx="5355167" cy="41242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sldNum" idx="19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ADCAA15C-F141-4AD6-9607-92F9E77DF9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8" name="PlaceHolder 1"/>
          <p:cNvSpPr>
            <a:spLocks noGrp="1"/>
          </p:cNvSpPr>
          <p:nvPr>
            <p:ph type="dt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F5E45-D93F-4B21-B79B-745DB5122B44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ект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6"/>
          </p:nvPr>
        </p:nvSpPr>
        <p:spPr>
          <a:xfrm>
            <a:off x="6142513" y="1457601"/>
            <a:ext cx="5355167" cy="1946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7"/>
          </p:nvPr>
        </p:nvSpPr>
        <p:spPr>
          <a:xfrm>
            <a:off x="6142513" y="3682080"/>
            <a:ext cx="5355167" cy="1946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8"/>
          </p:nvPr>
        </p:nvSpPr>
        <p:spPr>
          <a:xfrm>
            <a:off x="609351" y="1457600"/>
            <a:ext cx="5355167" cy="41707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sldNum" idx="19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3D4D41AF-FA48-4A4E-BFE0-033515B190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8" name="PlaceHolder 1"/>
          <p:cNvSpPr>
            <a:spLocks noGrp="1"/>
          </p:cNvSpPr>
          <p:nvPr>
            <p:ph type="dt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9E07-B550-42FB-A9EE-6A5440113873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6"/>
          </p:nvPr>
        </p:nvSpPr>
        <p:spPr>
          <a:xfrm>
            <a:off x="608834" y="1457601"/>
            <a:ext cx="5355167" cy="1946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7"/>
          </p:nvPr>
        </p:nvSpPr>
        <p:spPr>
          <a:xfrm>
            <a:off x="608833" y="3632646"/>
            <a:ext cx="5355167" cy="1946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Объект 9"/>
          <p:cNvSpPr>
            <a:spLocks noGrp="1"/>
          </p:cNvSpPr>
          <p:nvPr>
            <p:ph sz="quarter" idx="18"/>
          </p:nvPr>
        </p:nvSpPr>
        <p:spPr>
          <a:xfrm>
            <a:off x="6232321" y="1457601"/>
            <a:ext cx="5355167" cy="1946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9"/>
          <p:cNvSpPr>
            <a:spLocks noGrp="1"/>
          </p:cNvSpPr>
          <p:nvPr>
            <p:ph sz="quarter" idx="19"/>
          </p:nvPr>
        </p:nvSpPr>
        <p:spPr>
          <a:xfrm>
            <a:off x="6232321" y="3632646"/>
            <a:ext cx="5355167" cy="1946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sldNum" idx="20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FE70533E-6757-4B85-A012-0AA0F9943E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PlaceHolder 2"/>
          <p:cNvSpPr>
            <a:spLocks noGrp="1"/>
          </p:cNvSpPr>
          <p:nvPr>
            <p:ph type="ft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9" name="PlaceHolder 1"/>
          <p:cNvSpPr>
            <a:spLocks noGrp="1"/>
          </p:cNvSpPr>
          <p:nvPr>
            <p:ph type="dt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582E-C3DF-4229-BB44-170E3B7EF689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sldNum" idx="10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86497335-53D2-4785-96F8-054E4F3DF6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5" name="PlaceHolder 1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389F-5E4A-48B8-B698-AD93E0376D8B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09600" y="1595438"/>
            <a:ext cx="10888133" cy="4222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85F679FB-5EB9-4A3B-AC6C-8D02CBC82D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PlaceHolder 2"/>
          <p:cNvSpPr>
            <a:spLocks noGrp="1"/>
          </p:cNvSpPr>
          <p:nvPr>
            <p:ph type="ft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7" name="PlaceHolder 1"/>
          <p:cNvSpPr>
            <a:spLocks noGrp="1"/>
          </p:cNvSpPr>
          <p:nvPr>
            <p:ph type="dt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253C9-A23A-4634-AC6C-3E913ED42D67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9599" y="1605114"/>
            <a:ext cx="5367867" cy="42040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6129812" y="1605114"/>
            <a:ext cx="5367867" cy="42040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PlaceHolder 3"/>
          <p:cNvSpPr>
            <a:spLocks noGrp="1"/>
          </p:cNvSpPr>
          <p:nvPr>
            <p:ph type="sldNum" idx="12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041B8B7C-64F4-44ED-955E-C4568A5671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8" name="PlaceHolder 1"/>
          <p:cNvSpPr>
            <a:spLocks noGrp="1"/>
          </p:cNvSpPr>
          <p:nvPr>
            <p:ph type="dt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8CAC4-52C4-4807-BBAE-3CC0272476CB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9035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9035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32547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325479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sldNum" idx="10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017E102E-5EC9-4A4D-BE3B-6E99101B1F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9" name="PlaceHolder 1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7564-2D8D-411D-8FB1-EDA8D8D3889E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7519" y="672354"/>
            <a:ext cx="4120159" cy="138504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672354"/>
            <a:ext cx="6409585" cy="5196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77519" y="2057400"/>
            <a:ext cx="412015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PlaceHolder 3"/>
          <p:cNvSpPr>
            <a:spLocks noGrp="1"/>
          </p:cNvSpPr>
          <p:nvPr>
            <p:ph type="sldNum" idx="10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A6BB01BE-BCE0-423A-BBC6-5386310BB4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7" name="PlaceHolder 1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81756-8B69-4340-BC46-9FBFA231462D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дпись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159" y="672354"/>
            <a:ext cx="4120159" cy="138504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8093" y="672354"/>
            <a:ext cx="6409585" cy="5196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5159" y="2057400"/>
            <a:ext cx="412015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PlaceHolder 3"/>
          <p:cNvSpPr>
            <a:spLocks noGrp="1"/>
          </p:cNvSpPr>
          <p:nvPr>
            <p:ph type="sldNum" idx="10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66537C3A-6ED9-4ED5-84BE-9F70BE5272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7" name="PlaceHolder 1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0E76-359A-43D0-8635-C9E5AA14CE0C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4"/>
          <a:srcRect l="4993" r="67082" b="46565"/>
          <a:stretch>
            <a:fillRect/>
          </a:stretch>
        </p:blipFill>
        <p:spPr bwMode="auto">
          <a:xfrm>
            <a:off x="469900" y="377825"/>
            <a:ext cx="27384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5"/>
          <a:srcRect l="33675" t="-12109" r="4289" b="55038"/>
          <a:stretch>
            <a:fillRect/>
          </a:stretch>
        </p:blipFill>
        <p:spPr bwMode="auto">
          <a:xfrm>
            <a:off x="0" y="2603500"/>
            <a:ext cx="121920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1457325"/>
            <a:ext cx="10515600" cy="1069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9" name="Текст 10"/>
          <p:cNvSpPr>
            <a:spLocks noGrp="1"/>
          </p:cNvSpPr>
          <p:nvPr>
            <p:ph type="body" idx="1"/>
          </p:nvPr>
        </p:nvSpPr>
        <p:spPr bwMode="auto">
          <a:xfrm>
            <a:off x="838200" y="2784475"/>
            <a:ext cx="105156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3600" b="1" kern="1200" spc="-1" dirty="0">
          <a:solidFill>
            <a:srgbClr val="C00000"/>
          </a:solidFill>
          <a:latin typeface="Verdana"/>
          <a:ea typeface="Verdan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Verdana" pitchFamily="34" charset="0"/>
          <a:ea typeface="Verdana" pitchFamily="34" charset="0"/>
          <a:cs typeface="DejaVu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Verdana" pitchFamily="34" charset="0"/>
          <a:ea typeface="Verdana" pitchFamily="34" charset="0"/>
          <a:cs typeface="DejaVu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Verdana" pitchFamily="34" charset="0"/>
          <a:ea typeface="Verdana" pitchFamily="34" charset="0"/>
          <a:cs typeface="DejaVu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Verdana" pitchFamily="34" charset="0"/>
          <a:ea typeface="Verdana" pitchFamily="34" charset="0"/>
          <a:cs typeface="DejaVu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Verdana" pitchFamily="34" charset="0"/>
          <a:ea typeface="Verdana" pitchFamily="34" charset="0"/>
          <a:cs typeface="DejaVu Sans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Verdana" pitchFamily="34" charset="0"/>
          <a:ea typeface="Verdana" pitchFamily="34" charset="0"/>
          <a:cs typeface="DejaVu Sans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Verdana" pitchFamily="34" charset="0"/>
          <a:ea typeface="Verdana" pitchFamily="34" charset="0"/>
          <a:cs typeface="DejaVu Sans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Verdana" pitchFamily="34" charset="0"/>
          <a:ea typeface="Verdana" pitchFamily="34" charset="0"/>
          <a:cs typeface="DejaVu Sans"/>
        </a:defRPr>
      </a:lvl9pPr>
    </p:titleStyle>
    <p:bodyStyle>
      <a:lvl1pPr marL="1079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2400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397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2000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0064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5113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600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9431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600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3760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0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/>
          <a:srcRect l="34492" t="9735" r="17738" b="56265"/>
          <a:stretch>
            <a:fillRect/>
          </a:stretch>
        </p:blipFill>
        <p:spPr bwMode="auto">
          <a:xfrm>
            <a:off x="4572000" y="4583113"/>
            <a:ext cx="7620000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09600" y="6311900"/>
            <a:ext cx="657225" cy="38258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pc="-1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B98DF818-3DFA-40BF-BB23-E77268BFE9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13"/>
          <a:srcRect r="6381"/>
          <a:stretch>
            <a:fillRect/>
          </a:stretch>
        </p:blipFill>
        <p:spPr bwMode="auto">
          <a:xfrm>
            <a:off x="0" y="0"/>
            <a:ext cx="11414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2617788" y="171450"/>
            <a:ext cx="6692900" cy="2778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Verdana" pitchFamily="34" charset="0"/>
                <a:cs typeface="DejaVu Sans"/>
              </a:defRPr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9740900" y="171450"/>
            <a:ext cx="1757363" cy="277813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-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CA557300-C78B-4C5E-9FFE-82A40A1D3758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  <p:sp>
        <p:nvSpPr>
          <p:cNvPr id="4103" name="Заголовок 2"/>
          <p:cNvSpPr>
            <a:spLocks noGrp="1"/>
          </p:cNvSpPr>
          <p:nvPr>
            <p:ph type="title"/>
          </p:nvPr>
        </p:nvSpPr>
        <p:spPr bwMode="auto">
          <a:xfrm>
            <a:off x="609600" y="622300"/>
            <a:ext cx="1088866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104" name="Текст 4"/>
          <p:cNvSpPr>
            <a:spLocks noGrp="1"/>
          </p:cNvSpPr>
          <p:nvPr>
            <p:ph type="body" idx="1"/>
          </p:nvPr>
        </p:nvSpPr>
        <p:spPr bwMode="auto">
          <a:xfrm>
            <a:off x="609600" y="1493838"/>
            <a:ext cx="10804525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14A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14A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14A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14A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14AC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14AC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14AC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14AC"/>
          </a:solidFill>
          <a:latin typeface="Verdana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2"/>
          <a:srcRect l="-20692" t="34885" r="76051" b="32072"/>
          <a:stretch>
            <a:fillRect/>
          </a:stretch>
        </p:blipFill>
        <p:spPr bwMode="auto">
          <a:xfrm>
            <a:off x="4875213" y="4673600"/>
            <a:ext cx="731678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09600" y="6311900"/>
            <a:ext cx="657225" cy="38258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pc="-1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E2E1B060-42C0-4450-8D5F-8D2F2C2DC4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13"/>
          <a:srcRect r="6381"/>
          <a:stretch>
            <a:fillRect/>
          </a:stretch>
        </p:blipFill>
        <p:spPr bwMode="auto">
          <a:xfrm>
            <a:off x="0" y="0"/>
            <a:ext cx="11414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2617788" y="171450"/>
            <a:ext cx="6692900" cy="2778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Verdana" pitchFamily="34" charset="0"/>
                <a:cs typeface="DejaVu Sans"/>
              </a:defRPr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9740900" y="171450"/>
            <a:ext cx="1757363" cy="277813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-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5583E4AF-87B6-4840-BCBC-5512A8BC6267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  <p:sp>
        <p:nvSpPr>
          <p:cNvPr id="15367" name="Заголовок 2"/>
          <p:cNvSpPr>
            <a:spLocks noGrp="1"/>
          </p:cNvSpPr>
          <p:nvPr>
            <p:ph type="title"/>
          </p:nvPr>
        </p:nvSpPr>
        <p:spPr bwMode="auto">
          <a:xfrm>
            <a:off x="609600" y="622300"/>
            <a:ext cx="1088866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5368" name="Текст 4"/>
          <p:cNvSpPr>
            <a:spLocks noGrp="1"/>
          </p:cNvSpPr>
          <p:nvPr>
            <p:ph type="body" idx="1"/>
          </p:nvPr>
        </p:nvSpPr>
        <p:spPr bwMode="auto">
          <a:xfrm>
            <a:off x="609600" y="1493838"/>
            <a:ext cx="10804525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14A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14A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14A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14A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14AC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14AC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14AC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14AC"/>
          </a:solidFill>
          <a:latin typeface="Verdana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09600" y="6311900"/>
            <a:ext cx="657225" cy="38258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pc="-1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DE2583B2-6884-4454-8408-59E4821FE2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12"/>
          <a:srcRect r="6381"/>
          <a:stretch>
            <a:fillRect/>
          </a:stretch>
        </p:blipFill>
        <p:spPr bwMode="auto">
          <a:xfrm>
            <a:off x="0" y="0"/>
            <a:ext cx="11414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2617788" y="171450"/>
            <a:ext cx="6692900" cy="2778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Verdana" pitchFamily="34" charset="0"/>
                <a:cs typeface="DejaVu Sans"/>
              </a:defRPr>
            </a:lvl1pPr>
          </a:lstStyle>
          <a:p>
            <a:pPr>
              <a:defRPr/>
            </a:pPr>
            <a:r>
              <a:rPr lang="ru-RU"/>
              <a:t>ФИО, группа</a:t>
            </a:r>
          </a:p>
        </p:txBody>
      </p:sp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9740900" y="171450"/>
            <a:ext cx="1757363" cy="277813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-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FAAEE31D-CEB1-4C29-B059-070430A8A540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  <p:sp>
        <p:nvSpPr>
          <p:cNvPr id="26630" name="Заголовок 2"/>
          <p:cNvSpPr>
            <a:spLocks noGrp="1"/>
          </p:cNvSpPr>
          <p:nvPr>
            <p:ph type="title"/>
          </p:nvPr>
        </p:nvSpPr>
        <p:spPr bwMode="auto">
          <a:xfrm>
            <a:off x="609600" y="622300"/>
            <a:ext cx="1088866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6631" name="Текст 4"/>
          <p:cNvSpPr>
            <a:spLocks noGrp="1"/>
          </p:cNvSpPr>
          <p:nvPr>
            <p:ph type="body" idx="1"/>
          </p:nvPr>
        </p:nvSpPr>
        <p:spPr bwMode="auto">
          <a:xfrm>
            <a:off x="609600" y="1493838"/>
            <a:ext cx="10804525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14A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14A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14A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14A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14AC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14AC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14AC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14AC"/>
          </a:solidFill>
          <a:latin typeface="Verdana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v.l.nazarov@urfu.r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95438"/>
            <a:ext cx="10972800" cy="11445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t>Профилактика экстремизма в молодежной среде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quarter" idx="11"/>
          </p:nvPr>
        </p:nvSpPr>
        <p:spPr>
          <a:xfrm>
            <a:off x="6878638" y="2906713"/>
            <a:ext cx="4425950" cy="1298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sz="1500" b="1" i="1"/>
              <a:t>Направление подготовки:</a:t>
            </a:r>
          </a:p>
          <a:p>
            <a:pPr eaLnBrk="1" hangingPunct="1">
              <a:lnSpc>
                <a:spcPct val="70000"/>
              </a:lnSpc>
            </a:pPr>
            <a:r>
              <a:rPr sz="1600" b="1"/>
              <a:t>39.04.03</a:t>
            </a:r>
          </a:p>
          <a:p>
            <a:pPr eaLnBrk="1" hangingPunct="1">
              <a:lnSpc>
                <a:spcPct val="70000"/>
              </a:lnSpc>
            </a:pPr>
            <a:r>
              <a:rPr sz="1600" b="1"/>
              <a:t>Организация работы с молодежью</a:t>
            </a:r>
          </a:p>
          <a:p>
            <a:pPr eaLnBrk="1" hangingPunct="1">
              <a:lnSpc>
                <a:spcPct val="70000"/>
              </a:lnSpc>
            </a:pPr>
            <a:r>
              <a:rPr sz="1600" b="1"/>
              <a:t>Код ОП 39.04.03/05.01</a:t>
            </a:r>
          </a:p>
        </p:txBody>
      </p:sp>
      <p:pic>
        <p:nvPicPr>
          <p:cNvPr id="37891" name="Рисунок 3"/>
          <p:cNvPicPr>
            <a:picLocks noChangeAspect="1"/>
          </p:cNvPicPr>
          <p:nvPr/>
        </p:nvPicPr>
        <p:blipFill>
          <a:blip r:embed="rId2"/>
          <a:srcRect l="9541" t="7594" r="8408" b="10416"/>
          <a:stretch>
            <a:fillRect/>
          </a:stretch>
        </p:blipFill>
        <p:spPr bwMode="auto">
          <a:xfrm>
            <a:off x="82550" y="2601913"/>
            <a:ext cx="3516313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FDED3618-1423-43EE-9C83-91FE4FEC31F5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  <p:sp>
        <p:nvSpPr>
          <p:cNvPr id="47106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ФИО, группа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0" y="6475125"/>
            <a:ext cx="657413" cy="382875"/>
          </a:xfrm>
        </p:spPr>
        <p:txBody>
          <a:bodyPr/>
          <a:lstStyle/>
          <a:p>
            <a:pPr>
              <a:defRPr/>
            </a:pPr>
            <a:fld id="{0E0A3010-A0A4-4408-A90A-27F6381697B6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328705" y="1712422"/>
            <a:ext cx="11077849" cy="4974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7800"/>
            <a:r>
              <a:rPr lang="ru-RU" sz="2000" dirty="0">
                <a:solidFill>
                  <a:schemeClr val="tx1"/>
                </a:solidFill>
                <a:latin typeface="Liberation Serif"/>
              </a:rPr>
              <a:t>1. Организовано и проведено по заказу Департамента молодежной политики Правительства Свердловской области социологическое исследование на тему «Оценка уровня политически протестных и экстремистских настроений в молодежной среде Свердловской области» (2018 г.) По итогам разработаны и опубликованы методические рекомендации для руководителей и специалистов образовательных и молодежных организаций Свердловской области; В 2020 г. проведено социологическое исследование  в муниципалитетах Свердловской области по  противодействию деструктивному и экстремистскому контенту в социальных сетях на молодежь; в 2020 и 2021 г. – социологическое исследование по оценке перехода на </a:t>
            </a:r>
            <a:r>
              <a:rPr lang="ru-RU" sz="2000" dirty="0" err="1">
                <a:solidFill>
                  <a:schemeClr val="tx1"/>
                </a:solidFill>
                <a:latin typeface="Liberation Serif"/>
              </a:rPr>
              <a:t>дистантное</a:t>
            </a:r>
            <a:r>
              <a:rPr lang="ru-RU" sz="2000" dirty="0">
                <a:solidFill>
                  <a:schemeClr val="tx1"/>
                </a:solidFill>
                <a:latin typeface="Liberation Serif"/>
              </a:rPr>
              <a:t> образование в условиях пандемии коронавируса – в рамках гранта РФФИ, в котором большое внимание было уделено проблеме </a:t>
            </a:r>
            <a:r>
              <a:rPr lang="ru-RU" sz="2000" dirty="0" err="1">
                <a:solidFill>
                  <a:schemeClr val="tx1"/>
                </a:solidFill>
                <a:latin typeface="Liberation Serif"/>
              </a:rPr>
              <a:t>кибербуллинга</a:t>
            </a:r>
            <a:r>
              <a:rPr lang="ru-RU" sz="2000" dirty="0">
                <a:solidFill>
                  <a:schemeClr val="tx1"/>
                </a:solidFill>
                <a:latin typeface="Liberation Serif"/>
              </a:rPr>
              <a:t>.</a:t>
            </a:r>
          </a:p>
          <a:p>
            <a:pPr marL="177800"/>
            <a:r>
              <a:rPr lang="ru-RU" sz="2000" dirty="0">
                <a:solidFill>
                  <a:schemeClr val="tx1"/>
                </a:solidFill>
                <a:latin typeface="Liberation Serif"/>
              </a:rPr>
              <a:t>2. Выпущено 7  монографий и 6 учебных пособий по вопросам профилактики экстремизма и противодействию идеологии терроризма в молодежной среде и по </a:t>
            </a:r>
            <a:r>
              <a:rPr lang="ru-RU" sz="2000" dirty="0" err="1">
                <a:solidFill>
                  <a:schemeClr val="tx1"/>
                </a:solidFill>
                <a:latin typeface="Liberation Serif"/>
              </a:rPr>
              <a:t>основнам</a:t>
            </a:r>
            <a:r>
              <a:rPr lang="ru-RU" sz="2000" dirty="0">
                <a:solidFill>
                  <a:schemeClr val="tx1"/>
                </a:solidFill>
                <a:latin typeface="Liberation Serif"/>
              </a:rPr>
              <a:t> разделам нашей магистерской программы;</a:t>
            </a:r>
          </a:p>
          <a:p>
            <a:pPr marL="177800"/>
            <a:r>
              <a:rPr lang="ru-RU" sz="2000" dirty="0">
                <a:solidFill>
                  <a:schemeClr val="tx1"/>
                </a:solidFill>
                <a:latin typeface="Liberation Serif"/>
              </a:rPr>
              <a:t>3. Опубликовано более 30 статей в сборниках докладов международных и российских научно-практических конференций, в том числе – 6 статей в журналах, индексируемых в </a:t>
            </a:r>
            <a:r>
              <a:rPr lang="ru-RU" sz="2000" dirty="0" err="1">
                <a:solidFill>
                  <a:schemeClr val="tx1"/>
                </a:solidFill>
                <a:latin typeface="Liberation Serif"/>
              </a:rPr>
              <a:t>WoS</a:t>
            </a:r>
            <a:r>
              <a:rPr lang="ru-RU" sz="2000" dirty="0">
                <a:solidFill>
                  <a:schemeClr val="tx1"/>
                </a:solidFill>
                <a:latin typeface="Liberation Serif"/>
              </a:rPr>
              <a:t> и </a:t>
            </a:r>
            <a:r>
              <a:rPr lang="ru-RU" sz="2000" dirty="0" err="1">
                <a:solidFill>
                  <a:schemeClr val="tx1"/>
                </a:solidFill>
                <a:latin typeface="Liberation Serif"/>
              </a:rPr>
              <a:t>Scopus</a:t>
            </a:r>
            <a:r>
              <a:rPr lang="ru-RU" sz="2000" dirty="0">
                <a:solidFill>
                  <a:schemeClr val="tx1"/>
                </a:solidFill>
                <a:latin typeface="Liberation Serif"/>
              </a:rPr>
              <a:t>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784225"/>
            <a:ext cx="1057275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iberation Serif"/>
              </a:rPr>
              <a:t>За время реализации магистерской программы, начиная с 2015-2016 учебного года, ее преподавателями и студентами:</a:t>
            </a:r>
            <a:endParaRPr lang="ru-RU" sz="2000" b="1" dirty="0">
              <a:solidFill>
                <a:srgbClr val="000000"/>
              </a:solidFill>
              <a:latin typeface="Liberation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FDED3618-1423-43EE-9C83-91FE4FEC31F5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  <p:sp>
        <p:nvSpPr>
          <p:cNvPr id="48130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ФИО, группа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0" y="6475125"/>
            <a:ext cx="657413" cy="382875"/>
          </a:xfrm>
        </p:spPr>
        <p:txBody>
          <a:bodyPr/>
          <a:lstStyle/>
          <a:p>
            <a:pPr>
              <a:defRPr/>
            </a:pPr>
            <a:fld id="{BBFEBCFF-3345-4B54-A0B0-5FFE8B68A868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328613" y="1495425"/>
            <a:ext cx="10922000" cy="4643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7800"/>
            <a:r>
              <a:rPr lang="ru-RU" sz="2000" dirty="0">
                <a:solidFill>
                  <a:schemeClr val="tx1"/>
                </a:solidFill>
                <a:latin typeface="Liberation Serif"/>
              </a:rPr>
              <a:t>4. В 2017 - 2020 г. году проведены курсы повышения квалификации для сотрудников и преподавателей </a:t>
            </a:r>
            <a:r>
              <a:rPr lang="ru-RU" sz="2000" dirty="0" err="1">
                <a:solidFill>
                  <a:schemeClr val="tx1"/>
                </a:solidFill>
                <a:latin typeface="Liberation Serif"/>
              </a:rPr>
              <a:t>УрФУ</a:t>
            </a:r>
            <a:r>
              <a:rPr lang="ru-RU" sz="2000" dirty="0">
                <a:solidFill>
                  <a:schemeClr val="tx1"/>
                </a:solidFill>
                <a:latin typeface="Liberation Serif"/>
              </a:rPr>
              <a:t> и специалистов муниципалитетов области по профилактике экстремизма и противодействию идеологии терроризма в молодежной среде ( общее количество слушателей – 122 чел.); в ноябре – декабре 2021 года совместно с Центром профилактики терроризма </a:t>
            </a:r>
            <a:r>
              <a:rPr lang="ru-RU" sz="2000" dirty="0" err="1">
                <a:solidFill>
                  <a:schemeClr val="tx1"/>
                </a:solidFill>
                <a:latin typeface="Liberation Serif"/>
              </a:rPr>
              <a:t>УрФУ</a:t>
            </a:r>
            <a:r>
              <a:rPr lang="ru-RU" sz="2000" dirty="0">
                <a:solidFill>
                  <a:schemeClr val="tx1"/>
                </a:solidFill>
                <a:latin typeface="Liberation Serif"/>
              </a:rPr>
              <a:t> организованы и проводятся курсы ( 6 потоков – общее количество слушателей – 200 чел.) для представителей и руководителей комиссий по профилактике экстремизма и комиссий по противодействию идеологии терроризма и образовательных организаций муниципалитетов нашего региона.</a:t>
            </a:r>
          </a:p>
          <a:p>
            <a:pPr marL="177800"/>
            <a:r>
              <a:rPr lang="ru-RU" sz="2000" dirty="0">
                <a:solidFill>
                  <a:schemeClr val="tx1"/>
                </a:solidFill>
                <a:latin typeface="Liberation Serif"/>
              </a:rPr>
              <a:t>5. Проведено 7 обучающих семинаров для специалистов органов управления молодежной политикой и руководителей образовательных организаций Екатеринбурга и Свердловской области;</a:t>
            </a:r>
          </a:p>
          <a:p>
            <a:pPr marL="177800"/>
            <a:r>
              <a:rPr lang="ru-RU" sz="2000" dirty="0">
                <a:solidFill>
                  <a:schemeClr val="tx1"/>
                </a:solidFill>
                <a:latin typeface="Liberation Serif"/>
              </a:rPr>
              <a:t>6. Получен грант РФФИ на 2020 г. по итогам конкурса по теме «Построение фундаментальной модели цифровой трансформации системы общего образования при использовании цифровой платформы результативного образования». Одно из направлений проекта – Профилактика </a:t>
            </a:r>
            <a:r>
              <a:rPr lang="ru-RU" sz="2000" dirty="0" err="1">
                <a:solidFill>
                  <a:schemeClr val="tx1"/>
                </a:solidFill>
                <a:latin typeface="Liberation Serif"/>
              </a:rPr>
              <a:t>буллинга</a:t>
            </a:r>
            <a:r>
              <a:rPr lang="ru-RU" sz="2000" dirty="0">
                <a:solidFill>
                  <a:schemeClr val="tx1"/>
                </a:solidFill>
                <a:latin typeface="Liberation Serif"/>
              </a:rPr>
              <a:t> и </a:t>
            </a:r>
            <a:r>
              <a:rPr lang="ru-RU" sz="2000" dirty="0" err="1">
                <a:solidFill>
                  <a:schemeClr val="tx1"/>
                </a:solidFill>
                <a:latin typeface="Liberation Serif"/>
              </a:rPr>
              <a:t>кибербуллинга</a:t>
            </a:r>
            <a:r>
              <a:rPr lang="ru-RU" sz="2000" dirty="0">
                <a:solidFill>
                  <a:schemeClr val="tx1"/>
                </a:solidFill>
                <a:latin typeface="Liberation Serif"/>
              </a:rPr>
              <a:t> в школах. Сумма гранта – 3 млн. руб. в 2020 и 3 млн.350 </a:t>
            </a:r>
            <a:r>
              <a:rPr lang="ru-RU" sz="2000" dirty="0" err="1">
                <a:solidFill>
                  <a:schemeClr val="tx1"/>
                </a:solidFill>
                <a:latin typeface="Liberation Serif"/>
              </a:rPr>
              <a:t>т.р</a:t>
            </a:r>
            <a:r>
              <a:rPr lang="ru-RU" sz="2000" dirty="0">
                <a:solidFill>
                  <a:schemeClr val="tx1"/>
                </a:solidFill>
                <a:latin typeface="Liberation Serif"/>
              </a:rPr>
              <a:t>. В 2021 г.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784225"/>
            <a:ext cx="10572750" cy="71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iberation Serif"/>
              </a:rPr>
              <a:t>За время реализации магистерской программы ее  преподавателями и студентами:</a:t>
            </a:r>
            <a:endParaRPr lang="ru-RU" sz="2000" b="1" dirty="0">
              <a:solidFill>
                <a:srgbClr val="000000"/>
              </a:solidFill>
              <a:latin typeface="Liberation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FDED3618-1423-43EE-9C83-91FE4FEC31F5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  <p:sp>
        <p:nvSpPr>
          <p:cNvPr id="48130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ФИО, группа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0" y="6475125"/>
            <a:ext cx="657413" cy="382875"/>
          </a:xfrm>
        </p:spPr>
        <p:txBody>
          <a:bodyPr/>
          <a:lstStyle/>
          <a:p>
            <a:pPr>
              <a:defRPr/>
            </a:pPr>
            <a:fld id="{BBFEBCFF-3345-4B54-A0B0-5FFE8B68A868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784225"/>
            <a:ext cx="1088866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Liberation Serif"/>
              </a:rPr>
              <a:t>Научные труды преподавателей программы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3009" t="15502" r="29051" b="15738"/>
          <a:stretch/>
        </p:blipFill>
        <p:spPr>
          <a:xfrm>
            <a:off x="1512917" y="1436169"/>
            <a:ext cx="3233650" cy="4376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43047" t="15372" r="28551" b="15663"/>
          <a:stretch/>
        </p:blipFill>
        <p:spPr>
          <a:xfrm>
            <a:off x="6409113" y="1436169"/>
            <a:ext cx="3204280" cy="4376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0797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FDED3618-1423-43EE-9C83-91FE4FEC31F5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  <p:sp>
        <p:nvSpPr>
          <p:cNvPr id="48130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ФИО, группа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0" y="6475125"/>
            <a:ext cx="657413" cy="382875"/>
          </a:xfrm>
        </p:spPr>
        <p:txBody>
          <a:bodyPr/>
          <a:lstStyle/>
          <a:p>
            <a:pPr>
              <a:defRPr/>
            </a:pPr>
            <a:fld id="{BBFEBCFF-3345-4B54-A0B0-5FFE8B68A868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784225"/>
            <a:ext cx="1088866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Liberation Serif"/>
              </a:rPr>
              <a:t>Научные труды преподавателей программы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699" y="1532937"/>
            <a:ext cx="3169574" cy="4593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992" y="1519297"/>
            <a:ext cx="3398635" cy="4605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0022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FDED3618-1423-43EE-9C83-91FE4FEC31F5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  <p:sp>
        <p:nvSpPr>
          <p:cNvPr id="48130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ФИО, группа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0" y="6475125"/>
            <a:ext cx="657413" cy="382875"/>
          </a:xfrm>
        </p:spPr>
        <p:txBody>
          <a:bodyPr/>
          <a:lstStyle/>
          <a:p>
            <a:pPr>
              <a:defRPr/>
            </a:pPr>
            <a:fld id="{BBFEBCFF-3345-4B54-A0B0-5FFE8B68A868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784225"/>
            <a:ext cx="1088866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Liberation Serif"/>
              </a:rPr>
              <a:t>Научные труды преподавателей программы</a:t>
            </a:r>
          </a:p>
        </p:txBody>
      </p:sp>
      <p:pic>
        <p:nvPicPr>
          <p:cNvPr id="10" name="Picture 2" descr="D:\Users\Alexey\Downloads\WhatsApp Image 2021-11-16 at 20.51.3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1" y="1448727"/>
            <a:ext cx="4472247" cy="4266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D:\Users\Alexey\Desktop\книга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25" y="1448727"/>
            <a:ext cx="5689809" cy="4267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6945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FDED3618-1423-43EE-9C83-91FE4FEC31F5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  <p:sp>
        <p:nvSpPr>
          <p:cNvPr id="49154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ФИО, группа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0" y="6475125"/>
            <a:ext cx="657413" cy="382875"/>
          </a:xfrm>
        </p:spPr>
        <p:txBody>
          <a:bodyPr/>
          <a:lstStyle/>
          <a:p>
            <a:pPr>
              <a:defRPr/>
            </a:pPr>
            <a:fld id="{180ECEA7-B78E-4C83-8EAC-416A676C79BE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328613" y="1827213"/>
            <a:ext cx="10922000" cy="431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520700" indent="-342900">
              <a:buFont typeface="Arial" charset="0"/>
              <a:buChar char="•"/>
            </a:pPr>
            <a:r>
              <a:rPr lang="ru-RU" sz="2400" dirty="0">
                <a:solidFill>
                  <a:srgbClr val="000000"/>
                </a:solidFill>
              </a:rPr>
              <a:t>Сотрудники​ силовых структур;</a:t>
            </a:r>
          </a:p>
          <a:p>
            <a:pPr marL="520700" indent="-342900">
              <a:buFont typeface="Arial" charset="0"/>
              <a:buChar char="•"/>
            </a:pPr>
            <a:r>
              <a:rPr lang="ru-RU" sz="2400" dirty="0">
                <a:solidFill>
                  <a:srgbClr val="000000"/>
                </a:solidFill>
              </a:rPr>
              <a:t>Специалисты Департамента внутренней политики Администрации Губернатора Свердловской области;</a:t>
            </a:r>
          </a:p>
          <a:p>
            <a:pPr marL="520700" indent="-342900">
              <a:buFont typeface="Arial" charset="0"/>
              <a:buChar char="•"/>
            </a:pPr>
            <a:r>
              <a:rPr lang="ru-RU" sz="2400" dirty="0">
                <a:solidFill>
                  <a:srgbClr val="000000"/>
                </a:solidFill>
              </a:rPr>
              <a:t>Специалисты Управления безопасности </a:t>
            </a:r>
            <a:r>
              <a:rPr lang="ru-RU" sz="2400" dirty="0" err="1">
                <a:solidFill>
                  <a:srgbClr val="000000"/>
                </a:solidFill>
              </a:rPr>
              <a:t>УрФУ</a:t>
            </a:r>
            <a:r>
              <a:rPr lang="ru-RU" sz="2400" dirty="0">
                <a:solidFill>
                  <a:srgbClr val="000000"/>
                </a:solidFill>
              </a:rPr>
              <a:t>;</a:t>
            </a:r>
          </a:p>
          <a:p>
            <a:pPr marL="520700" indent="-342900">
              <a:buFont typeface="Arial" charset="0"/>
              <a:buChar char="•"/>
            </a:pPr>
            <a:r>
              <a:rPr lang="ru-RU" sz="2400" dirty="0">
                <a:solidFill>
                  <a:srgbClr val="000000"/>
                </a:solidFill>
              </a:rPr>
              <a:t>Руководители и специалисты органов управления молодежной политики муниципальных образований Свердловской области, образовательных и общественных молодежных ​ организаций.</a:t>
            </a:r>
            <a:br>
              <a:rPr lang="ru-RU" sz="2400" dirty="0">
                <a:solidFill>
                  <a:srgbClr val="000000"/>
                </a:solidFill>
              </a:rPr>
            </a:br>
            <a:br>
              <a:rPr lang="ru-RU" sz="2400" dirty="0">
                <a:solidFill>
                  <a:srgbClr val="000000"/>
                </a:solidFill>
              </a:rPr>
            </a:br>
            <a:r>
              <a:rPr lang="ru-RU" sz="3200" dirty="0">
                <a:solidFill>
                  <a:srgbClr val="000000"/>
                </a:solidFill>
              </a:rPr>
              <a:t>​* </a:t>
            </a:r>
            <a:r>
              <a:rPr lang="ru-RU" sz="2400" dirty="0">
                <a:solidFill>
                  <a:srgbClr val="000000"/>
                </a:solidFill>
              </a:rPr>
              <a:t>Кроме российских студентов на программе обучаются студенты из Таджикистана, Кыргызстана и Казахстана.</a:t>
            </a:r>
            <a:endParaRPr lang="ru-RU" sz="2400" dirty="0">
              <a:solidFill>
                <a:schemeClr val="tx1"/>
              </a:solidFill>
              <a:latin typeface="Liberation Serif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784225"/>
            <a:ext cx="1057275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iberation Serif"/>
              </a:rPr>
              <a:t>Всего магистрантов, обучающихся на программе и закончивших 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iberation Serif"/>
              </a:rPr>
              <a:t>обучение –65 чел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iberation Serif"/>
              </a:rPr>
              <a:t>. Среди них: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ъект 3"/>
          <p:cNvSpPr>
            <a:spLocks noGrp="1"/>
          </p:cNvSpPr>
          <p:nvPr>
            <p:ph sz="quarter" idx="11"/>
          </p:nvPr>
        </p:nvSpPr>
        <p:spPr>
          <a:xfrm>
            <a:off x="1765300" y="619125"/>
            <a:ext cx="8801100" cy="6889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b="1"/>
              <a:t>Первый выпуск новой магистерской программы (февраль 2019)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083EC13-A857-4DB5-BC01-49C4ABD0AE49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  <p:sp>
        <p:nvSpPr>
          <p:cNvPr id="50179" name="Нижний колонтитул 5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ФИО, группа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25453"/>
            <a:ext cx="657413" cy="432547"/>
          </a:xfrm>
        </p:spPr>
        <p:txBody>
          <a:bodyPr/>
          <a:lstStyle/>
          <a:p>
            <a:pPr>
              <a:defRPr/>
            </a:pPr>
            <a:fld id="{512600F3-2500-473A-9BB5-503B882F5AE1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50183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/>
          <a:srcRect/>
          <a:stretch>
            <a:fillRect/>
          </a:stretch>
        </p:blipFill>
        <p:spPr>
          <a:xfrm>
            <a:off x="2451100" y="1592263"/>
            <a:ext cx="7027863" cy="52657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ъект 3"/>
          <p:cNvSpPr>
            <a:spLocks noGrp="1"/>
          </p:cNvSpPr>
          <p:nvPr>
            <p:ph sz="quarter" idx="11"/>
          </p:nvPr>
        </p:nvSpPr>
        <p:spPr>
          <a:xfrm>
            <a:off x="3086100" y="623888"/>
            <a:ext cx="5575300" cy="7096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b="1"/>
              <a:t>Первые магистранты очной формы обучения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083EC13-A857-4DB5-BC01-49C4ABD0AE49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  <p:sp>
        <p:nvSpPr>
          <p:cNvPr id="51203" name="Нижний колонтитул 5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ФИО, группа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75125"/>
            <a:ext cx="657413" cy="382875"/>
          </a:xfrm>
        </p:spPr>
        <p:txBody>
          <a:bodyPr/>
          <a:lstStyle/>
          <a:p>
            <a:pPr>
              <a:defRPr/>
            </a:pPr>
            <a:fld id="{9F3BA2E9-890A-48F1-A74D-C609AEC4CE73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51207" name="Объект 2"/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/>
          <a:stretch>
            <a:fillRect/>
          </a:stretch>
        </p:blipFill>
        <p:spPr>
          <a:xfrm>
            <a:off x="2230438" y="1393825"/>
            <a:ext cx="7286625" cy="54641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C:\Users\Екатерина\Desktop\Fic659XN59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0800"/>
            <a:ext cx="6840538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083EC13-A857-4DB5-BC01-49C4ABD0AE49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  <p:sp>
        <p:nvSpPr>
          <p:cNvPr id="52227" name="Нижний колонтитул 5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ФИО, группа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75125"/>
            <a:ext cx="657413" cy="382875"/>
          </a:xfrm>
        </p:spPr>
        <p:txBody>
          <a:bodyPr/>
          <a:lstStyle/>
          <a:p>
            <a:pPr>
              <a:defRPr/>
            </a:pPr>
            <a:fld id="{72235CF8-8725-4D35-97BD-969E7371ABA3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52231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0600" y="2235200"/>
            <a:ext cx="4164013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Объект 1"/>
          <p:cNvSpPr>
            <a:spLocks noGrp="1"/>
          </p:cNvSpPr>
          <p:nvPr>
            <p:ph sz="quarter" idx="10"/>
          </p:nvPr>
        </p:nvSpPr>
        <p:spPr>
          <a:xfrm>
            <a:off x="88900" y="881063"/>
            <a:ext cx="5367338" cy="1163637"/>
          </a:xfrm>
        </p:spPr>
        <p:txBody>
          <a:bodyPr/>
          <a:lstStyle/>
          <a:p>
            <a:pPr eaLnBrk="1" hangingPunct="1"/>
            <a:r>
              <a:rPr lang="ru-RU" b="1"/>
              <a:t>3 сентября 2019 – на митинге «День солидарности в борьбе с терроризмом» у мемориала «Черный тюльпан»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603250" y="2420938"/>
            <a:ext cx="6480175" cy="3629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000000"/>
                </a:solidFill>
                <a:latin typeface="Liberation Serif"/>
              </a:rPr>
              <a:t>Назаров Владимир Лазаревич </a:t>
            </a:r>
          </a:p>
          <a:p>
            <a:pPr eaLnBrk="1" hangingPunct="1">
              <a:defRPr/>
            </a:pPr>
            <a:r>
              <a:rPr lang="ru-RU" sz="2400" i="1" dirty="0">
                <a:solidFill>
                  <a:srgbClr val="000000"/>
                </a:solidFill>
                <a:latin typeface="Liberation Serif"/>
              </a:rPr>
              <a:t>доктор педагогических наук</a:t>
            </a:r>
          </a:p>
          <a:p>
            <a:pPr eaLnBrk="1" hangingPunct="1">
              <a:defRPr/>
            </a:pPr>
            <a:r>
              <a:rPr lang="ru-RU" sz="2400" i="1" dirty="0">
                <a:solidFill>
                  <a:srgbClr val="000000"/>
                </a:solidFill>
                <a:latin typeface="Liberation Serif"/>
              </a:rPr>
              <a:t>Профессор кафедры ОРМ</a:t>
            </a:r>
            <a:br>
              <a:rPr lang="ru-RU" sz="2400" i="1" dirty="0">
                <a:solidFill>
                  <a:srgbClr val="000000"/>
                </a:solidFill>
                <a:latin typeface="Liberation Serif"/>
              </a:rPr>
            </a:br>
            <a:r>
              <a:rPr lang="ru-RU" sz="2400" i="1" dirty="0">
                <a:solidFill>
                  <a:srgbClr val="000000"/>
                </a:solidFill>
                <a:latin typeface="Liberation Serif"/>
              </a:rPr>
              <a:t>Адрес: Коминтерна, 1</a:t>
            </a:r>
            <a:br>
              <a:rPr lang="ru-RU" sz="2400" i="1" dirty="0">
                <a:solidFill>
                  <a:srgbClr val="000000"/>
                </a:solidFill>
                <a:latin typeface="Liberation Serif"/>
              </a:rPr>
            </a:br>
            <a:r>
              <a:rPr lang="ru-RU" sz="2400" i="1" dirty="0">
                <a:solidFill>
                  <a:srgbClr val="000000"/>
                </a:solidFill>
                <a:latin typeface="Liberation Serif"/>
              </a:rPr>
              <a:t>Аудитория: у-1, у-2, у-3</a:t>
            </a:r>
            <a:br>
              <a:rPr lang="ru-RU" sz="2400" i="1" dirty="0">
                <a:solidFill>
                  <a:srgbClr val="000000"/>
                </a:solidFill>
                <a:latin typeface="Liberation Serif"/>
              </a:rPr>
            </a:br>
            <a:r>
              <a:rPr lang="ru-RU" sz="2400" i="1" dirty="0">
                <a:solidFill>
                  <a:srgbClr val="000000"/>
                </a:solidFill>
                <a:latin typeface="Liberation Serif"/>
              </a:rPr>
              <a:t>Телефон: +7 (343)375 48 62</a:t>
            </a:r>
            <a:br>
              <a:rPr lang="ru-RU" sz="2400" i="1" dirty="0">
                <a:solidFill>
                  <a:srgbClr val="000000"/>
                </a:solidFill>
                <a:latin typeface="Liberation Serif"/>
              </a:rPr>
            </a:br>
            <a:r>
              <a:rPr lang="ru-RU" sz="2400" i="1" dirty="0">
                <a:solidFill>
                  <a:srgbClr val="000000"/>
                </a:solidFill>
                <a:latin typeface="Liberation Serif"/>
              </a:rPr>
              <a:t>Электронная почта: </a:t>
            </a:r>
            <a:r>
              <a:rPr lang="ru-RU" sz="2400" i="1" dirty="0">
                <a:solidFill>
                  <a:srgbClr val="000000"/>
                </a:solidFill>
                <a:latin typeface="Liberation Serif"/>
                <a:hlinkClick r:id="rId2"/>
              </a:rPr>
              <a:t>v.l.nazarov@urfu.ru</a:t>
            </a:r>
            <a:endParaRPr lang="ru-RU" sz="2400" i="1" dirty="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083EC13-A857-4DB5-BC01-49C4ABD0AE49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  <p:sp>
        <p:nvSpPr>
          <p:cNvPr id="38915" name="Нижний колонтитул 5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ФИО, группа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75125"/>
            <a:ext cx="657413" cy="382875"/>
          </a:xfrm>
        </p:spPr>
        <p:txBody>
          <a:bodyPr/>
          <a:lstStyle/>
          <a:p>
            <a:pPr>
              <a:defRPr/>
            </a:pPr>
            <a:fld id="{340C6209-B702-475D-AE89-68A18A0E5240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4162" y="798513"/>
            <a:ext cx="828625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Руководитель образовательной программы</a:t>
            </a:r>
          </a:p>
        </p:txBody>
      </p:sp>
      <p:pic>
        <p:nvPicPr>
          <p:cNvPr id="38920" name="Picture 5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/>
          <a:srcRect/>
          <a:stretch>
            <a:fillRect/>
          </a:stretch>
        </p:blipFill>
        <p:spPr>
          <a:xfrm>
            <a:off x="7699375" y="1496291"/>
            <a:ext cx="4208462" cy="521248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engmtt.ucoz.ru/_nw/14/15666359.jpg"/>
          <p:cNvPicPr>
            <a:picLocks noChangeAspect="1" noChangeArrowheads="1"/>
          </p:cNvPicPr>
          <p:nvPr/>
        </p:nvPicPr>
        <p:blipFill>
          <a:blip r:embed="rId2"/>
          <a:srcRect l="4549" t="-3178" r="4295" b="3178"/>
          <a:stretch>
            <a:fillRect/>
          </a:stretch>
        </p:blipFill>
        <p:spPr bwMode="auto">
          <a:xfrm>
            <a:off x="6608763" y="1654175"/>
            <a:ext cx="4583112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838" y="701675"/>
            <a:ext cx="8899525" cy="7000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latin typeface="Liberation Serif" panose="02020603050405020304" pitchFamily="18" charset="0"/>
              </a:rPr>
              <a:t>О программе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541463"/>
            <a:ext cx="5541963" cy="42227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rgbClr val="000000"/>
                </a:solidFill>
                <a:latin typeface="Liberation Serif"/>
              </a:rPr>
              <a:t>Магистерская программа обеспечивает подготовку выпускников к участию в аналитической работе, проведению исследований молодежной проблематики, организационно-управленческой деятельности, связанной с планированием и организацией работы, реализацией инновационных проектов и программ в сфере профилактики экстремистской деятельности.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DC19EA7B-BD5D-47C7-8361-AF6967CE4B53}" type="datetime1">
              <a:rPr lang="ru-RU">
                <a:latin typeface="Liberation Serif" panose="02020603050405020304" pitchFamily="18" charset="0"/>
              </a:rPr>
              <a:pPr>
                <a:defRPr/>
              </a:pPr>
              <a:t>27.10.2022</a:t>
            </a:fld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39941" name="Нижний колонтитул 4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>
                <a:latin typeface="Liberation Serif"/>
              </a:rPr>
              <a:t>ФИО, группа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0" y="6475125"/>
            <a:ext cx="657413" cy="382875"/>
          </a:xfrm>
        </p:spPr>
        <p:txBody>
          <a:bodyPr/>
          <a:lstStyle/>
          <a:p>
            <a:pPr>
              <a:defRPr/>
            </a:pPr>
            <a:fld id="{4066B7ED-5FD3-4D71-89A4-E2EB20231C9F}" type="slidenum">
              <a:rPr lang="ru-RU">
                <a:latin typeface="Liberation Serif" panose="02020603050405020304" pitchFamily="18" charset="0"/>
              </a:rPr>
              <a:pPr>
                <a:defRPr/>
              </a:pPr>
              <a:t>3</a:t>
            </a:fld>
            <a:endParaRPr lang="ru-RU" dirty="0">
              <a:latin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938213" y="1604963"/>
            <a:ext cx="4891087" cy="50895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3900" indent="-546100" eaLnBrk="1" hangingPunct="1">
              <a:lnSpc>
                <a:spcPct val="70000"/>
              </a:lnSpc>
              <a:buFont typeface="Wingdings" pitchFamily="2" charset="2"/>
              <a:buChar char="q"/>
              <a:defRPr/>
            </a:pPr>
            <a:r>
              <a:rPr lang="ru-RU" sz="2000">
                <a:solidFill>
                  <a:srgbClr val="000000"/>
                </a:solidFill>
                <a:latin typeface="Liberation Serif"/>
              </a:rPr>
              <a:t>Мониторинг экстремистских настроений в общественном сознании</a:t>
            </a:r>
            <a:r>
              <a:rPr lang="ru-RU" sz="2200">
                <a:solidFill>
                  <a:schemeClr val="tx1"/>
                </a:solidFill>
                <a:latin typeface="Liberation Serif"/>
              </a:rPr>
              <a:t>;</a:t>
            </a:r>
            <a:endParaRPr lang="ru-RU" sz="2000">
              <a:solidFill>
                <a:srgbClr val="000000"/>
              </a:solidFill>
              <a:latin typeface="Liberation Serif"/>
            </a:endParaRPr>
          </a:p>
          <a:p>
            <a:pPr marL="723900" indent="-546100" eaLnBrk="1" hangingPunct="1">
              <a:lnSpc>
                <a:spcPct val="70000"/>
              </a:lnSpc>
              <a:buFont typeface="Wingdings" pitchFamily="2" charset="2"/>
              <a:buChar char="q"/>
              <a:defRPr/>
            </a:pPr>
            <a:r>
              <a:rPr lang="ru-RU" sz="2000">
                <a:solidFill>
                  <a:srgbClr val="000000"/>
                </a:solidFill>
                <a:latin typeface="Liberation Serif"/>
              </a:rPr>
              <a:t>Международные нормативно-правовые основания борьбы с экстремистским сознанием и практикой</a:t>
            </a:r>
            <a:r>
              <a:rPr lang="ru-RU" sz="2000">
                <a:solidFill>
                  <a:schemeClr val="tx1"/>
                </a:solidFill>
                <a:latin typeface="Liberation Serif"/>
              </a:rPr>
              <a:t>;</a:t>
            </a:r>
            <a:endParaRPr lang="ru-RU" sz="2000">
              <a:solidFill>
                <a:srgbClr val="000000"/>
              </a:solidFill>
              <a:latin typeface="Liberation Serif"/>
            </a:endParaRPr>
          </a:p>
          <a:p>
            <a:pPr marL="723900" indent="-546100" eaLnBrk="1" hangingPunct="1">
              <a:lnSpc>
                <a:spcPct val="70000"/>
              </a:lnSpc>
              <a:buFont typeface="Wingdings" pitchFamily="2" charset="2"/>
              <a:buChar char="q"/>
              <a:defRPr/>
            </a:pPr>
            <a:r>
              <a:rPr lang="ru-RU" sz="2000">
                <a:solidFill>
                  <a:srgbClr val="000000"/>
                </a:solidFill>
                <a:latin typeface="Liberation Serif"/>
              </a:rPr>
              <a:t>Теория и практика мультикультурализма</a:t>
            </a:r>
            <a:r>
              <a:rPr lang="ru-RU" sz="2000">
                <a:solidFill>
                  <a:schemeClr val="tx1"/>
                </a:solidFill>
                <a:latin typeface="Liberation Serif"/>
              </a:rPr>
              <a:t>;</a:t>
            </a:r>
            <a:endParaRPr lang="ru-RU" sz="2000">
              <a:solidFill>
                <a:srgbClr val="000000"/>
              </a:solidFill>
              <a:latin typeface="Liberation Serif"/>
            </a:endParaRPr>
          </a:p>
          <a:p>
            <a:pPr marL="723900" indent="-546100" eaLnBrk="1" hangingPunct="1">
              <a:lnSpc>
                <a:spcPct val="70000"/>
              </a:lnSpc>
              <a:buFont typeface="Wingdings" pitchFamily="2" charset="2"/>
              <a:buChar char="q"/>
              <a:defRPr/>
            </a:pPr>
            <a:r>
              <a:rPr lang="ru-RU" sz="2000">
                <a:solidFill>
                  <a:srgbClr val="000000"/>
                </a:solidFill>
                <a:latin typeface="Liberation Serif"/>
              </a:rPr>
              <a:t>Международный опыт противодействия терроризму</a:t>
            </a:r>
            <a:r>
              <a:rPr lang="ru-RU" sz="2000">
                <a:solidFill>
                  <a:schemeClr val="tx1"/>
                </a:solidFill>
                <a:latin typeface="Liberation Serif"/>
              </a:rPr>
              <a:t>;</a:t>
            </a:r>
            <a:endParaRPr lang="ru-RU" sz="2000">
              <a:solidFill>
                <a:srgbClr val="000000"/>
              </a:solidFill>
              <a:latin typeface="Liberation Serif"/>
            </a:endParaRPr>
          </a:p>
          <a:p>
            <a:pPr marL="723900" indent="-546100" eaLnBrk="1" hangingPunct="1">
              <a:lnSpc>
                <a:spcPct val="70000"/>
              </a:lnSpc>
              <a:buFont typeface="Wingdings" pitchFamily="2" charset="2"/>
              <a:buChar char="q"/>
              <a:defRPr/>
            </a:pPr>
            <a:r>
              <a:rPr lang="ru-RU" sz="2000">
                <a:solidFill>
                  <a:srgbClr val="000000"/>
                </a:solidFill>
                <a:latin typeface="Liberation Serif"/>
              </a:rPr>
              <a:t>Психологические основы и механизмы манипуляции массовым сознанием</a:t>
            </a:r>
            <a:r>
              <a:rPr lang="ru-RU" sz="2000">
                <a:solidFill>
                  <a:schemeClr val="tx1"/>
                </a:solidFill>
                <a:latin typeface="Liberation Serif"/>
              </a:rPr>
              <a:t>;</a:t>
            </a:r>
            <a:endParaRPr lang="ru-RU" sz="2000">
              <a:solidFill>
                <a:srgbClr val="000000"/>
              </a:solidFill>
              <a:latin typeface="Liberation Serif"/>
            </a:endParaRPr>
          </a:p>
          <a:p>
            <a:pPr marL="723900" indent="-546100" eaLnBrk="1" hangingPunct="1">
              <a:lnSpc>
                <a:spcPct val="70000"/>
              </a:lnSpc>
              <a:buFont typeface="Wingdings" pitchFamily="2" charset="2"/>
              <a:buChar char="q"/>
              <a:defRPr/>
            </a:pPr>
            <a:r>
              <a:rPr lang="ru-RU" sz="2000">
                <a:solidFill>
                  <a:srgbClr val="000000"/>
                </a:solidFill>
                <a:latin typeface="Liberation Serif"/>
              </a:rPr>
              <a:t>Россия в глобальном информационном пространстве</a:t>
            </a:r>
            <a:r>
              <a:rPr lang="ru-RU" sz="2000">
                <a:solidFill>
                  <a:schemeClr val="tx1"/>
                </a:solidFill>
                <a:latin typeface="Liberation Serif"/>
              </a:rPr>
              <a:t>;</a:t>
            </a:r>
            <a:endParaRPr lang="ru-RU" sz="2000">
              <a:solidFill>
                <a:srgbClr val="000000"/>
              </a:solidFill>
              <a:latin typeface="Liberation Serif"/>
            </a:endParaRPr>
          </a:p>
          <a:p>
            <a:pPr marL="723900" indent="-546100" eaLnBrk="1" hangingPunct="1">
              <a:lnSpc>
                <a:spcPct val="70000"/>
              </a:lnSpc>
              <a:buFont typeface="Wingdings" pitchFamily="2" charset="2"/>
              <a:buChar char="q"/>
              <a:defRPr/>
            </a:pPr>
            <a:r>
              <a:rPr lang="ru-RU" sz="2000">
                <a:solidFill>
                  <a:srgbClr val="000000"/>
                </a:solidFill>
                <a:latin typeface="Liberation Serif"/>
              </a:rPr>
              <a:t>Геополитика</a:t>
            </a:r>
            <a:r>
              <a:rPr lang="ru-RU" sz="2000">
                <a:solidFill>
                  <a:schemeClr val="tx1"/>
                </a:solidFill>
                <a:latin typeface="Liberation Serif"/>
              </a:rPr>
              <a:t> и  другие дисциплины.</a:t>
            </a:r>
          </a:p>
          <a:p>
            <a:pPr marL="723900" indent="-546100" eaLnBrk="1" hangingPunct="1">
              <a:lnSpc>
                <a:spcPct val="70000"/>
              </a:lnSpc>
              <a:buFont typeface="Wingdings" pitchFamily="2" charset="2"/>
              <a:buChar char="q"/>
              <a:defRPr/>
            </a:pPr>
            <a:endParaRPr lang="ru-RU" sz="2000">
              <a:solidFill>
                <a:srgbClr val="000000"/>
              </a:solidFill>
              <a:latin typeface="Liberation Serif"/>
            </a:endParaRPr>
          </a:p>
          <a:p>
            <a:pPr marL="723900" indent="-546100" eaLnBrk="1" hangingPunct="1">
              <a:lnSpc>
                <a:spcPct val="70000"/>
              </a:lnSpc>
              <a:defRPr/>
            </a:pPr>
            <a:endParaRPr lang="ru-RU" sz="1100">
              <a:solidFill>
                <a:srgbClr val="0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083EC13-A857-4DB5-BC01-49C4ABD0AE49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  <p:sp>
        <p:nvSpPr>
          <p:cNvPr id="40963" name="Нижний колонтитул 5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ФИО, группа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75125"/>
            <a:ext cx="657413" cy="382875"/>
          </a:xfrm>
        </p:spPr>
        <p:txBody>
          <a:bodyPr/>
          <a:lstStyle/>
          <a:p>
            <a:pPr>
              <a:defRPr/>
            </a:pPr>
            <a:fld id="{DCEBB085-9826-4E0B-AC1D-C317E50B9FBE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38213" y="766763"/>
            <a:ext cx="3051896" cy="522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Дисциплины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80163" y="763588"/>
            <a:ext cx="4393132" cy="522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По выбору студента</a:t>
            </a:r>
            <a:r>
              <a:rPr lang="ru-RU" sz="2800" b="1" dirty="0">
                <a:latin typeface="Roboto"/>
              </a:rPr>
              <a:t>:</a:t>
            </a:r>
            <a:endParaRPr lang="ru-RU" b="1" dirty="0">
              <a:latin typeface="Roboto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quarter" idx="10"/>
          </p:nvPr>
        </p:nvSpPr>
        <p:spPr>
          <a:xfrm>
            <a:off x="6380163" y="1604963"/>
            <a:ext cx="5237162" cy="44116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55600" indent="-35560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400">
                <a:solidFill>
                  <a:srgbClr val="000000"/>
                </a:solidFill>
                <a:latin typeface="Liberation Serif"/>
              </a:rPr>
              <a:t>Социология культуры</a:t>
            </a:r>
            <a:r>
              <a:rPr lang="ru-RU" sz="2400">
                <a:solidFill>
                  <a:schemeClr val="tx1"/>
                </a:solidFill>
                <a:latin typeface="Liberation Serif"/>
              </a:rPr>
              <a:t>;</a:t>
            </a:r>
            <a:endParaRPr lang="ru-RU" sz="2400">
              <a:solidFill>
                <a:srgbClr val="000000"/>
              </a:solidFill>
              <a:latin typeface="Liberation Serif"/>
            </a:endParaRPr>
          </a:p>
          <a:p>
            <a:pPr marL="355600" indent="-35560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400">
                <a:solidFill>
                  <a:srgbClr val="000000"/>
                </a:solidFill>
                <a:latin typeface="Liberation Serif"/>
              </a:rPr>
              <a:t>Социально-педагогические технологии</a:t>
            </a:r>
            <a:r>
              <a:rPr lang="ru-RU" sz="2400">
                <a:solidFill>
                  <a:schemeClr val="tx1"/>
                </a:solidFill>
                <a:latin typeface="Liberation Serif"/>
              </a:rPr>
              <a:t>;</a:t>
            </a:r>
            <a:endParaRPr lang="ru-RU" sz="2400">
              <a:solidFill>
                <a:srgbClr val="000000"/>
              </a:solidFill>
              <a:latin typeface="Liberation Serif"/>
            </a:endParaRPr>
          </a:p>
          <a:p>
            <a:pPr marL="355600" indent="-35560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400">
                <a:solidFill>
                  <a:srgbClr val="000000"/>
                </a:solidFill>
                <a:latin typeface="Liberation Serif"/>
              </a:rPr>
              <a:t>Конфликтология</a:t>
            </a:r>
            <a:r>
              <a:rPr lang="ru-RU" sz="2400">
                <a:solidFill>
                  <a:schemeClr val="tx1"/>
                </a:solidFill>
                <a:latin typeface="Liberation Serif"/>
              </a:rPr>
              <a:t>;</a:t>
            </a:r>
            <a:endParaRPr lang="ru-RU" sz="2400">
              <a:solidFill>
                <a:srgbClr val="000000"/>
              </a:solidFill>
              <a:latin typeface="Liberation Serif"/>
            </a:endParaRPr>
          </a:p>
          <a:p>
            <a:pPr marL="355600" indent="-35560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400">
                <a:solidFill>
                  <a:srgbClr val="000000"/>
                </a:solidFill>
                <a:latin typeface="Liberation Serif"/>
              </a:rPr>
              <a:t>Религиозный экстремизм как социальный феномен</a:t>
            </a:r>
            <a:r>
              <a:rPr lang="ru-RU" sz="2400">
                <a:solidFill>
                  <a:schemeClr val="tx1"/>
                </a:solidFill>
                <a:latin typeface="Liberation Serif"/>
              </a:rPr>
              <a:t>;</a:t>
            </a:r>
            <a:endParaRPr lang="ru-RU" sz="2400">
              <a:solidFill>
                <a:srgbClr val="000000"/>
              </a:solidFill>
              <a:latin typeface="Liberation Serif"/>
            </a:endParaRPr>
          </a:p>
          <a:p>
            <a:pPr marL="355600" indent="-35560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400">
                <a:solidFill>
                  <a:srgbClr val="000000"/>
                </a:solidFill>
                <a:latin typeface="Liberation Serif"/>
              </a:rPr>
              <a:t>Профилактика политического экстремизма</a:t>
            </a:r>
            <a:r>
              <a:rPr lang="ru-RU" sz="2400">
                <a:solidFill>
                  <a:schemeClr val="tx1"/>
                </a:solidFill>
                <a:latin typeface="Liberation Serif"/>
              </a:rPr>
              <a:t>;</a:t>
            </a:r>
            <a:endParaRPr lang="ru-RU" sz="2400">
              <a:solidFill>
                <a:srgbClr val="000000"/>
              </a:solidFill>
              <a:latin typeface="Liberation Serif"/>
            </a:endParaRPr>
          </a:p>
          <a:p>
            <a:pPr marL="355600" indent="-35560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400">
                <a:solidFill>
                  <a:srgbClr val="000000"/>
                </a:solidFill>
                <a:latin typeface="Liberation Serif"/>
              </a:rPr>
              <a:t>Экстремизм в искусстве как социальный феномен</a:t>
            </a:r>
            <a:r>
              <a:rPr lang="ru-RU" sz="2400">
                <a:solidFill>
                  <a:schemeClr val="tx1"/>
                </a:solidFill>
                <a:latin typeface="Liberation Serif"/>
              </a:rPr>
              <a:t> и </a:t>
            </a:r>
            <a:r>
              <a:rPr lang="ru-RU" sz="2400">
                <a:solidFill>
                  <a:srgbClr val="000000"/>
                </a:solidFill>
                <a:latin typeface="Liberation Serif"/>
              </a:rPr>
              <a:t> другие дисциплины.</a:t>
            </a:r>
          </a:p>
          <a:p>
            <a:pPr marL="355600" indent="-35560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ru-RU" sz="2000">
              <a:solidFill>
                <a:srgbClr val="000000"/>
              </a:solidFill>
              <a:latin typeface="Liberation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083EC13-A857-4DB5-BC01-49C4ABD0AE49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  <p:sp>
        <p:nvSpPr>
          <p:cNvPr id="41986" name="Нижний колонтитул 5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ФИО, группа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75125"/>
            <a:ext cx="657413" cy="382875"/>
          </a:xfrm>
        </p:spPr>
        <p:txBody>
          <a:bodyPr/>
          <a:lstStyle/>
          <a:p>
            <a:pPr>
              <a:defRPr/>
            </a:pPr>
            <a:fld id="{B8A68160-EB9B-487F-9C67-03E51D215392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2638" y="1525588"/>
          <a:ext cx="11409362" cy="5017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7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1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модуля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Блок 1. «Дисциплины (модули)»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Обязательная часть Блока 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Молодежь в геополитическом пространстве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Организация и проведение научного исследования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Основы коммуникации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Социально-педагогические технологии работы с молодежью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Технологии управления в молодежной среде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Часть, формируемая участниками образовательных отношений Блока 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Актуальные вопросы молодежной политики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Основы управления в сфере работы с молодежью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Экстремизм как глобальная проблема человечества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Часть, формируемая участниками образовательных отношений, по выбору студента Блока 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Международный опыт профилактики экстремизма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Психолого-педагогические основы профилактики экстремизма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1.11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Экстремизм в политике и религии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1.12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Экстремизм как феномен культуры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60413" y="636588"/>
            <a:ext cx="8899525" cy="70008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latin typeface="Liberation Serif" panose="02020603050405020304" pitchFamily="18" charset="0"/>
              </a:rPr>
              <a:t>Основные модули образовательной программы: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083EC13-A857-4DB5-BC01-49C4ABD0AE49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  <p:sp>
        <p:nvSpPr>
          <p:cNvPr id="43010" name="Нижний колонтитул 5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ФИО, группа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75125"/>
            <a:ext cx="657413" cy="382875"/>
          </a:xfrm>
        </p:spPr>
        <p:txBody>
          <a:bodyPr/>
          <a:lstStyle/>
          <a:p>
            <a:pPr>
              <a:defRPr/>
            </a:pPr>
            <a:fld id="{3E917885-2C1E-4AE8-BF86-45A40D440F9E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66738" y="1616075"/>
          <a:ext cx="11624642" cy="5212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8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 п/п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модуля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2.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Блок 2 Практика </a:t>
                      </a:r>
                      <a:endParaRPr lang="ru-RU" sz="20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Обязательная часть Блока 2</a:t>
                      </a: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>
                          <a:effectLst/>
                        </a:rPr>
                        <a:t>Часть, </a:t>
                      </a:r>
                      <a:r>
                        <a:rPr lang="ru-RU" sz="2000" dirty="0">
                          <a:effectLst/>
                        </a:rPr>
                        <a:t>формируемая участниками образовательных отношений Блока 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Производственная практика, научно-исследовательская работа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Производственная практика, преддипломная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Производственная практика, технологическая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Учебная практика, ознакомительная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Блок 3 Государственная итоговая аттестация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Обязательная часть Блока 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3.1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Выпускная квалификационная работа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3.2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Государственный экзамен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8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Блок 4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8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4.1.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Факультатив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55" marR="3355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77863" y="742950"/>
            <a:ext cx="8899525" cy="7000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latin typeface="Liberation Serif" panose="02020603050405020304" pitchFamily="18" charset="0"/>
              </a:rPr>
              <a:t>Основные модули образовательной программы: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FDED3618-1423-43EE-9C83-91FE4FEC31F5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  <p:sp>
        <p:nvSpPr>
          <p:cNvPr id="44034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ФИО, группа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0" y="6475125"/>
            <a:ext cx="657413" cy="382875"/>
          </a:xfrm>
        </p:spPr>
        <p:txBody>
          <a:bodyPr/>
          <a:lstStyle/>
          <a:p>
            <a:pPr>
              <a:defRPr/>
            </a:pPr>
            <a:fld id="{5BB2C191-7F49-413F-895C-358B2F697DF2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609600" y="2197100"/>
            <a:ext cx="10922000" cy="431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531813" indent="-354013">
              <a:buFont typeface="Wingdings" pitchFamily="2" charset="2"/>
              <a:buChar char="ü"/>
              <a:defRPr/>
            </a:pPr>
            <a:r>
              <a:rPr lang="ru-RU" sz="2000">
                <a:solidFill>
                  <a:schemeClr val="tx1"/>
                </a:solidFill>
                <a:latin typeface="Liberation Serif"/>
              </a:rPr>
              <a:t>В государственных и муниципальных органах управления, министерствах, департаментах, управлениях и комитетах образования, культуры, молодежной и социальной политики, физической культуры и спорта России и в странах СНГ;</a:t>
            </a:r>
          </a:p>
          <a:p>
            <a:pPr marL="531813" indent="-354013">
              <a:buFont typeface="Wingdings" pitchFamily="2" charset="2"/>
              <a:buChar char="ü"/>
              <a:defRPr/>
            </a:pPr>
            <a:r>
              <a:rPr lang="ru-RU" sz="2000">
                <a:solidFill>
                  <a:schemeClr val="tx1"/>
                </a:solidFill>
                <a:latin typeface="Liberation Serif"/>
              </a:rPr>
              <a:t>В образовательных  организациях: муниципальных образовательных учреждениях и учреждениях дополнительного образования, организациях среднего профессионального образования и высших учебных заведениях России и стран СНГ;</a:t>
            </a:r>
          </a:p>
          <a:p>
            <a:pPr marL="531813" indent="-354013">
              <a:buFont typeface="Wingdings" pitchFamily="2" charset="2"/>
              <a:buChar char="ü"/>
              <a:defRPr/>
            </a:pPr>
            <a:r>
              <a:rPr lang="ru-RU" sz="2000">
                <a:solidFill>
                  <a:schemeClr val="tx1"/>
                </a:solidFill>
                <a:latin typeface="Liberation Serif"/>
              </a:rPr>
              <a:t>В учреждениях социальной помощи семье и детям;</a:t>
            </a:r>
          </a:p>
          <a:p>
            <a:pPr marL="531813" indent="-354013">
              <a:buFont typeface="Wingdings" pitchFamily="2" charset="2"/>
              <a:buChar char="ü"/>
              <a:defRPr/>
            </a:pPr>
            <a:r>
              <a:rPr lang="ru-RU" sz="2000">
                <a:solidFill>
                  <a:schemeClr val="tx1"/>
                </a:solidFill>
                <a:latin typeface="Liberation Serif"/>
              </a:rPr>
              <a:t>В правоохранительных органах, организациях силовых структур и Федеральной миграционной службы России;</a:t>
            </a:r>
          </a:p>
          <a:p>
            <a:pPr marL="531813" indent="-354013">
              <a:buFont typeface="Wingdings" pitchFamily="2" charset="2"/>
              <a:buChar char="ü"/>
              <a:defRPr/>
            </a:pPr>
            <a:r>
              <a:rPr lang="ru-RU" sz="2000">
                <a:solidFill>
                  <a:schemeClr val="tx1"/>
                </a:solidFill>
                <a:latin typeface="Liberation Serif"/>
              </a:rPr>
              <a:t>В общественных и некоммерческих организациях, работающих в молодежной среде в России и странах СНГ.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7063" y="1139825"/>
            <a:ext cx="10887075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Выпускник сможет выполнять профессиональную деятельность  на предприятиях и в организациях</a:t>
            </a:r>
            <a:r>
              <a:rPr lang="ru-RU" sz="2000" b="1" dirty="0">
                <a:latin typeface="Liberation Serif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FDED3618-1423-43EE-9C83-91FE4FEC31F5}" type="datetime1">
              <a:rPr lang="ru-RU"/>
              <a:pPr>
                <a:defRPr/>
              </a:pPr>
              <a:t>27.10.2022</a:t>
            </a:fld>
            <a:endParaRPr lang="ru-RU" dirty="0"/>
          </a:p>
        </p:txBody>
      </p:sp>
      <p:sp>
        <p:nvSpPr>
          <p:cNvPr id="45058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ФИО, группа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0" y="6475125"/>
            <a:ext cx="657413" cy="382875"/>
          </a:xfrm>
        </p:spPr>
        <p:txBody>
          <a:bodyPr/>
          <a:lstStyle/>
          <a:p>
            <a:pPr>
              <a:defRPr/>
            </a:pPr>
            <a:fld id="{B7AD1198-F68B-46E1-B095-5302D669BA66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657225" y="1952625"/>
            <a:ext cx="4770438" cy="431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531813" indent="-354013">
              <a:buFont typeface="Wingdings" pitchFamily="2" charset="2"/>
              <a:buChar char="ü"/>
              <a:defRPr/>
            </a:pPr>
            <a:r>
              <a:rPr lang="ru-RU" sz="2000" dirty="0"/>
              <a:t> Ассоциация «Центр </a:t>
            </a:r>
            <a:r>
              <a:rPr lang="ru-RU" sz="2000" dirty="0" err="1"/>
              <a:t>этноконфессиональных</a:t>
            </a:r>
            <a:r>
              <a:rPr lang="ru-RU" sz="2000" dirty="0"/>
              <a:t> исследований и профилактики экстремизма»;</a:t>
            </a:r>
          </a:p>
          <a:p>
            <a:pPr marL="531813" indent="-354013">
              <a:buFont typeface="Wingdings" pitchFamily="2" charset="2"/>
              <a:buChar char="ü"/>
              <a:defRPr/>
            </a:pPr>
            <a:r>
              <a:rPr lang="ru-RU" sz="2000" dirty="0"/>
              <a:t> Центр противодействия экстремизму при ГУ МВД РФ по Свердловской области;</a:t>
            </a:r>
          </a:p>
          <a:p>
            <a:pPr marL="531813" indent="-354013">
              <a:buFont typeface="Wingdings" pitchFamily="2" charset="2"/>
              <a:buChar char="ü"/>
              <a:defRPr/>
            </a:pPr>
            <a:r>
              <a:rPr lang="ru-RU" sz="2000" dirty="0"/>
              <a:t> Министерство общественной безопасности Свердловской области;</a:t>
            </a:r>
          </a:p>
          <a:p>
            <a:pPr marL="531813" indent="-354013">
              <a:buFont typeface="Wingdings" pitchFamily="2" charset="2"/>
              <a:buChar char="ü"/>
              <a:defRPr/>
            </a:pPr>
            <a:r>
              <a:rPr lang="ru-RU" sz="2000" dirty="0"/>
              <a:t> Министерство образования и молодежной политики Свердловской области.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0700" y="760413"/>
            <a:ext cx="10887075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Места прохождения практик</a:t>
            </a:r>
            <a:r>
              <a:rPr lang="ru-RU" sz="2800" b="1" dirty="0">
                <a:latin typeface="Liberation Serif" panose="02020603050405020304" pitchFamily="18" charset="0"/>
              </a:rPr>
              <a:t>:</a:t>
            </a:r>
          </a:p>
        </p:txBody>
      </p:sp>
      <p:pic>
        <p:nvPicPr>
          <p:cNvPr id="45064" name="Рисунок 7"/>
          <p:cNvPicPr>
            <a:picLocks noChangeAspect="1"/>
          </p:cNvPicPr>
          <p:nvPr/>
        </p:nvPicPr>
        <p:blipFill>
          <a:blip r:embed="rId2"/>
          <a:srcRect l="18333" t="5414" r="18214" b="7964"/>
          <a:stretch>
            <a:fillRect/>
          </a:stretch>
        </p:blipFill>
        <p:spPr bwMode="auto">
          <a:xfrm>
            <a:off x="6437313" y="4884738"/>
            <a:ext cx="574675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9138" y="1952625"/>
            <a:ext cx="23812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51863" y="1552575"/>
            <a:ext cx="315277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Liberation Serif" panose="02020603050405020304" pitchFamily="18" charset="0"/>
              </a:rPr>
              <a:t>Область профессиональной деятельности выпускника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1201738" y="3011488"/>
            <a:ext cx="6359525" cy="3375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55600" indent="-355600" eaLnBrk="1" hangingPunct="1">
              <a:buFont typeface="Wingdings" pitchFamily="2" charset="2"/>
              <a:buChar char="ü"/>
              <a:defRPr/>
            </a:pPr>
            <a:r>
              <a:rPr lang="ru-RU" sz="2000">
                <a:solidFill>
                  <a:srgbClr val="000000"/>
                </a:solidFill>
                <a:latin typeface="Liberation Serif"/>
              </a:rPr>
              <a:t>Решения комплексных задач по реализации молодежной политики в сферах труда, права, политики, науки и образования, культуры и спорта, коммуникации, здравоохранения;</a:t>
            </a:r>
          </a:p>
          <a:p>
            <a:pPr marL="355600" indent="-355600" eaLnBrk="1" hangingPunct="1">
              <a:buFont typeface="Wingdings" pitchFamily="2" charset="2"/>
              <a:buChar char="ü"/>
              <a:defRPr/>
            </a:pPr>
            <a:r>
              <a:rPr lang="ru-RU" sz="2000">
                <a:solidFill>
                  <a:srgbClr val="000000"/>
                </a:solidFill>
                <a:latin typeface="Liberation Serif"/>
              </a:rPr>
              <a:t>Взаимодействия с государственными и общественными структурами, молодежными и детскими общественными объединениями, с работодателями по вопросам профилактики экстремизма и противодействия идеологии терроризма;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083EC13-A857-4DB5-BC01-49C4ABD0AE49}" type="datetime1">
              <a:rPr lang="ru-RU">
                <a:latin typeface="Liberation Serif" panose="02020603050405020304" pitchFamily="18" charset="0"/>
              </a:rPr>
              <a:pPr>
                <a:defRPr/>
              </a:pPr>
              <a:t>27.10.2022</a:t>
            </a:fld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46084" name="Нижний колонтитул 5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>
                <a:latin typeface="Liberation Serif"/>
              </a:rPr>
              <a:t>ФИО, группа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01738" y="1606550"/>
            <a:ext cx="6769100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Выпускник в соответствии с квалификацией «магистр» сможет осуществлять профессиональную деятельность в области:</a:t>
            </a:r>
          </a:p>
        </p:txBody>
      </p:sp>
      <p:pic>
        <p:nvPicPr>
          <p:cNvPr id="4608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0" y="1731963"/>
            <a:ext cx="3028950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75125"/>
            <a:ext cx="657413" cy="382875"/>
          </a:xfrm>
        </p:spPr>
        <p:txBody>
          <a:bodyPr/>
          <a:lstStyle/>
          <a:p>
            <a:pPr>
              <a:defRPr/>
            </a:pPr>
            <a:fld id="{1B5BEBB2-DA52-4395-8115-46D086A521BB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37C86F7C-5559-45A3-A09C-896133750D1E}" vid="{360FF22F-52FE-4B3F-A5AD-F2A17B860963}"/>
    </a:ext>
  </a:extLst>
</a:theme>
</file>

<file path=ppt/theme/theme2.xml><?xml version="1.0" encoding="utf-8"?>
<a:theme xmlns:a="http://schemas.openxmlformats.org/drawingml/2006/main" name="Основная част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.pptx" id="{D438FE1A-E638-4908-8B1F-A16FDB03F7FF}" vid="{79CBC33F-FB30-4DC9-A185-04A796C8C7D4}"/>
    </a:ext>
  </a:extLst>
</a:theme>
</file>

<file path=ppt/theme/theme3.xml><?xml version="1.0" encoding="utf-8"?>
<a:theme xmlns:a="http://schemas.openxmlformats.org/drawingml/2006/main" name="Основная часть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.pptx" id="{D438FE1A-E638-4908-8B1F-A16FDB03F7FF}" vid="{B5A29822-05F5-41B7-AE72-2B1E6C660E8D}"/>
    </a:ext>
  </a:extLst>
</a:theme>
</file>

<file path=ppt/theme/theme4.xml><?xml version="1.0" encoding="utf-8"?>
<a:theme xmlns:a="http://schemas.openxmlformats.org/drawingml/2006/main" name="Пустая тем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.pptx" id="{D438FE1A-E638-4908-8B1F-A16FDB03F7FF}" vid="{FB368872-3646-461D-8AD2-CB76BDD99C4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354</TotalTime>
  <Words>1164</Words>
  <Application>Microsoft Office PowerPoint</Application>
  <PresentationFormat>Широкоэкранный</PresentationFormat>
  <Paragraphs>174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Liberation Serif</vt:lpstr>
      <vt:lpstr>Roboto</vt:lpstr>
      <vt:lpstr>Verdana</vt:lpstr>
      <vt:lpstr>Wingdings</vt:lpstr>
      <vt:lpstr>Тема1</vt:lpstr>
      <vt:lpstr>Основная часть</vt:lpstr>
      <vt:lpstr>Основная часть 2</vt:lpstr>
      <vt:lpstr>Пустая тема</vt:lpstr>
      <vt:lpstr>Профилактика экстремизма в молодежной среде</vt:lpstr>
      <vt:lpstr>Презентация PowerPoint</vt:lpstr>
      <vt:lpstr>О программе</vt:lpstr>
      <vt:lpstr>Презентация PowerPoint</vt:lpstr>
      <vt:lpstr>Основные модули образовательной программы:</vt:lpstr>
      <vt:lpstr>Основные модули образовательной программы:</vt:lpstr>
      <vt:lpstr>Презентация PowerPoint</vt:lpstr>
      <vt:lpstr>Презентация PowerPoint</vt:lpstr>
      <vt:lpstr>Область профессиональной деятельности выпускника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Назаров Владимир</cp:lastModifiedBy>
  <cp:revision>55</cp:revision>
  <dcterms:created xsi:type="dcterms:W3CDTF">2019-12-13T17:44:10Z</dcterms:created>
  <dcterms:modified xsi:type="dcterms:W3CDTF">2022-10-27T08:00:31Z</dcterms:modified>
</cp:coreProperties>
</file>