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</p:sldIdLst>
  <p:sldSz cx="6858000" cy="9144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82" d="100"/>
          <a:sy n="82" d="100"/>
        </p:scale>
        <p:origin x="-3276" y="-10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14350" y="2840569"/>
            <a:ext cx="5829300" cy="196003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5F965C-F66B-4437-A5D3-C39DB1DFB434}" type="datetimeFigureOut">
              <a:rPr lang="ru-RU" smtClean="0"/>
              <a:pPr/>
              <a:t>01.12.2020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B54CEB-C7F0-4832-AEB0-6AFFC03D5E0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5F965C-F66B-4437-A5D3-C39DB1DFB434}" type="datetimeFigureOut">
              <a:rPr lang="ru-RU" smtClean="0"/>
              <a:pPr/>
              <a:t>01.12.2020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B54CEB-C7F0-4832-AEB0-6AFFC03D5E0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3729037" y="488951"/>
            <a:ext cx="1157288" cy="104013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257176" y="488951"/>
            <a:ext cx="3357563" cy="104013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5F965C-F66B-4437-A5D3-C39DB1DFB434}" type="datetimeFigureOut">
              <a:rPr lang="ru-RU" smtClean="0"/>
              <a:pPr/>
              <a:t>01.12.2020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B54CEB-C7F0-4832-AEB0-6AFFC03D5E0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5F965C-F66B-4437-A5D3-C39DB1DFB434}" type="datetimeFigureOut">
              <a:rPr lang="ru-RU" smtClean="0"/>
              <a:pPr/>
              <a:t>01.12.2020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B54CEB-C7F0-4832-AEB0-6AFFC03D5E0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41735" y="3875620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5F965C-F66B-4437-A5D3-C39DB1DFB434}" type="datetimeFigureOut">
              <a:rPr lang="ru-RU" smtClean="0"/>
              <a:pPr/>
              <a:t>01.12.2020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B54CEB-C7F0-4832-AEB0-6AFFC03D5E0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257176" y="2844801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2628901" y="2844801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5F965C-F66B-4437-A5D3-C39DB1DFB434}" type="datetimeFigureOut">
              <a:rPr lang="ru-RU" smtClean="0"/>
              <a:pPr/>
              <a:t>01.12.2020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B54CEB-C7F0-4832-AEB0-6AFFC03D5E0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1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42901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3483770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3483770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5F965C-F66B-4437-A5D3-C39DB1DFB434}" type="datetimeFigureOut">
              <a:rPr lang="ru-RU" smtClean="0"/>
              <a:pPr/>
              <a:t>01.12.2020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B54CEB-C7F0-4832-AEB0-6AFFC03D5E0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5F965C-F66B-4437-A5D3-C39DB1DFB434}" type="datetimeFigureOut">
              <a:rPr lang="ru-RU" smtClean="0"/>
              <a:pPr/>
              <a:t>01.12.2020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B54CEB-C7F0-4832-AEB0-6AFFC03D5E0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5F965C-F66B-4437-A5D3-C39DB1DFB434}" type="datetimeFigureOut">
              <a:rPr lang="ru-RU" smtClean="0"/>
              <a:pPr/>
              <a:t>01.12.2020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B54CEB-C7F0-4832-AEB0-6AFFC03D5E0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1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681288" y="364069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42901" y="1913469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5F965C-F66B-4437-A5D3-C39DB1DFB434}" type="datetimeFigureOut">
              <a:rPr lang="ru-RU" smtClean="0"/>
              <a:pPr/>
              <a:t>01.12.2020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B54CEB-C7F0-4832-AEB0-6AFFC03D5E0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44216" y="6400801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344216" y="7156452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5F965C-F66B-4437-A5D3-C39DB1DFB434}" type="datetimeFigureOut">
              <a:rPr lang="ru-RU" smtClean="0"/>
              <a:pPr/>
              <a:t>01.12.2020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B54CEB-C7F0-4832-AEB0-6AFFC03D5E0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2133602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342900" y="8475136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5F965C-F66B-4437-A5D3-C39DB1DFB434}" type="datetimeFigureOut">
              <a:rPr lang="ru-RU" smtClean="0"/>
              <a:pPr/>
              <a:t>01.12.2020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343150" y="8475136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4914900" y="8475136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B54CEB-C7F0-4832-AEB0-6AFFC03D5E0D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1" name="Picture 7" descr="C:\Users\Олег\Desktop\ВУЗы\2020-2021\картинкиВУЗы\7964777182.jpg"/>
          <p:cNvPicPr>
            <a:picLocks noChangeAspect="1" noChangeArrowheads="1"/>
          </p:cNvPicPr>
          <p:nvPr/>
        </p:nvPicPr>
        <p:blipFill>
          <a:blip r:embed="rId2"/>
          <a:srcRect l="15625" b="7812"/>
          <a:stretch>
            <a:fillRect/>
          </a:stretch>
        </p:blipFill>
        <p:spPr bwMode="auto">
          <a:xfrm>
            <a:off x="0" y="1500166"/>
            <a:ext cx="6858000" cy="4995354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214554" y="2428860"/>
            <a:ext cx="4643446" cy="1150403"/>
          </a:xfrm>
          <a:effectLst>
            <a:outerShdw blurRad="50800" dist="63500" dir="5400000" algn="t" rotWithShape="0">
              <a:schemeClr val="tx1">
                <a:alpha val="40000"/>
              </a:schemeClr>
            </a:outerShdw>
          </a:effectLst>
        </p:spPr>
        <p:txBody>
          <a:bodyPr>
            <a:noAutofit/>
          </a:bodyPr>
          <a:lstStyle/>
          <a:p>
            <a:r>
              <a:rPr lang="ru-RU" sz="2550" b="1" dirty="0" smtClean="0">
                <a:solidFill>
                  <a:srgbClr val="C00000"/>
                </a:solidFill>
                <a:latin typeface="Comic Sans MS" pitchFamily="66" charset="0"/>
                <a:cs typeface="Times New Roman" pitchFamily="18" charset="0"/>
              </a:rPr>
              <a:t>Мечтаешь стать офицером</a:t>
            </a:r>
            <a:br>
              <a:rPr lang="ru-RU" sz="2550" b="1" dirty="0" smtClean="0">
                <a:solidFill>
                  <a:srgbClr val="C00000"/>
                </a:solidFill>
                <a:latin typeface="Comic Sans MS" pitchFamily="66" charset="0"/>
                <a:cs typeface="Times New Roman" pitchFamily="18" charset="0"/>
              </a:rPr>
            </a:br>
            <a:r>
              <a:rPr lang="ru-RU" sz="2550" b="1" dirty="0" smtClean="0">
                <a:solidFill>
                  <a:srgbClr val="C00000"/>
                </a:solidFill>
                <a:latin typeface="Comic Sans MS" pitchFamily="66" charset="0"/>
                <a:cs typeface="Times New Roman" pitchFamily="18" charset="0"/>
              </a:rPr>
              <a:t>поступай в ведомственный </a:t>
            </a:r>
            <a:br>
              <a:rPr lang="ru-RU" sz="2550" b="1" dirty="0" smtClean="0">
                <a:solidFill>
                  <a:srgbClr val="C00000"/>
                </a:solidFill>
                <a:latin typeface="Comic Sans MS" pitchFamily="66" charset="0"/>
                <a:cs typeface="Times New Roman" pitchFamily="18" charset="0"/>
              </a:rPr>
            </a:br>
            <a:r>
              <a:rPr lang="ru-RU" sz="2550" b="1" dirty="0" smtClean="0">
                <a:solidFill>
                  <a:srgbClr val="C00000"/>
                </a:solidFill>
                <a:latin typeface="Comic Sans MS" pitchFamily="66" charset="0"/>
                <a:cs typeface="Times New Roman" pitchFamily="18" charset="0"/>
              </a:rPr>
              <a:t>институт ФСИН России</a:t>
            </a:r>
            <a:endParaRPr lang="ru-RU" sz="2550" b="1" dirty="0">
              <a:solidFill>
                <a:srgbClr val="C00000"/>
              </a:solidFill>
              <a:latin typeface="Comic Sans MS" pitchFamily="66" charset="0"/>
              <a:cs typeface="Times New Roman" pitchFamily="18" charset="0"/>
            </a:endParaRPr>
          </a:p>
        </p:txBody>
      </p:sp>
      <p:pic>
        <p:nvPicPr>
          <p:cNvPr id="1032" name="Picture 8" descr="C:\Users\Олег\Desktop\ВУЗы\2020-2021\картинкиВУЗы\31365_photo_2019-03-21_13-15-18.jpg"/>
          <p:cNvPicPr>
            <a:picLocks noChangeAspect="1" noChangeArrowheads="1"/>
          </p:cNvPicPr>
          <p:nvPr/>
        </p:nvPicPr>
        <p:blipFill>
          <a:blip r:embed="rId3"/>
          <a:srcRect l="22136" t="3508" r="5418"/>
          <a:stretch>
            <a:fillRect/>
          </a:stretch>
        </p:blipFill>
        <p:spPr bwMode="auto">
          <a:xfrm>
            <a:off x="4857760" y="6475228"/>
            <a:ext cx="2000240" cy="2668772"/>
          </a:xfrm>
          <a:prstGeom prst="rect">
            <a:avLst/>
          </a:prstGeom>
          <a:noFill/>
        </p:spPr>
      </p:pic>
      <p:pic>
        <p:nvPicPr>
          <p:cNvPr id="1033" name="Picture 9" descr="C:\Users\Олег\Desktop\ВУЗы\2020-2021\картинкиВУЗы\img_6632_2000_0.jpg"/>
          <p:cNvPicPr>
            <a:picLocks noChangeAspect="1" noChangeArrowheads="1"/>
          </p:cNvPicPr>
          <p:nvPr/>
        </p:nvPicPr>
        <p:blipFill>
          <a:blip r:embed="rId4"/>
          <a:srcRect l="10625" t="14375" r="6406" b="20000"/>
          <a:stretch>
            <a:fillRect/>
          </a:stretch>
        </p:blipFill>
        <p:spPr bwMode="auto">
          <a:xfrm>
            <a:off x="0" y="0"/>
            <a:ext cx="3371818" cy="2000232"/>
          </a:xfrm>
          <a:prstGeom prst="rect">
            <a:avLst/>
          </a:prstGeom>
          <a:noFill/>
        </p:spPr>
      </p:pic>
      <p:pic>
        <p:nvPicPr>
          <p:cNvPr id="1034" name="Picture 10" descr="C:\Users\Олег\Desktop\ВУЗы\2020-2021\картинкиВУЗы\0GnMl1538067426.jpg"/>
          <p:cNvPicPr>
            <a:picLocks noChangeAspect="1" noChangeArrowheads="1"/>
          </p:cNvPicPr>
          <p:nvPr/>
        </p:nvPicPr>
        <p:blipFill>
          <a:blip r:embed="rId5"/>
          <a:srcRect l="19356" t="2632" r="31371"/>
          <a:stretch>
            <a:fillRect/>
          </a:stretch>
        </p:blipFill>
        <p:spPr bwMode="auto">
          <a:xfrm>
            <a:off x="0" y="6500826"/>
            <a:ext cx="2000264" cy="2643174"/>
          </a:xfrm>
          <a:prstGeom prst="rect">
            <a:avLst/>
          </a:prstGeom>
          <a:noFill/>
        </p:spPr>
      </p:pic>
      <p:pic>
        <p:nvPicPr>
          <p:cNvPr id="1035" name="Picture 11" descr="C:\Users\Олег\Desktop\ВУЗы\2020-2021\картинкиВУЗы\original.jpg"/>
          <p:cNvPicPr>
            <a:picLocks noChangeAspect="1" noChangeArrowheads="1"/>
          </p:cNvPicPr>
          <p:nvPr/>
        </p:nvPicPr>
        <p:blipFill>
          <a:blip r:embed="rId6" cstate="print"/>
          <a:srcRect t="8069" b="7228"/>
          <a:stretch>
            <a:fillRect/>
          </a:stretch>
        </p:blipFill>
        <p:spPr bwMode="auto">
          <a:xfrm>
            <a:off x="3357562" y="-1"/>
            <a:ext cx="3500438" cy="1963815"/>
          </a:xfrm>
          <a:prstGeom prst="rect">
            <a:avLst/>
          </a:prstGeom>
          <a:noFill/>
        </p:spPr>
      </p:pic>
      <p:sp>
        <p:nvSpPr>
          <p:cNvPr id="15" name="TextBox 14"/>
          <p:cNvSpPr txBox="1"/>
          <p:nvPr/>
        </p:nvSpPr>
        <p:spPr>
          <a:xfrm>
            <a:off x="2000240" y="6500826"/>
            <a:ext cx="2857520" cy="26431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300" i="1" dirty="0" smtClean="0">
                <a:latin typeface="Times New Roman" pitchFamily="18" charset="0"/>
                <a:cs typeface="Times New Roman" pitchFamily="18" charset="0"/>
              </a:rPr>
              <a:t>По всем интересующим вопросам обращаться в отдел кадров </a:t>
            </a:r>
          </a:p>
          <a:p>
            <a:pPr algn="ctr"/>
            <a:r>
              <a:rPr lang="ru-RU" sz="1300" i="1" dirty="0" smtClean="0">
                <a:latin typeface="Times New Roman" pitchFamily="18" charset="0"/>
                <a:cs typeface="Times New Roman" pitchFamily="18" charset="0"/>
              </a:rPr>
              <a:t>ФКУ УК ГУФСИН России </a:t>
            </a:r>
          </a:p>
          <a:p>
            <a:pPr algn="ctr"/>
            <a:r>
              <a:rPr lang="ru-RU" sz="1300" i="1" dirty="0" smtClean="0">
                <a:latin typeface="Times New Roman" pitchFamily="18" charset="0"/>
                <a:cs typeface="Times New Roman" pitchFamily="18" charset="0"/>
              </a:rPr>
              <a:t>по Свердловской области</a:t>
            </a:r>
          </a:p>
          <a:p>
            <a:pPr algn="ctr"/>
            <a:r>
              <a:rPr lang="ru-RU" sz="1300" i="1" dirty="0" smtClean="0">
                <a:latin typeface="Times New Roman" pitchFamily="18" charset="0"/>
                <a:cs typeface="Times New Roman" pitchFamily="18" charset="0"/>
              </a:rPr>
              <a:t>Адрес: г. Первоуральск ул. Горького</a:t>
            </a:r>
          </a:p>
          <a:p>
            <a:pPr algn="ctr"/>
            <a:r>
              <a:rPr lang="ru-RU" sz="1300" i="1" dirty="0" smtClean="0">
                <a:latin typeface="Times New Roman" pitchFamily="18" charset="0"/>
                <a:cs typeface="Times New Roman" pitchFamily="18" charset="0"/>
              </a:rPr>
              <a:t>Тел. (3439)62-89-20</a:t>
            </a:r>
          </a:p>
          <a:p>
            <a:pPr algn="ctr"/>
            <a:endParaRPr lang="ru-RU" sz="700" i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1300" i="1" dirty="0" smtClean="0">
                <a:latin typeface="Times New Roman" pitchFamily="18" charset="0"/>
                <a:cs typeface="Times New Roman" pitchFamily="18" charset="0"/>
              </a:rPr>
              <a:t>Контактное лицо:</a:t>
            </a:r>
          </a:p>
          <a:p>
            <a:pPr algn="ctr"/>
            <a:r>
              <a:rPr lang="ru-RU" sz="1300" i="1" dirty="0" smtClean="0">
                <a:latin typeface="Times New Roman" pitchFamily="18" charset="0"/>
                <a:cs typeface="Times New Roman" pitchFamily="18" charset="0"/>
              </a:rPr>
              <a:t>капитан внутренней службы </a:t>
            </a:r>
          </a:p>
          <a:p>
            <a:pPr algn="ctr"/>
            <a:r>
              <a:rPr lang="ru-RU" sz="1300" i="1" dirty="0" err="1" smtClean="0">
                <a:latin typeface="Times New Roman" pitchFamily="18" charset="0"/>
                <a:cs typeface="Times New Roman" pitchFamily="18" charset="0"/>
              </a:rPr>
              <a:t>Котков</a:t>
            </a:r>
            <a:r>
              <a:rPr lang="ru-RU" sz="1300" i="1" dirty="0" smtClean="0">
                <a:latin typeface="Times New Roman" pitchFamily="18" charset="0"/>
                <a:cs typeface="Times New Roman" pitchFamily="18" charset="0"/>
              </a:rPr>
              <a:t> Владимир Вячеславович, старший инструктор группы боевой и специальной подготовки</a:t>
            </a:r>
          </a:p>
          <a:p>
            <a:pPr algn="ctr"/>
            <a:r>
              <a:rPr lang="ru-RU" sz="1300" i="1" dirty="0" smtClean="0">
                <a:latin typeface="Times New Roman" pitchFamily="18" charset="0"/>
                <a:cs typeface="Times New Roman" pitchFamily="18" charset="0"/>
              </a:rPr>
              <a:t>Тел. 8-919-377-59-19</a:t>
            </a:r>
            <a:endParaRPr lang="ru-RU" sz="13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 descr="Эмблема Федеральной службы исполнения наказаний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8" y="142844"/>
            <a:ext cx="1428760" cy="15149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0" y="1643042"/>
            <a:ext cx="6858000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950" b="1" i="1" dirty="0" smtClean="0">
                <a:latin typeface="Times New Roman" pitchFamily="18" charset="0"/>
                <a:cs typeface="Times New Roman" pitchFamily="18" charset="0"/>
              </a:rPr>
              <a:t>осуществляет набор кандидатов для поступления </a:t>
            </a:r>
          </a:p>
          <a:p>
            <a:r>
              <a:rPr lang="ru-RU" sz="195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950" b="1" i="1" dirty="0" smtClean="0">
                <a:latin typeface="Times New Roman" pitchFamily="18" charset="0"/>
                <a:cs typeface="Times New Roman" pitchFamily="18" charset="0"/>
              </a:rPr>
              <a:t>          на очное отделение</a:t>
            </a:r>
          </a:p>
        </p:txBody>
      </p:sp>
      <p:pic>
        <p:nvPicPr>
          <p:cNvPr id="2050" name="Picture 2" descr="C:\Users\Олег\Desktop\ВУЗы\2020-2021\картинкиВУЗы\9c56b1097c75845df19708dbd8691d5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14752" y="2071671"/>
            <a:ext cx="2943220" cy="1857388"/>
          </a:xfrm>
          <a:prstGeom prst="rect">
            <a:avLst/>
          </a:prstGeom>
          <a:noFill/>
        </p:spPr>
      </p:pic>
      <p:sp>
        <p:nvSpPr>
          <p:cNvPr id="9" name="Прямоугольник 8"/>
          <p:cNvSpPr/>
          <p:nvPr/>
        </p:nvSpPr>
        <p:spPr>
          <a:xfrm>
            <a:off x="3143248" y="4000496"/>
            <a:ext cx="3714752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FontTx/>
              <a:buChar char="-"/>
            </a:pPr>
            <a:r>
              <a:rPr lang="ru-RU" sz="1950" b="1" i="1" dirty="0" smtClean="0">
                <a:latin typeface="Times New Roman" pitchFamily="18" charset="0"/>
                <a:cs typeface="Times New Roman" pitchFamily="18" charset="0"/>
              </a:rPr>
              <a:t>Владимирский юридический институт ФСИН России;</a:t>
            </a:r>
          </a:p>
          <a:p>
            <a:pPr algn="ctr">
              <a:buFontTx/>
              <a:buChar char="-"/>
            </a:pPr>
            <a:r>
              <a:rPr lang="ru-RU" sz="1950" b="1" i="1" dirty="0" smtClean="0">
                <a:latin typeface="Times New Roman" pitchFamily="18" charset="0"/>
                <a:cs typeface="Times New Roman" pitchFamily="18" charset="0"/>
              </a:rPr>
              <a:t>Вологодский институт права и экономики ФСИН России;</a:t>
            </a:r>
          </a:p>
          <a:p>
            <a:pPr algn="ctr">
              <a:buFontTx/>
              <a:buChar char="-"/>
            </a:pPr>
            <a:r>
              <a:rPr lang="ru-RU" sz="1950" b="1" i="1" dirty="0" smtClean="0">
                <a:latin typeface="Times New Roman" pitchFamily="18" charset="0"/>
                <a:cs typeface="Times New Roman" pitchFamily="18" charset="0"/>
              </a:rPr>
              <a:t>Воронежский институт ФСИН России;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0" y="2214546"/>
            <a:ext cx="3714752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950" b="1" i="1" dirty="0" smtClean="0">
                <a:latin typeface="Times New Roman" pitchFamily="18" charset="0"/>
                <a:cs typeface="Times New Roman" pitchFamily="18" charset="0"/>
              </a:rPr>
              <a:t>в ведомственные институты </a:t>
            </a:r>
          </a:p>
          <a:p>
            <a:pPr algn="ctr"/>
            <a:r>
              <a:rPr lang="ru-RU" sz="1950" b="1" i="1" dirty="0" smtClean="0">
                <a:latin typeface="Times New Roman" pitchFamily="18" charset="0"/>
                <a:cs typeface="Times New Roman" pitchFamily="18" charset="0"/>
              </a:rPr>
              <a:t>ФСИН России:</a:t>
            </a:r>
          </a:p>
          <a:p>
            <a:pPr algn="ctr">
              <a:buFontTx/>
              <a:buChar char="-"/>
            </a:pPr>
            <a:r>
              <a:rPr lang="ru-RU" sz="1950" b="1" i="1" dirty="0" smtClean="0">
                <a:latin typeface="Times New Roman" pitchFamily="18" charset="0"/>
                <a:cs typeface="Times New Roman" pitchFamily="18" charset="0"/>
              </a:rPr>
              <a:t>Академия права и управления Федеральной службы исполнения наказаний;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0" y="5786446"/>
            <a:ext cx="3429000" cy="193899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buFontTx/>
              <a:buChar char="-"/>
            </a:pPr>
            <a:r>
              <a:rPr lang="ru-RU" sz="1950" b="1" i="1" dirty="0" smtClean="0">
                <a:latin typeface="Times New Roman" pitchFamily="18" charset="0"/>
                <a:cs typeface="Times New Roman" pitchFamily="18" charset="0"/>
              </a:rPr>
              <a:t> Кузбасский институт ФСИН России;</a:t>
            </a:r>
          </a:p>
          <a:p>
            <a:pPr algn="ctr">
              <a:buFontTx/>
              <a:buChar char="-"/>
            </a:pPr>
            <a:r>
              <a:rPr lang="ru-RU" sz="1950" b="1" i="1" dirty="0" smtClean="0">
                <a:latin typeface="Times New Roman" pitchFamily="18" charset="0"/>
                <a:cs typeface="Times New Roman" pitchFamily="18" charset="0"/>
              </a:rPr>
              <a:t> Пермский институт </a:t>
            </a:r>
          </a:p>
          <a:p>
            <a:pPr algn="ctr"/>
            <a:r>
              <a:rPr lang="ru-RU" sz="1950" b="1" i="1" dirty="0" smtClean="0">
                <a:latin typeface="Times New Roman" pitchFamily="18" charset="0"/>
                <a:cs typeface="Times New Roman" pitchFamily="18" charset="0"/>
              </a:rPr>
              <a:t>ФСИН России;</a:t>
            </a:r>
          </a:p>
          <a:p>
            <a:pPr algn="ctr"/>
            <a:r>
              <a:rPr lang="ru-RU" sz="1950" b="1" i="1" dirty="0" smtClean="0">
                <a:latin typeface="Times New Roman" pitchFamily="18" charset="0"/>
                <a:cs typeface="Times New Roman" pitchFamily="18" charset="0"/>
              </a:rPr>
              <a:t>-  Самарский юридический институт ФСИН России.</a:t>
            </a:r>
            <a:endParaRPr lang="ru-RU" sz="1950" b="1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1" name="Picture 3" descr="C:\Users\Олег\Desktop\ВУЗы\2020-2021\картинкиВУЗы\DSC_1624.jpg"/>
          <p:cNvPicPr>
            <a:picLocks noChangeAspect="1" noChangeArrowheads="1"/>
          </p:cNvPicPr>
          <p:nvPr/>
        </p:nvPicPr>
        <p:blipFill>
          <a:blip r:embed="rId4" cstate="print"/>
          <a:srcRect t="8877" r="10937"/>
          <a:stretch>
            <a:fillRect/>
          </a:stretch>
        </p:blipFill>
        <p:spPr bwMode="auto">
          <a:xfrm>
            <a:off x="214290" y="4000496"/>
            <a:ext cx="2928958" cy="1714512"/>
          </a:xfrm>
          <a:prstGeom prst="rect">
            <a:avLst/>
          </a:prstGeom>
          <a:noFill/>
        </p:spPr>
      </p:pic>
      <p:pic>
        <p:nvPicPr>
          <p:cNvPr id="2052" name="Picture 4" descr="C:\Users\Олег\Desktop\ВУЗы\2020-2021\картинкиВУЗы\vuifasad.jpg"/>
          <p:cNvPicPr>
            <a:picLocks noChangeAspect="1" noChangeArrowheads="1"/>
          </p:cNvPicPr>
          <p:nvPr/>
        </p:nvPicPr>
        <p:blipFill>
          <a:blip r:embed="rId5" cstate="print"/>
          <a:srcRect l="17041" t="3125" r="7519" b="3125"/>
          <a:stretch>
            <a:fillRect/>
          </a:stretch>
        </p:blipFill>
        <p:spPr bwMode="auto">
          <a:xfrm>
            <a:off x="3714752" y="6000760"/>
            <a:ext cx="2928958" cy="1643073"/>
          </a:xfrm>
          <a:prstGeom prst="rect">
            <a:avLst/>
          </a:prstGeom>
          <a:noFill/>
        </p:spPr>
      </p:pic>
      <p:sp>
        <p:nvSpPr>
          <p:cNvPr id="15" name="TextBox 14"/>
          <p:cNvSpPr txBox="1"/>
          <p:nvPr/>
        </p:nvSpPr>
        <p:spPr>
          <a:xfrm>
            <a:off x="0" y="7743617"/>
            <a:ext cx="6858000" cy="14157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i="1" dirty="0" smtClean="0">
                <a:latin typeface="Times New Roman" pitchFamily="18" charset="0"/>
                <a:cs typeface="Times New Roman" pitchFamily="18" charset="0"/>
              </a:rPr>
              <a:t>По всем интересующим вопросам обращаться в отдел кадров </a:t>
            </a:r>
          </a:p>
          <a:p>
            <a:pPr algn="ctr"/>
            <a:r>
              <a:rPr lang="ru-RU" sz="1400" i="1" dirty="0" smtClean="0">
                <a:latin typeface="Times New Roman" pitchFamily="18" charset="0"/>
                <a:cs typeface="Times New Roman" pitchFamily="18" charset="0"/>
              </a:rPr>
              <a:t>ФКУ УК ГУФСИН России по Свердловской области</a:t>
            </a:r>
          </a:p>
          <a:p>
            <a:pPr algn="ctr"/>
            <a:r>
              <a:rPr lang="ru-RU" sz="1400" i="1" dirty="0" smtClean="0">
                <a:latin typeface="Times New Roman" pitchFamily="18" charset="0"/>
                <a:cs typeface="Times New Roman" pitchFamily="18" charset="0"/>
              </a:rPr>
              <a:t>Адрес: г. Первоуральск ул. Горького Тел. (3439)62-89-20</a:t>
            </a:r>
          </a:p>
          <a:p>
            <a:pPr algn="ctr"/>
            <a:endParaRPr lang="ru-RU" sz="100" i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1400" i="1" dirty="0" smtClean="0">
                <a:latin typeface="Times New Roman" pitchFamily="18" charset="0"/>
                <a:cs typeface="Times New Roman" pitchFamily="18" charset="0"/>
              </a:rPr>
              <a:t>Контактное лицо: капитан внутренней службы </a:t>
            </a:r>
            <a:r>
              <a:rPr lang="ru-RU" sz="1400" i="1" dirty="0" err="1" smtClean="0">
                <a:latin typeface="Times New Roman" pitchFamily="18" charset="0"/>
                <a:cs typeface="Times New Roman" pitchFamily="18" charset="0"/>
              </a:rPr>
              <a:t>Котков</a:t>
            </a:r>
            <a:r>
              <a:rPr lang="ru-RU" sz="1400" i="1" dirty="0" smtClean="0">
                <a:latin typeface="Times New Roman" pitchFamily="18" charset="0"/>
                <a:cs typeface="Times New Roman" pitchFamily="18" charset="0"/>
              </a:rPr>
              <a:t> Владимир Вячеславович, </a:t>
            </a:r>
          </a:p>
          <a:p>
            <a:pPr algn="ctr"/>
            <a:r>
              <a:rPr lang="ru-RU" sz="1400" i="1" dirty="0" smtClean="0">
                <a:latin typeface="Times New Roman" pitchFamily="18" charset="0"/>
                <a:cs typeface="Times New Roman" pitchFamily="18" charset="0"/>
              </a:rPr>
              <a:t>старший инструктор группы боевой и специальной подготовки</a:t>
            </a:r>
          </a:p>
          <a:p>
            <a:pPr algn="ctr"/>
            <a:r>
              <a:rPr lang="ru-RU" sz="1400" i="1" dirty="0" smtClean="0">
                <a:latin typeface="Times New Roman" pitchFamily="18" charset="0"/>
                <a:cs typeface="Times New Roman" pitchFamily="18" charset="0"/>
              </a:rPr>
              <a:t>Тел. 8-919-377-59-19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1571612" y="0"/>
            <a:ext cx="5286388" cy="1708160"/>
          </a:xfrm>
          <a:prstGeom prst="rect">
            <a:avLst/>
          </a:prstGeom>
          <a:effectLst>
            <a:outerShdw blurRad="50800" dist="63500" dir="5400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txBody>
          <a:bodyPr wrap="square">
            <a:spAutoFit/>
          </a:bodyPr>
          <a:lstStyle/>
          <a:p>
            <a:pPr algn="ctr"/>
            <a:r>
              <a:rPr lang="ru-RU" sz="2100" b="1" dirty="0" smtClean="0">
                <a:latin typeface="Times New Roman" pitchFamily="18" charset="0"/>
                <a:cs typeface="Times New Roman" pitchFamily="18" charset="0"/>
              </a:rPr>
              <a:t>Федеральное казенное учреждение </a:t>
            </a:r>
          </a:p>
          <a:p>
            <a:pPr algn="ctr"/>
            <a:r>
              <a:rPr lang="ru-RU" sz="2100" b="1" dirty="0" smtClean="0">
                <a:latin typeface="Times New Roman" pitchFamily="18" charset="0"/>
                <a:cs typeface="Times New Roman" pitchFamily="18" charset="0"/>
              </a:rPr>
              <a:t>«Управление по конвоированию </a:t>
            </a:r>
          </a:p>
          <a:p>
            <a:pPr algn="ctr"/>
            <a:r>
              <a:rPr lang="ru-RU" sz="2100" b="1" dirty="0" smtClean="0">
                <a:latin typeface="Times New Roman" pitchFamily="18" charset="0"/>
                <a:cs typeface="Times New Roman" pitchFamily="18" charset="0"/>
              </a:rPr>
              <a:t>Главного управления Федеральной службы исполнения наказаний </a:t>
            </a:r>
          </a:p>
          <a:p>
            <a:pPr algn="ctr"/>
            <a:r>
              <a:rPr lang="ru-RU" sz="2100" b="1" dirty="0" smtClean="0">
                <a:latin typeface="Times New Roman" pitchFamily="18" charset="0"/>
                <a:cs typeface="Times New Roman" pitchFamily="18" charset="0"/>
              </a:rPr>
              <a:t>по Свердловской области»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71612" y="285720"/>
            <a:ext cx="5286388" cy="1214382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>
            <a:no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Высшее образование ФСИН России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0" y="2285984"/>
            <a:ext cx="6858000" cy="3643338"/>
          </a:xfrm>
        </p:spPr>
        <p:txBody>
          <a:bodyPr>
            <a:normAutofit fontScale="70000" lnSpcReduction="20000"/>
          </a:bodyPr>
          <a:lstStyle/>
          <a:p>
            <a:pPr>
              <a:lnSpc>
                <a:spcPct val="110000"/>
              </a:lnSpc>
            </a:pPr>
            <a:r>
              <a:rPr lang="ru-RU" sz="18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Обучающиеся по очной форме, являются сотрудниками уголовно-исполнительной системы, им присваивается специальное звание «рядовой внутренней службы». </a:t>
            </a:r>
          </a:p>
          <a:p>
            <a:pPr>
              <a:lnSpc>
                <a:spcPct val="110000"/>
              </a:lnSpc>
            </a:pPr>
            <a:r>
              <a:rPr lang="ru-RU" sz="18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Обучающиеся обеспечиваются денежным, вещевым и другими видами довольствия. Проживают курсанты в общежитии.</a:t>
            </a:r>
          </a:p>
          <a:p>
            <a:pPr>
              <a:lnSpc>
                <a:spcPct val="110000"/>
              </a:lnSpc>
            </a:pPr>
            <a:r>
              <a:rPr lang="ru-RU" sz="18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Учебные занятия проводятся в соответствии с расписанием учебных занятий, </a:t>
            </a:r>
          </a:p>
          <a:p>
            <a:pPr>
              <a:lnSpc>
                <a:spcPct val="110000"/>
              </a:lnSpc>
            </a:pPr>
            <a:r>
              <a:rPr lang="ru-RU" sz="18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 современных аудиториях. С учетом специфики подготовки специалистов </a:t>
            </a:r>
          </a:p>
          <a:p>
            <a:pPr>
              <a:lnSpc>
                <a:spcPct val="110000"/>
              </a:lnSpc>
            </a:pPr>
            <a:r>
              <a:rPr lang="ru-RU" sz="18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уголовно-исполнительной системы значительная часть практических занятий </a:t>
            </a:r>
          </a:p>
          <a:p>
            <a:pPr>
              <a:lnSpc>
                <a:spcPct val="110000"/>
              </a:lnSpc>
            </a:pPr>
            <a:r>
              <a:rPr lang="ru-RU" sz="18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проводится на полигонах, специализированных городках и спортивных площадках.</a:t>
            </a:r>
          </a:p>
          <a:p>
            <a:pPr>
              <a:lnSpc>
                <a:spcPct val="110000"/>
              </a:lnSpc>
            </a:pPr>
            <a:r>
              <a:rPr lang="ru-RU" sz="18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 институтах действуют спортивные секции, для развития эстетических </a:t>
            </a:r>
          </a:p>
          <a:p>
            <a:pPr>
              <a:lnSpc>
                <a:spcPct val="110000"/>
              </a:lnSpc>
            </a:pPr>
            <a:r>
              <a:rPr lang="ru-RU" sz="18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качеств курсантов организована работа кружков самодеятельности: </a:t>
            </a:r>
          </a:p>
          <a:p>
            <a:pPr>
              <a:lnSpc>
                <a:spcPct val="110000"/>
              </a:lnSpc>
            </a:pPr>
            <a:r>
              <a:rPr lang="ru-RU" sz="18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вокально-инструментальные группы, театральные кружки, </a:t>
            </a:r>
          </a:p>
          <a:p>
            <a:pPr>
              <a:lnSpc>
                <a:spcPct val="110000"/>
              </a:lnSpc>
            </a:pPr>
            <a:r>
              <a:rPr lang="ru-RU" sz="18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танцевальные шоу-группы, вокальные студии.</a:t>
            </a:r>
          </a:p>
          <a:p>
            <a:pPr>
              <a:lnSpc>
                <a:spcPct val="110000"/>
              </a:lnSpc>
            </a:pPr>
            <a:r>
              <a:rPr lang="ru-RU" sz="18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 завершении обучения всем, успешно выдержавшим выпускные квалификационные испытания, выдается диплом государственного образца о высшем профессиональном образовании, присваивается звание «лейтенант внутренней службы».</a:t>
            </a:r>
          </a:p>
          <a:p>
            <a:pPr>
              <a:lnSpc>
                <a:spcPct val="110000"/>
              </a:lnSpc>
            </a:pPr>
            <a:r>
              <a:rPr lang="ru-RU" sz="18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После окончания учебного заведения всем выпускникам гарантируется трудоустройство </a:t>
            </a:r>
          </a:p>
          <a:p>
            <a:pPr>
              <a:lnSpc>
                <a:spcPct val="110000"/>
              </a:lnSpc>
            </a:pPr>
            <a:r>
              <a:rPr lang="ru-RU" sz="18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 ГУФСИН России по Свердловской области</a:t>
            </a:r>
          </a:p>
          <a:p>
            <a:endParaRPr lang="ru-RU" sz="13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5" descr="Эмблема Федеральной службы исполнения наказаний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90" y="214282"/>
            <a:ext cx="1357297" cy="14391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0" y="1643042"/>
            <a:ext cx="6858000" cy="523220"/>
          </a:xfrm>
          <a:prstGeom prst="rect">
            <a:avLst/>
          </a:prstGeom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ЧЕСТЬ, СИЛА, ЗНАНИЯ</a:t>
            </a:r>
            <a:endParaRPr lang="ru-RU" sz="28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4143380" y="6286512"/>
            <a:ext cx="2714620" cy="26007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300" i="1" dirty="0" smtClean="0">
                <a:latin typeface="Times New Roman" pitchFamily="18" charset="0"/>
                <a:cs typeface="Times New Roman" pitchFamily="18" charset="0"/>
              </a:rPr>
              <a:t>По всем интересующим вопросам обращаться в отдел кадров </a:t>
            </a:r>
          </a:p>
          <a:p>
            <a:pPr algn="ctr"/>
            <a:r>
              <a:rPr lang="ru-RU" sz="1300" i="1" dirty="0" smtClean="0">
                <a:latin typeface="Times New Roman" pitchFamily="18" charset="0"/>
                <a:cs typeface="Times New Roman" pitchFamily="18" charset="0"/>
              </a:rPr>
              <a:t>ФКУ УК ГУФСИН России </a:t>
            </a:r>
          </a:p>
          <a:p>
            <a:pPr algn="ctr"/>
            <a:r>
              <a:rPr lang="ru-RU" sz="1300" i="1" dirty="0" smtClean="0">
                <a:latin typeface="Times New Roman" pitchFamily="18" charset="0"/>
                <a:cs typeface="Times New Roman" pitchFamily="18" charset="0"/>
              </a:rPr>
              <a:t>по Свердловской области</a:t>
            </a:r>
          </a:p>
          <a:p>
            <a:pPr algn="ctr"/>
            <a:r>
              <a:rPr lang="ru-RU" sz="1300" i="1" dirty="0" smtClean="0">
                <a:latin typeface="Times New Roman" pitchFamily="18" charset="0"/>
                <a:cs typeface="Times New Roman" pitchFamily="18" charset="0"/>
              </a:rPr>
              <a:t>Адрес: г. Первоуральск ул. Горького</a:t>
            </a:r>
          </a:p>
          <a:p>
            <a:pPr algn="ctr"/>
            <a:r>
              <a:rPr lang="ru-RU" sz="1300" i="1" dirty="0" smtClean="0">
                <a:latin typeface="Times New Roman" pitchFamily="18" charset="0"/>
                <a:cs typeface="Times New Roman" pitchFamily="18" charset="0"/>
              </a:rPr>
              <a:t>Тел. (3439)62-89-20</a:t>
            </a:r>
          </a:p>
          <a:p>
            <a:pPr algn="ctr"/>
            <a:endParaRPr lang="ru-RU" sz="700" i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1300" i="1" dirty="0" smtClean="0">
                <a:latin typeface="Times New Roman" pitchFamily="18" charset="0"/>
                <a:cs typeface="Times New Roman" pitchFamily="18" charset="0"/>
              </a:rPr>
              <a:t>Контактное лицо:</a:t>
            </a:r>
          </a:p>
          <a:p>
            <a:pPr algn="ctr"/>
            <a:r>
              <a:rPr lang="ru-RU" sz="1300" i="1" dirty="0" smtClean="0">
                <a:latin typeface="Times New Roman" pitchFamily="18" charset="0"/>
                <a:cs typeface="Times New Roman" pitchFamily="18" charset="0"/>
              </a:rPr>
              <a:t>капитан внутренней службы </a:t>
            </a:r>
          </a:p>
          <a:p>
            <a:pPr algn="ctr"/>
            <a:r>
              <a:rPr lang="ru-RU" sz="1300" i="1" dirty="0" err="1" smtClean="0">
                <a:latin typeface="Times New Roman" pitchFamily="18" charset="0"/>
                <a:cs typeface="Times New Roman" pitchFamily="18" charset="0"/>
              </a:rPr>
              <a:t>Котков</a:t>
            </a:r>
            <a:r>
              <a:rPr lang="ru-RU" sz="1300" i="1" dirty="0" smtClean="0">
                <a:latin typeface="Times New Roman" pitchFamily="18" charset="0"/>
                <a:cs typeface="Times New Roman" pitchFamily="18" charset="0"/>
              </a:rPr>
              <a:t> Владимир Вячеславович, старший инструктор группы боевой и специальной подготовки</a:t>
            </a:r>
          </a:p>
          <a:p>
            <a:pPr algn="ctr"/>
            <a:r>
              <a:rPr lang="ru-RU" sz="1300" i="1" dirty="0" smtClean="0">
                <a:latin typeface="Times New Roman" pitchFamily="18" charset="0"/>
                <a:cs typeface="Times New Roman" pitchFamily="18" charset="0"/>
              </a:rPr>
              <a:t>Тел. 8-919-377-59-19</a:t>
            </a:r>
            <a:endParaRPr lang="ru-RU" sz="13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2852" y="6000760"/>
            <a:ext cx="4019550" cy="2990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177</TotalTime>
  <Words>370</Words>
  <Application>Microsoft Office PowerPoint</Application>
  <PresentationFormat>Экран (4:3)</PresentationFormat>
  <Paragraphs>59</Paragraphs>
  <Slides>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4" baseType="lpstr">
      <vt:lpstr>Тема Office</vt:lpstr>
      <vt:lpstr>Мечтаешь стать офицером поступай в ведомственный  институт ФСИН России</vt:lpstr>
      <vt:lpstr>Слайд 2</vt:lpstr>
      <vt:lpstr>Высшее образование ФСИН России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Мечтаешь стать офицером поступай в ведомственный  институт ФСИН России</dc:title>
  <dc:creator>Олег</dc:creator>
  <cp:lastModifiedBy>Олег</cp:lastModifiedBy>
  <cp:revision>20</cp:revision>
  <dcterms:created xsi:type="dcterms:W3CDTF">2020-12-01T10:31:19Z</dcterms:created>
  <dcterms:modified xsi:type="dcterms:W3CDTF">2020-12-01T13:32:48Z</dcterms:modified>
</cp:coreProperties>
</file>