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6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1" r:id="rId14"/>
    <p:sldId id="264" r:id="rId15"/>
    <p:sldId id="263" r:id="rId16"/>
    <p:sldId id="273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F36E17-862D-42DA-86A1-D38448644D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C77FAF-F336-437B-94ED-7A72C4468394}">
      <dgm:prSet custT="1"/>
      <dgm:spPr/>
      <dgm:t>
        <a:bodyPr/>
        <a:lstStyle/>
        <a:p>
          <a:pPr rtl="0"/>
          <a:r>
            <a:rPr lang="ru-RU" sz="1800" dirty="0" smtClean="0">
              <a:effectLst/>
            </a:rPr>
            <a:t>Криминальный</a:t>
          </a:r>
          <a:r>
            <a:rPr lang="ru-RU" sz="1800" dirty="0" smtClean="0"/>
            <a:t> жаргон;</a:t>
          </a:r>
          <a:endParaRPr lang="ru-RU" sz="1800" dirty="0"/>
        </a:p>
      </dgm:t>
    </dgm:pt>
    <dgm:pt modelId="{6571C31E-2062-483C-84BC-A37F091C816F}" type="parTrans" cxnId="{6042BDC5-BEBB-439F-BC68-4C93EEC61245}">
      <dgm:prSet/>
      <dgm:spPr/>
      <dgm:t>
        <a:bodyPr/>
        <a:lstStyle/>
        <a:p>
          <a:endParaRPr lang="ru-RU"/>
        </a:p>
      </dgm:t>
    </dgm:pt>
    <dgm:pt modelId="{6ED6A589-387E-474B-909E-D6FC816A089D}" type="sibTrans" cxnId="{6042BDC5-BEBB-439F-BC68-4C93EEC61245}">
      <dgm:prSet/>
      <dgm:spPr/>
      <dgm:t>
        <a:bodyPr/>
        <a:lstStyle/>
        <a:p>
          <a:endParaRPr lang="ru-RU"/>
        </a:p>
      </dgm:t>
    </dgm:pt>
    <dgm:pt modelId="{DBC05291-CBB5-4923-9429-353849A8ED8D}">
      <dgm:prSet custT="1"/>
      <dgm:spPr/>
      <dgm:t>
        <a:bodyPr/>
        <a:lstStyle/>
        <a:p>
          <a:pPr rtl="0"/>
          <a:r>
            <a:rPr lang="ru-RU" sz="1800" dirty="0" smtClean="0"/>
            <a:t>Криминальное прозвище;</a:t>
          </a:r>
          <a:endParaRPr lang="ru-RU" sz="1800" dirty="0"/>
        </a:p>
      </dgm:t>
    </dgm:pt>
    <dgm:pt modelId="{E178CFA5-7ED9-4C39-AFDE-18C9DB7AB0B7}" type="parTrans" cxnId="{F52ECB98-B49D-4AC4-A506-961E184B3B2E}">
      <dgm:prSet/>
      <dgm:spPr/>
      <dgm:t>
        <a:bodyPr/>
        <a:lstStyle/>
        <a:p>
          <a:endParaRPr lang="ru-RU"/>
        </a:p>
      </dgm:t>
    </dgm:pt>
    <dgm:pt modelId="{58CB802E-5DDB-487C-85D4-1FC5FB8C45F8}" type="sibTrans" cxnId="{F52ECB98-B49D-4AC4-A506-961E184B3B2E}">
      <dgm:prSet/>
      <dgm:spPr/>
      <dgm:t>
        <a:bodyPr/>
        <a:lstStyle/>
        <a:p>
          <a:endParaRPr lang="ru-RU"/>
        </a:p>
      </dgm:t>
    </dgm:pt>
    <dgm:pt modelId="{5304D328-7B9E-4EFD-8FE6-65553CA68E79}">
      <dgm:prSet custT="1"/>
      <dgm:spPr/>
      <dgm:t>
        <a:bodyPr/>
        <a:lstStyle/>
        <a:p>
          <a:pPr rtl="0"/>
          <a:r>
            <a:rPr lang="ru-RU" sz="1800" dirty="0" smtClean="0"/>
            <a:t>Тюремные татуировки;</a:t>
          </a:r>
          <a:endParaRPr lang="ru-RU" sz="1800" dirty="0"/>
        </a:p>
      </dgm:t>
    </dgm:pt>
    <dgm:pt modelId="{D31F98F9-8A36-4F82-A500-9EFA7F940F21}" type="parTrans" cxnId="{C1E7BFD9-6A18-452F-A78F-E2EAF3EB8AB2}">
      <dgm:prSet/>
      <dgm:spPr/>
      <dgm:t>
        <a:bodyPr/>
        <a:lstStyle/>
        <a:p>
          <a:endParaRPr lang="ru-RU"/>
        </a:p>
      </dgm:t>
    </dgm:pt>
    <dgm:pt modelId="{CDE75A54-60FB-4690-B341-C279E59CE70F}" type="sibTrans" cxnId="{C1E7BFD9-6A18-452F-A78F-E2EAF3EB8AB2}">
      <dgm:prSet/>
      <dgm:spPr/>
      <dgm:t>
        <a:bodyPr/>
        <a:lstStyle/>
        <a:p>
          <a:endParaRPr lang="ru-RU"/>
        </a:p>
      </dgm:t>
    </dgm:pt>
    <dgm:pt modelId="{53C469FE-6CD7-42BD-B004-C83861ED9205}">
      <dgm:prSet custT="1"/>
      <dgm:spPr/>
      <dgm:t>
        <a:bodyPr/>
        <a:lstStyle/>
        <a:p>
          <a:pPr rtl="0"/>
          <a:r>
            <a:rPr lang="ru-RU" sz="1800" dirty="0" smtClean="0"/>
            <a:t>Негативное отношение к полиции;</a:t>
          </a:r>
          <a:endParaRPr lang="ru-RU" sz="1800" dirty="0"/>
        </a:p>
      </dgm:t>
    </dgm:pt>
    <dgm:pt modelId="{3A115C81-8E21-4BC5-8A71-497FA2D38484}" type="parTrans" cxnId="{018CCC70-BD64-40DA-A998-AE087B98F701}">
      <dgm:prSet/>
      <dgm:spPr/>
      <dgm:t>
        <a:bodyPr/>
        <a:lstStyle/>
        <a:p>
          <a:endParaRPr lang="ru-RU"/>
        </a:p>
      </dgm:t>
    </dgm:pt>
    <dgm:pt modelId="{86B281C1-6EEE-4B9A-8CC8-1C03507CE245}" type="sibTrans" cxnId="{018CCC70-BD64-40DA-A998-AE087B98F701}">
      <dgm:prSet/>
      <dgm:spPr/>
      <dgm:t>
        <a:bodyPr/>
        <a:lstStyle/>
        <a:p>
          <a:endParaRPr lang="ru-RU"/>
        </a:p>
      </dgm:t>
    </dgm:pt>
    <dgm:pt modelId="{8D9C1B67-4B70-4CCF-80DF-6C881DFA70DE}">
      <dgm:prSet custT="1"/>
      <dgm:spPr/>
      <dgm:t>
        <a:bodyPr/>
        <a:lstStyle/>
        <a:p>
          <a:pPr rtl="0"/>
          <a:r>
            <a:rPr lang="ru-RU" sz="1800" dirty="0" smtClean="0"/>
            <a:t>Тюремная романтика;</a:t>
          </a:r>
          <a:endParaRPr lang="ru-RU" sz="1800" dirty="0"/>
        </a:p>
      </dgm:t>
    </dgm:pt>
    <dgm:pt modelId="{A9DCC1BD-4F69-4CEE-AE24-DE2769231A54}" type="parTrans" cxnId="{84FC047F-D6F8-4641-8874-A7A01599EC82}">
      <dgm:prSet/>
      <dgm:spPr/>
      <dgm:t>
        <a:bodyPr/>
        <a:lstStyle/>
        <a:p>
          <a:endParaRPr lang="ru-RU"/>
        </a:p>
      </dgm:t>
    </dgm:pt>
    <dgm:pt modelId="{902FA634-7010-4B82-A51C-20B95C27E5BB}" type="sibTrans" cxnId="{84FC047F-D6F8-4641-8874-A7A01599EC82}">
      <dgm:prSet/>
      <dgm:spPr/>
      <dgm:t>
        <a:bodyPr/>
        <a:lstStyle/>
        <a:p>
          <a:endParaRPr lang="ru-RU"/>
        </a:p>
      </dgm:t>
    </dgm:pt>
    <dgm:pt modelId="{E98267EC-943E-4808-92FD-F83B99551EA9}">
      <dgm:prSet custT="1"/>
      <dgm:spPr/>
      <dgm:t>
        <a:bodyPr/>
        <a:lstStyle/>
        <a:p>
          <a:pPr rtl="0"/>
          <a:r>
            <a:rPr lang="ru-RU" sz="1800" dirty="0" smtClean="0"/>
            <a:t>Ориентация на криминальных авторитетов;</a:t>
          </a:r>
          <a:endParaRPr lang="ru-RU" sz="1800" dirty="0"/>
        </a:p>
      </dgm:t>
    </dgm:pt>
    <dgm:pt modelId="{499C3FE1-A289-41CA-94E8-41E310ADDAA5}" type="parTrans" cxnId="{8A768EB2-376F-4C47-9621-E22BDB5D91E0}">
      <dgm:prSet/>
      <dgm:spPr/>
      <dgm:t>
        <a:bodyPr/>
        <a:lstStyle/>
        <a:p>
          <a:endParaRPr lang="ru-RU"/>
        </a:p>
      </dgm:t>
    </dgm:pt>
    <dgm:pt modelId="{FAE3D8E5-23FD-44D7-AB20-28306330D98E}" type="sibTrans" cxnId="{8A768EB2-376F-4C47-9621-E22BDB5D91E0}">
      <dgm:prSet/>
      <dgm:spPr/>
      <dgm:t>
        <a:bodyPr/>
        <a:lstStyle/>
        <a:p>
          <a:endParaRPr lang="ru-RU"/>
        </a:p>
      </dgm:t>
    </dgm:pt>
    <dgm:pt modelId="{85ECF045-D87C-469E-9920-42680ACB3E7E}">
      <dgm:prSet custT="1"/>
      <dgm:spPr/>
      <dgm:t>
        <a:bodyPr/>
        <a:lstStyle/>
        <a:p>
          <a:pPr rtl="0"/>
          <a:r>
            <a:rPr lang="ru-RU" sz="1800" dirty="0" smtClean="0"/>
            <a:t>Наличие знаний о негласных правилах поведения в местах лишения свободы;</a:t>
          </a:r>
          <a:endParaRPr lang="ru-RU" sz="1800" dirty="0"/>
        </a:p>
      </dgm:t>
    </dgm:pt>
    <dgm:pt modelId="{8F14A145-972C-45C8-A08A-ECF8275ECDFE}" type="parTrans" cxnId="{04E64A9A-DA9E-4042-9DF1-5544907B393B}">
      <dgm:prSet/>
      <dgm:spPr/>
      <dgm:t>
        <a:bodyPr/>
        <a:lstStyle/>
        <a:p>
          <a:endParaRPr lang="ru-RU"/>
        </a:p>
      </dgm:t>
    </dgm:pt>
    <dgm:pt modelId="{5959D884-12CD-4CAB-AFB6-B422C85BCF17}" type="sibTrans" cxnId="{04E64A9A-DA9E-4042-9DF1-5544907B393B}">
      <dgm:prSet/>
      <dgm:spPr/>
      <dgm:t>
        <a:bodyPr/>
        <a:lstStyle/>
        <a:p>
          <a:endParaRPr lang="ru-RU"/>
        </a:p>
      </dgm:t>
    </dgm:pt>
    <dgm:pt modelId="{B01AEB9E-90F3-4422-A459-37CE6B8FAE3B}">
      <dgm:prSet custT="1"/>
      <dgm:spPr/>
      <dgm:t>
        <a:bodyPr/>
        <a:lstStyle/>
        <a:p>
          <a:pPr rtl="0"/>
          <a:r>
            <a:rPr lang="ru-RU" sz="1800" dirty="0" smtClean="0"/>
            <a:t>Знание арестантского уклада и стремление его придерживаться;</a:t>
          </a:r>
          <a:endParaRPr lang="ru-RU" sz="1800" dirty="0"/>
        </a:p>
      </dgm:t>
    </dgm:pt>
    <dgm:pt modelId="{D38A00E8-1663-4DDF-9F6B-B1706BDE5CEE}" type="parTrans" cxnId="{5E7C4125-5E31-4AC4-9BD5-06EC4EE885B7}">
      <dgm:prSet/>
      <dgm:spPr/>
      <dgm:t>
        <a:bodyPr/>
        <a:lstStyle/>
        <a:p>
          <a:endParaRPr lang="ru-RU"/>
        </a:p>
      </dgm:t>
    </dgm:pt>
    <dgm:pt modelId="{AA3FF88A-6501-4884-A56B-68B6B1AD89D4}" type="sibTrans" cxnId="{5E7C4125-5E31-4AC4-9BD5-06EC4EE885B7}">
      <dgm:prSet/>
      <dgm:spPr/>
      <dgm:t>
        <a:bodyPr/>
        <a:lstStyle/>
        <a:p>
          <a:endParaRPr lang="ru-RU"/>
        </a:p>
      </dgm:t>
    </dgm:pt>
    <dgm:pt modelId="{E809DBE8-733D-49E6-AB1A-A9E22FF71B28}">
      <dgm:prSet custT="1"/>
      <dgm:spPr/>
      <dgm:t>
        <a:bodyPr/>
        <a:lstStyle/>
        <a:p>
          <a:pPr rtl="0"/>
          <a:r>
            <a:rPr lang="ru-RU" sz="1800" dirty="0" smtClean="0"/>
            <a:t>Распространение знаний о криминальных нормах и ценностях;</a:t>
          </a:r>
          <a:endParaRPr lang="ru-RU" sz="1800" dirty="0"/>
        </a:p>
      </dgm:t>
    </dgm:pt>
    <dgm:pt modelId="{9ED2709B-316A-43BC-B2BA-17C1FDEFAB77}" type="parTrans" cxnId="{F341D0D1-E5FD-42F0-BBFE-A91DE1A583B3}">
      <dgm:prSet/>
      <dgm:spPr/>
      <dgm:t>
        <a:bodyPr/>
        <a:lstStyle/>
        <a:p>
          <a:endParaRPr lang="ru-RU"/>
        </a:p>
      </dgm:t>
    </dgm:pt>
    <dgm:pt modelId="{B254D8E8-3198-4D9F-83FE-BF594CCE3E63}" type="sibTrans" cxnId="{F341D0D1-E5FD-42F0-BBFE-A91DE1A583B3}">
      <dgm:prSet/>
      <dgm:spPr/>
      <dgm:t>
        <a:bodyPr/>
        <a:lstStyle/>
        <a:p>
          <a:endParaRPr lang="ru-RU"/>
        </a:p>
      </dgm:t>
    </dgm:pt>
    <dgm:pt modelId="{5BE0ADB1-8498-4C22-BEB7-80F604B2380E}">
      <dgm:prSet custT="1"/>
      <dgm:spPr/>
      <dgm:t>
        <a:bodyPr/>
        <a:lstStyle/>
        <a:p>
          <a:pPr rtl="0"/>
          <a:r>
            <a:rPr lang="ru-RU" sz="1800" dirty="0" smtClean="0"/>
            <a:t>Общение в криминальных </a:t>
          </a:r>
          <a:r>
            <a:rPr lang="ru-RU" sz="1800" dirty="0" smtClean="0"/>
            <a:t>кругах.</a:t>
          </a:r>
          <a:endParaRPr lang="ru-RU" sz="1800" dirty="0"/>
        </a:p>
      </dgm:t>
    </dgm:pt>
    <dgm:pt modelId="{40FAF512-49AA-4238-A826-2D23CDFB6D77}" type="parTrans" cxnId="{A5BF3EEC-9B86-41A1-B360-FBD4D8C284B0}">
      <dgm:prSet/>
      <dgm:spPr/>
      <dgm:t>
        <a:bodyPr/>
        <a:lstStyle/>
        <a:p>
          <a:endParaRPr lang="ru-RU"/>
        </a:p>
      </dgm:t>
    </dgm:pt>
    <dgm:pt modelId="{D73AAEBD-BBE7-4DD8-8E33-2C4074C66A57}" type="sibTrans" cxnId="{A5BF3EEC-9B86-41A1-B360-FBD4D8C284B0}">
      <dgm:prSet/>
      <dgm:spPr/>
      <dgm:t>
        <a:bodyPr/>
        <a:lstStyle/>
        <a:p>
          <a:endParaRPr lang="ru-RU"/>
        </a:p>
      </dgm:t>
    </dgm:pt>
    <dgm:pt modelId="{3D392B13-260C-4358-896F-50BB8614734A}" type="pres">
      <dgm:prSet presAssocID="{1BF36E17-862D-42DA-86A1-D38448644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90FA00-B052-444F-8FD4-A68D6E0143E6}" type="pres">
      <dgm:prSet presAssocID="{3CC77FAF-F336-437B-94ED-7A72C4468394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A915F2-BD41-4B1B-96E9-101A186803FE}" type="pres">
      <dgm:prSet presAssocID="{6ED6A589-387E-474B-909E-D6FC816A089D}" presName="spacer" presStyleCnt="0"/>
      <dgm:spPr/>
    </dgm:pt>
    <dgm:pt modelId="{35A80E49-CCFE-46DA-B27E-DF7AD5BB5C13}" type="pres">
      <dgm:prSet presAssocID="{DBC05291-CBB5-4923-9429-353849A8ED8D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63C4C-FEFF-459A-AFF6-33B0FF5DEF92}" type="pres">
      <dgm:prSet presAssocID="{58CB802E-5DDB-487C-85D4-1FC5FB8C45F8}" presName="spacer" presStyleCnt="0"/>
      <dgm:spPr/>
    </dgm:pt>
    <dgm:pt modelId="{A1B31490-FB1D-413D-8C2C-B92362A351EF}" type="pres">
      <dgm:prSet presAssocID="{5304D328-7B9E-4EFD-8FE6-65553CA68E79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F8E618-25FB-470D-8147-54EBAF7183F0}" type="pres">
      <dgm:prSet presAssocID="{CDE75A54-60FB-4690-B341-C279E59CE70F}" presName="spacer" presStyleCnt="0"/>
      <dgm:spPr/>
    </dgm:pt>
    <dgm:pt modelId="{3DAC343F-95E8-4EDE-8053-D88CE8EA13EC}" type="pres">
      <dgm:prSet presAssocID="{53C469FE-6CD7-42BD-B004-C83861ED9205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CF594-EB6C-4D12-A3EB-BDCA499F06D9}" type="pres">
      <dgm:prSet presAssocID="{86B281C1-6EEE-4B9A-8CC8-1C03507CE245}" presName="spacer" presStyleCnt="0"/>
      <dgm:spPr/>
    </dgm:pt>
    <dgm:pt modelId="{515D7F84-86C9-4027-BC3F-F5ECF683EEA0}" type="pres">
      <dgm:prSet presAssocID="{8D9C1B67-4B70-4CCF-80DF-6C881DFA70DE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E4FB7C-60B3-4125-A984-A585558C9164}" type="pres">
      <dgm:prSet presAssocID="{902FA634-7010-4B82-A51C-20B95C27E5BB}" presName="spacer" presStyleCnt="0"/>
      <dgm:spPr/>
    </dgm:pt>
    <dgm:pt modelId="{92C9C2E3-F14B-4DC9-B64D-A13C3B518C5F}" type="pres">
      <dgm:prSet presAssocID="{E98267EC-943E-4808-92FD-F83B99551EA9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FF17CA-6D77-4FC9-8E3B-6735E0C0CFC1}" type="pres">
      <dgm:prSet presAssocID="{FAE3D8E5-23FD-44D7-AB20-28306330D98E}" presName="spacer" presStyleCnt="0"/>
      <dgm:spPr/>
    </dgm:pt>
    <dgm:pt modelId="{A1E3B886-E721-4430-8AD0-3CB82BDF941B}" type="pres">
      <dgm:prSet presAssocID="{85ECF045-D87C-469E-9920-42680ACB3E7E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A38A3-71C5-48D9-97E9-3AB6F1C07ABC}" type="pres">
      <dgm:prSet presAssocID="{5959D884-12CD-4CAB-AFB6-B422C85BCF17}" presName="spacer" presStyleCnt="0"/>
      <dgm:spPr/>
    </dgm:pt>
    <dgm:pt modelId="{19E80588-FF73-4CFB-A4A5-50D3142B2763}" type="pres">
      <dgm:prSet presAssocID="{B01AEB9E-90F3-4422-A459-37CE6B8FAE3B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126D3-8DB9-4ED9-8B9F-CC12A2FC67C5}" type="pres">
      <dgm:prSet presAssocID="{AA3FF88A-6501-4884-A56B-68B6B1AD89D4}" presName="spacer" presStyleCnt="0"/>
      <dgm:spPr/>
    </dgm:pt>
    <dgm:pt modelId="{1CCB7C68-1A46-44BE-B66D-7824D1F0409E}" type="pres">
      <dgm:prSet presAssocID="{E809DBE8-733D-49E6-AB1A-A9E22FF71B28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3F7C2-3BDB-47D3-9554-BFBBA8579A3F}" type="pres">
      <dgm:prSet presAssocID="{B254D8E8-3198-4D9F-83FE-BF594CCE3E63}" presName="spacer" presStyleCnt="0"/>
      <dgm:spPr/>
    </dgm:pt>
    <dgm:pt modelId="{BE787D4D-B4BE-4211-B8F0-DBAB9DD12F5C}" type="pres">
      <dgm:prSet presAssocID="{5BE0ADB1-8498-4C22-BEB7-80F604B2380E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41D0D1-E5FD-42F0-BBFE-A91DE1A583B3}" srcId="{1BF36E17-862D-42DA-86A1-D38448644DC7}" destId="{E809DBE8-733D-49E6-AB1A-A9E22FF71B28}" srcOrd="8" destOrd="0" parTransId="{9ED2709B-316A-43BC-B2BA-17C1FDEFAB77}" sibTransId="{B254D8E8-3198-4D9F-83FE-BF594CCE3E63}"/>
    <dgm:cxn modelId="{6042BDC5-BEBB-439F-BC68-4C93EEC61245}" srcId="{1BF36E17-862D-42DA-86A1-D38448644DC7}" destId="{3CC77FAF-F336-437B-94ED-7A72C4468394}" srcOrd="0" destOrd="0" parTransId="{6571C31E-2062-483C-84BC-A37F091C816F}" sibTransId="{6ED6A589-387E-474B-909E-D6FC816A089D}"/>
    <dgm:cxn modelId="{0A40BBC9-6EF4-4FCE-AD43-DE77A0375B89}" type="presOf" srcId="{E809DBE8-733D-49E6-AB1A-A9E22FF71B28}" destId="{1CCB7C68-1A46-44BE-B66D-7824D1F0409E}" srcOrd="0" destOrd="0" presId="urn:microsoft.com/office/officeart/2005/8/layout/vList2"/>
    <dgm:cxn modelId="{B92A9CA5-7ADB-448C-93F9-C27A3661C714}" type="presOf" srcId="{E98267EC-943E-4808-92FD-F83B99551EA9}" destId="{92C9C2E3-F14B-4DC9-B64D-A13C3B518C5F}" srcOrd="0" destOrd="0" presId="urn:microsoft.com/office/officeart/2005/8/layout/vList2"/>
    <dgm:cxn modelId="{AC50C656-3505-4514-B274-FF6DB4A288A4}" type="presOf" srcId="{85ECF045-D87C-469E-9920-42680ACB3E7E}" destId="{A1E3B886-E721-4430-8AD0-3CB82BDF941B}" srcOrd="0" destOrd="0" presId="urn:microsoft.com/office/officeart/2005/8/layout/vList2"/>
    <dgm:cxn modelId="{DCEE9E3C-7A92-4B11-B9E5-90EB4D3FC034}" type="presOf" srcId="{B01AEB9E-90F3-4422-A459-37CE6B8FAE3B}" destId="{19E80588-FF73-4CFB-A4A5-50D3142B2763}" srcOrd="0" destOrd="0" presId="urn:microsoft.com/office/officeart/2005/8/layout/vList2"/>
    <dgm:cxn modelId="{F4D6498A-AEC2-4C7D-85F2-71AB58BCB146}" type="presOf" srcId="{DBC05291-CBB5-4923-9429-353849A8ED8D}" destId="{35A80E49-CCFE-46DA-B27E-DF7AD5BB5C13}" srcOrd="0" destOrd="0" presId="urn:microsoft.com/office/officeart/2005/8/layout/vList2"/>
    <dgm:cxn modelId="{561CB359-7327-4791-95AF-04B61AFD0220}" type="presOf" srcId="{1BF36E17-862D-42DA-86A1-D38448644DC7}" destId="{3D392B13-260C-4358-896F-50BB8614734A}" srcOrd="0" destOrd="0" presId="urn:microsoft.com/office/officeart/2005/8/layout/vList2"/>
    <dgm:cxn modelId="{CB74242C-8D71-4DAC-9C84-1CA8CF264181}" type="presOf" srcId="{53C469FE-6CD7-42BD-B004-C83861ED9205}" destId="{3DAC343F-95E8-4EDE-8053-D88CE8EA13EC}" srcOrd="0" destOrd="0" presId="urn:microsoft.com/office/officeart/2005/8/layout/vList2"/>
    <dgm:cxn modelId="{67717469-3CA3-4425-B96D-41A8F1B647A6}" type="presOf" srcId="{3CC77FAF-F336-437B-94ED-7A72C4468394}" destId="{6B90FA00-B052-444F-8FD4-A68D6E0143E6}" srcOrd="0" destOrd="0" presId="urn:microsoft.com/office/officeart/2005/8/layout/vList2"/>
    <dgm:cxn modelId="{BF5BE73B-B834-46C3-98F9-2C8975020F87}" type="presOf" srcId="{5304D328-7B9E-4EFD-8FE6-65553CA68E79}" destId="{A1B31490-FB1D-413D-8C2C-B92362A351EF}" srcOrd="0" destOrd="0" presId="urn:microsoft.com/office/officeart/2005/8/layout/vList2"/>
    <dgm:cxn modelId="{68F098F5-7000-4C02-B44F-A15E1977AF94}" type="presOf" srcId="{8D9C1B67-4B70-4CCF-80DF-6C881DFA70DE}" destId="{515D7F84-86C9-4027-BC3F-F5ECF683EEA0}" srcOrd="0" destOrd="0" presId="urn:microsoft.com/office/officeart/2005/8/layout/vList2"/>
    <dgm:cxn modelId="{84FC047F-D6F8-4641-8874-A7A01599EC82}" srcId="{1BF36E17-862D-42DA-86A1-D38448644DC7}" destId="{8D9C1B67-4B70-4CCF-80DF-6C881DFA70DE}" srcOrd="4" destOrd="0" parTransId="{A9DCC1BD-4F69-4CEE-AE24-DE2769231A54}" sibTransId="{902FA634-7010-4B82-A51C-20B95C27E5BB}"/>
    <dgm:cxn modelId="{A5BF3EEC-9B86-41A1-B360-FBD4D8C284B0}" srcId="{1BF36E17-862D-42DA-86A1-D38448644DC7}" destId="{5BE0ADB1-8498-4C22-BEB7-80F604B2380E}" srcOrd="9" destOrd="0" parTransId="{40FAF512-49AA-4238-A826-2D23CDFB6D77}" sibTransId="{D73AAEBD-BBE7-4DD8-8E33-2C4074C66A57}"/>
    <dgm:cxn modelId="{C1E7BFD9-6A18-452F-A78F-E2EAF3EB8AB2}" srcId="{1BF36E17-862D-42DA-86A1-D38448644DC7}" destId="{5304D328-7B9E-4EFD-8FE6-65553CA68E79}" srcOrd="2" destOrd="0" parTransId="{D31F98F9-8A36-4F82-A500-9EFA7F940F21}" sibTransId="{CDE75A54-60FB-4690-B341-C279E59CE70F}"/>
    <dgm:cxn modelId="{F52ECB98-B49D-4AC4-A506-961E184B3B2E}" srcId="{1BF36E17-862D-42DA-86A1-D38448644DC7}" destId="{DBC05291-CBB5-4923-9429-353849A8ED8D}" srcOrd="1" destOrd="0" parTransId="{E178CFA5-7ED9-4C39-AFDE-18C9DB7AB0B7}" sibTransId="{58CB802E-5DDB-487C-85D4-1FC5FB8C45F8}"/>
    <dgm:cxn modelId="{04E64A9A-DA9E-4042-9DF1-5544907B393B}" srcId="{1BF36E17-862D-42DA-86A1-D38448644DC7}" destId="{85ECF045-D87C-469E-9920-42680ACB3E7E}" srcOrd="6" destOrd="0" parTransId="{8F14A145-972C-45C8-A08A-ECF8275ECDFE}" sibTransId="{5959D884-12CD-4CAB-AFB6-B422C85BCF17}"/>
    <dgm:cxn modelId="{8A768EB2-376F-4C47-9621-E22BDB5D91E0}" srcId="{1BF36E17-862D-42DA-86A1-D38448644DC7}" destId="{E98267EC-943E-4808-92FD-F83B99551EA9}" srcOrd="5" destOrd="0" parTransId="{499C3FE1-A289-41CA-94E8-41E310ADDAA5}" sibTransId="{FAE3D8E5-23FD-44D7-AB20-28306330D98E}"/>
    <dgm:cxn modelId="{55D8BB0B-A5C2-4CE6-B216-A0C0F17F30FD}" type="presOf" srcId="{5BE0ADB1-8498-4C22-BEB7-80F604B2380E}" destId="{BE787D4D-B4BE-4211-B8F0-DBAB9DD12F5C}" srcOrd="0" destOrd="0" presId="urn:microsoft.com/office/officeart/2005/8/layout/vList2"/>
    <dgm:cxn modelId="{5E7C4125-5E31-4AC4-9BD5-06EC4EE885B7}" srcId="{1BF36E17-862D-42DA-86A1-D38448644DC7}" destId="{B01AEB9E-90F3-4422-A459-37CE6B8FAE3B}" srcOrd="7" destOrd="0" parTransId="{D38A00E8-1663-4DDF-9F6B-B1706BDE5CEE}" sibTransId="{AA3FF88A-6501-4884-A56B-68B6B1AD89D4}"/>
    <dgm:cxn modelId="{018CCC70-BD64-40DA-A998-AE087B98F701}" srcId="{1BF36E17-862D-42DA-86A1-D38448644DC7}" destId="{53C469FE-6CD7-42BD-B004-C83861ED9205}" srcOrd="3" destOrd="0" parTransId="{3A115C81-8E21-4BC5-8A71-497FA2D38484}" sibTransId="{86B281C1-6EEE-4B9A-8CC8-1C03507CE245}"/>
    <dgm:cxn modelId="{914FA9AE-F9D2-4C15-B5F5-0120314C3C60}" type="presParOf" srcId="{3D392B13-260C-4358-896F-50BB8614734A}" destId="{6B90FA00-B052-444F-8FD4-A68D6E0143E6}" srcOrd="0" destOrd="0" presId="urn:microsoft.com/office/officeart/2005/8/layout/vList2"/>
    <dgm:cxn modelId="{19F331BE-C15E-412D-B72B-5F56C6FD75DD}" type="presParOf" srcId="{3D392B13-260C-4358-896F-50BB8614734A}" destId="{91A915F2-BD41-4B1B-96E9-101A186803FE}" srcOrd="1" destOrd="0" presId="urn:microsoft.com/office/officeart/2005/8/layout/vList2"/>
    <dgm:cxn modelId="{8444339F-9B4C-44AB-9301-3069A5E7D7D1}" type="presParOf" srcId="{3D392B13-260C-4358-896F-50BB8614734A}" destId="{35A80E49-CCFE-46DA-B27E-DF7AD5BB5C13}" srcOrd="2" destOrd="0" presId="urn:microsoft.com/office/officeart/2005/8/layout/vList2"/>
    <dgm:cxn modelId="{C3F73023-A359-4893-92BF-5E4AFF5B999C}" type="presParOf" srcId="{3D392B13-260C-4358-896F-50BB8614734A}" destId="{68A63C4C-FEFF-459A-AFF6-33B0FF5DEF92}" srcOrd="3" destOrd="0" presId="urn:microsoft.com/office/officeart/2005/8/layout/vList2"/>
    <dgm:cxn modelId="{DE86BB97-AD5C-4E5F-9EDD-BF1589CAAD17}" type="presParOf" srcId="{3D392B13-260C-4358-896F-50BB8614734A}" destId="{A1B31490-FB1D-413D-8C2C-B92362A351EF}" srcOrd="4" destOrd="0" presId="urn:microsoft.com/office/officeart/2005/8/layout/vList2"/>
    <dgm:cxn modelId="{623F8B4E-5F5F-46CA-A871-E3F0DD325F3F}" type="presParOf" srcId="{3D392B13-260C-4358-896F-50BB8614734A}" destId="{A7F8E618-25FB-470D-8147-54EBAF7183F0}" srcOrd="5" destOrd="0" presId="urn:microsoft.com/office/officeart/2005/8/layout/vList2"/>
    <dgm:cxn modelId="{BA6802CB-A960-4829-B652-846553502862}" type="presParOf" srcId="{3D392B13-260C-4358-896F-50BB8614734A}" destId="{3DAC343F-95E8-4EDE-8053-D88CE8EA13EC}" srcOrd="6" destOrd="0" presId="urn:microsoft.com/office/officeart/2005/8/layout/vList2"/>
    <dgm:cxn modelId="{D3B3CEB5-E0F6-4E1B-B2B2-E362816FA81B}" type="presParOf" srcId="{3D392B13-260C-4358-896F-50BB8614734A}" destId="{621CF594-EB6C-4D12-A3EB-BDCA499F06D9}" srcOrd="7" destOrd="0" presId="urn:microsoft.com/office/officeart/2005/8/layout/vList2"/>
    <dgm:cxn modelId="{043D867A-2C5E-4172-BD79-95FD8C1394B7}" type="presParOf" srcId="{3D392B13-260C-4358-896F-50BB8614734A}" destId="{515D7F84-86C9-4027-BC3F-F5ECF683EEA0}" srcOrd="8" destOrd="0" presId="urn:microsoft.com/office/officeart/2005/8/layout/vList2"/>
    <dgm:cxn modelId="{0312B8E5-CE30-49B8-B284-3576B781642B}" type="presParOf" srcId="{3D392B13-260C-4358-896F-50BB8614734A}" destId="{CEE4FB7C-60B3-4125-A984-A585558C9164}" srcOrd="9" destOrd="0" presId="urn:microsoft.com/office/officeart/2005/8/layout/vList2"/>
    <dgm:cxn modelId="{41C1EB1E-290C-498F-8E9B-AF6BD05EDBEB}" type="presParOf" srcId="{3D392B13-260C-4358-896F-50BB8614734A}" destId="{92C9C2E3-F14B-4DC9-B64D-A13C3B518C5F}" srcOrd="10" destOrd="0" presId="urn:microsoft.com/office/officeart/2005/8/layout/vList2"/>
    <dgm:cxn modelId="{A03CC5BF-E801-43A4-A126-9FC5F229C39A}" type="presParOf" srcId="{3D392B13-260C-4358-896F-50BB8614734A}" destId="{0BFF17CA-6D77-4FC9-8E3B-6735E0C0CFC1}" srcOrd="11" destOrd="0" presId="urn:microsoft.com/office/officeart/2005/8/layout/vList2"/>
    <dgm:cxn modelId="{31DB22E1-703B-4E1B-B994-1DD9F953BB2D}" type="presParOf" srcId="{3D392B13-260C-4358-896F-50BB8614734A}" destId="{A1E3B886-E721-4430-8AD0-3CB82BDF941B}" srcOrd="12" destOrd="0" presId="urn:microsoft.com/office/officeart/2005/8/layout/vList2"/>
    <dgm:cxn modelId="{BB6C461F-DF8B-4402-AF01-A90189ED2FFB}" type="presParOf" srcId="{3D392B13-260C-4358-896F-50BB8614734A}" destId="{424A38A3-71C5-48D9-97E9-3AB6F1C07ABC}" srcOrd="13" destOrd="0" presId="urn:microsoft.com/office/officeart/2005/8/layout/vList2"/>
    <dgm:cxn modelId="{EA771A34-7321-47C2-BE25-BC4987F63AD1}" type="presParOf" srcId="{3D392B13-260C-4358-896F-50BB8614734A}" destId="{19E80588-FF73-4CFB-A4A5-50D3142B2763}" srcOrd="14" destOrd="0" presId="urn:microsoft.com/office/officeart/2005/8/layout/vList2"/>
    <dgm:cxn modelId="{EC3D4577-D675-4EF3-8B7D-5269D1B309A0}" type="presParOf" srcId="{3D392B13-260C-4358-896F-50BB8614734A}" destId="{679126D3-8DB9-4ED9-8B9F-CC12A2FC67C5}" srcOrd="15" destOrd="0" presId="urn:microsoft.com/office/officeart/2005/8/layout/vList2"/>
    <dgm:cxn modelId="{3190C600-4863-4F67-9FA7-A22CE8797AD1}" type="presParOf" srcId="{3D392B13-260C-4358-896F-50BB8614734A}" destId="{1CCB7C68-1A46-44BE-B66D-7824D1F0409E}" srcOrd="16" destOrd="0" presId="urn:microsoft.com/office/officeart/2005/8/layout/vList2"/>
    <dgm:cxn modelId="{281C038A-F51B-49E4-A236-BF3CA6E07B72}" type="presParOf" srcId="{3D392B13-260C-4358-896F-50BB8614734A}" destId="{14C3F7C2-3BDB-47D3-9554-BFBBA8579A3F}" srcOrd="17" destOrd="0" presId="urn:microsoft.com/office/officeart/2005/8/layout/vList2"/>
    <dgm:cxn modelId="{027E55F8-73E9-45A5-BE75-92AA2CEF723D}" type="presParOf" srcId="{3D392B13-260C-4358-896F-50BB8614734A}" destId="{BE787D4D-B4BE-4211-B8F0-DBAB9DD12F5C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664B6C-85F2-454D-AD7B-6EA0A7C9F14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AF9C2C1-EEDB-4CAD-9006-E1E9B8F44C21}">
      <dgm:prSet/>
      <dgm:spPr/>
      <dgm:t>
        <a:bodyPr/>
        <a:lstStyle/>
        <a:p>
          <a:pPr rtl="0"/>
          <a:r>
            <a:rPr lang="ru-RU" baseline="0" smtClean="0"/>
            <a:t>ОКЗН</a:t>
          </a:r>
          <a:endParaRPr lang="ru-RU"/>
        </a:p>
      </dgm:t>
    </dgm:pt>
    <dgm:pt modelId="{3EEA3C0F-A6AE-4CFD-8B02-F20377F49E3A}" type="parTrans" cxnId="{8D414A44-9DF5-456D-B68C-4D36AF60E10F}">
      <dgm:prSet/>
      <dgm:spPr/>
      <dgm:t>
        <a:bodyPr/>
        <a:lstStyle/>
        <a:p>
          <a:endParaRPr lang="ru-RU"/>
        </a:p>
      </dgm:t>
    </dgm:pt>
    <dgm:pt modelId="{3925626F-657B-4EA9-9CDD-6D805145A280}" type="sibTrans" cxnId="{8D414A44-9DF5-456D-B68C-4D36AF60E10F}">
      <dgm:prSet/>
      <dgm:spPr/>
      <dgm:t>
        <a:bodyPr/>
        <a:lstStyle/>
        <a:p>
          <a:endParaRPr lang="ru-RU"/>
        </a:p>
      </dgm:t>
    </dgm:pt>
    <dgm:pt modelId="{367CE92C-4D15-4142-83FD-431DECE3E531}" type="pres">
      <dgm:prSet presAssocID="{10664B6C-85F2-454D-AD7B-6EA0A7C9F1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7FDAE6-033F-4743-B47C-4ED84B8AC2B8}" type="pres">
      <dgm:prSet presAssocID="{AAF9C2C1-EEDB-4CAD-9006-E1E9B8F44C21}" presName="linNode" presStyleCnt="0"/>
      <dgm:spPr/>
    </dgm:pt>
    <dgm:pt modelId="{CD374EFB-A3AF-4038-852A-1ADD32B729C2}" type="pres">
      <dgm:prSet presAssocID="{AAF9C2C1-EEDB-4CAD-9006-E1E9B8F44C21}" presName="parentText" presStyleLbl="node1" presStyleIdx="0" presStyleCnt="1" custLinFactNeighborX="-4345" custLinFactNeighborY="50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C48475-1BC7-4D39-9421-CCDFCD479CA1}" type="presOf" srcId="{10664B6C-85F2-454D-AD7B-6EA0A7C9F141}" destId="{367CE92C-4D15-4142-83FD-431DECE3E531}" srcOrd="0" destOrd="0" presId="urn:microsoft.com/office/officeart/2005/8/layout/vList5"/>
    <dgm:cxn modelId="{FB3BDCEF-B235-4DAF-B7DB-45CA5AF56430}" type="presOf" srcId="{AAF9C2C1-EEDB-4CAD-9006-E1E9B8F44C21}" destId="{CD374EFB-A3AF-4038-852A-1ADD32B729C2}" srcOrd="0" destOrd="0" presId="urn:microsoft.com/office/officeart/2005/8/layout/vList5"/>
    <dgm:cxn modelId="{8D414A44-9DF5-456D-B68C-4D36AF60E10F}" srcId="{10664B6C-85F2-454D-AD7B-6EA0A7C9F141}" destId="{AAF9C2C1-EEDB-4CAD-9006-E1E9B8F44C21}" srcOrd="0" destOrd="0" parTransId="{3EEA3C0F-A6AE-4CFD-8B02-F20377F49E3A}" sibTransId="{3925626F-657B-4EA9-9CDD-6D805145A280}"/>
    <dgm:cxn modelId="{57B68D0E-98BA-49BE-8D34-ACE0B04791E1}" type="presParOf" srcId="{367CE92C-4D15-4142-83FD-431DECE3E531}" destId="{0C7FDAE6-033F-4743-B47C-4ED84B8AC2B8}" srcOrd="0" destOrd="0" presId="urn:microsoft.com/office/officeart/2005/8/layout/vList5"/>
    <dgm:cxn modelId="{24E8D07A-2B58-4CDC-8D95-AB7CF08824CA}" type="presParOf" srcId="{0C7FDAE6-033F-4743-B47C-4ED84B8AC2B8}" destId="{CD374EFB-A3AF-4038-852A-1ADD32B729C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BBF1C4-9281-4D7F-AA62-163E8C30360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DFF4E2-D7F4-4E41-9CDE-E42871227469}">
      <dgm:prSet/>
      <dgm:spPr/>
      <dgm:t>
        <a:bodyPr/>
        <a:lstStyle/>
        <a:p>
          <a:pPr rtl="0"/>
          <a:r>
            <a:rPr lang="ru-RU" baseline="0" smtClean="0"/>
            <a:t>Опросник криминальной зараженности несовершеннолетних пододозреваемых, обвиняемых и осужденных</a:t>
          </a:r>
          <a:endParaRPr lang="ru-RU"/>
        </a:p>
      </dgm:t>
    </dgm:pt>
    <dgm:pt modelId="{F659C170-4C16-423C-9907-ECB9A3D4BF79}" type="parTrans" cxnId="{DCA7BF99-7B59-40B2-97CF-B54C6CC254C8}">
      <dgm:prSet/>
      <dgm:spPr/>
      <dgm:t>
        <a:bodyPr/>
        <a:lstStyle/>
        <a:p>
          <a:endParaRPr lang="ru-RU"/>
        </a:p>
      </dgm:t>
    </dgm:pt>
    <dgm:pt modelId="{E0FDF55A-E56F-4EF5-B7FF-7D2A76F5A6F7}" type="sibTrans" cxnId="{DCA7BF99-7B59-40B2-97CF-B54C6CC254C8}">
      <dgm:prSet/>
      <dgm:spPr/>
      <dgm:t>
        <a:bodyPr/>
        <a:lstStyle/>
        <a:p>
          <a:endParaRPr lang="ru-RU"/>
        </a:p>
      </dgm:t>
    </dgm:pt>
    <dgm:pt modelId="{ED0F10D2-5AF0-4E1C-8748-C6154B2C76BB}" type="pres">
      <dgm:prSet presAssocID="{8FBBF1C4-9281-4D7F-AA62-163E8C3036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F866A0-2A23-4483-B745-8AF08C5DBDA4}" type="pres">
      <dgm:prSet presAssocID="{96DFF4E2-D7F4-4E41-9CDE-E42871227469}" presName="linNode" presStyleCnt="0"/>
      <dgm:spPr/>
    </dgm:pt>
    <dgm:pt modelId="{5B2815DD-CCB8-4FE4-BABA-C36F9C9A3653}" type="pres">
      <dgm:prSet presAssocID="{96DFF4E2-D7F4-4E41-9CDE-E42871227469}" presName="parentText" presStyleLbl="node1" presStyleIdx="0" presStyleCnt="1" custScaleX="234112" custLinFactNeighborX="6220" custLinFactNeighborY="-38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A7BF99-7B59-40B2-97CF-B54C6CC254C8}" srcId="{8FBBF1C4-9281-4D7F-AA62-163E8C30360E}" destId="{96DFF4E2-D7F4-4E41-9CDE-E42871227469}" srcOrd="0" destOrd="0" parTransId="{F659C170-4C16-423C-9907-ECB9A3D4BF79}" sibTransId="{E0FDF55A-E56F-4EF5-B7FF-7D2A76F5A6F7}"/>
    <dgm:cxn modelId="{F7EAD065-0CC7-4BA5-B594-34C998731216}" type="presOf" srcId="{96DFF4E2-D7F4-4E41-9CDE-E42871227469}" destId="{5B2815DD-CCB8-4FE4-BABA-C36F9C9A3653}" srcOrd="0" destOrd="0" presId="urn:microsoft.com/office/officeart/2005/8/layout/vList5"/>
    <dgm:cxn modelId="{DA5D3418-214B-46BD-8A05-EBBE2AA6E8E7}" type="presOf" srcId="{8FBBF1C4-9281-4D7F-AA62-163E8C30360E}" destId="{ED0F10D2-5AF0-4E1C-8748-C6154B2C76BB}" srcOrd="0" destOrd="0" presId="urn:microsoft.com/office/officeart/2005/8/layout/vList5"/>
    <dgm:cxn modelId="{53920904-6068-445C-B5D4-A2C09FFDF5BB}" type="presParOf" srcId="{ED0F10D2-5AF0-4E1C-8748-C6154B2C76BB}" destId="{66F866A0-2A23-4483-B745-8AF08C5DBDA4}" srcOrd="0" destOrd="0" presId="urn:microsoft.com/office/officeart/2005/8/layout/vList5"/>
    <dgm:cxn modelId="{3299BF17-8375-4194-89F4-8231BC6AB92D}" type="presParOf" srcId="{66F866A0-2A23-4483-B745-8AF08C5DBDA4}" destId="{5B2815DD-CCB8-4FE4-BABA-C36F9C9A365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0FA00-B052-444F-8FD4-A68D6E0143E6}">
      <dsp:nvSpPr>
        <dsp:cNvPr id="0" name=""/>
        <dsp:cNvSpPr/>
      </dsp:nvSpPr>
      <dsp:spPr>
        <a:xfrm>
          <a:off x="0" y="322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effectLst/>
            </a:rPr>
            <a:t>Криминальный</a:t>
          </a:r>
          <a:r>
            <a:rPr lang="ru-RU" sz="1800" kern="1200" dirty="0" smtClean="0"/>
            <a:t> жаргон;</a:t>
          </a:r>
          <a:endParaRPr lang="ru-RU" sz="1800" kern="1200" dirty="0"/>
        </a:p>
      </dsp:txBody>
      <dsp:txXfrm>
        <a:off x="30826" y="31148"/>
        <a:ext cx="6505210" cy="569823"/>
      </dsp:txXfrm>
    </dsp:sp>
    <dsp:sp modelId="{35A80E49-CCFE-46DA-B27E-DF7AD5BB5C13}">
      <dsp:nvSpPr>
        <dsp:cNvPr id="0" name=""/>
        <dsp:cNvSpPr/>
      </dsp:nvSpPr>
      <dsp:spPr>
        <a:xfrm>
          <a:off x="0" y="646099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Криминальное прозвище;</a:t>
          </a:r>
          <a:endParaRPr lang="ru-RU" sz="1800" kern="1200" dirty="0"/>
        </a:p>
      </dsp:txBody>
      <dsp:txXfrm>
        <a:off x="30826" y="676925"/>
        <a:ext cx="6505210" cy="569823"/>
      </dsp:txXfrm>
    </dsp:sp>
    <dsp:sp modelId="{A1B31490-FB1D-413D-8C2C-B92362A351EF}">
      <dsp:nvSpPr>
        <dsp:cNvPr id="0" name=""/>
        <dsp:cNvSpPr/>
      </dsp:nvSpPr>
      <dsp:spPr>
        <a:xfrm>
          <a:off x="0" y="1291876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Тюремные татуировки;</a:t>
          </a:r>
          <a:endParaRPr lang="ru-RU" sz="1800" kern="1200" dirty="0"/>
        </a:p>
      </dsp:txBody>
      <dsp:txXfrm>
        <a:off x="30826" y="1322702"/>
        <a:ext cx="6505210" cy="569823"/>
      </dsp:txXfrm>
    </dsp:sp>
    <dsp:sp modelId="{3DAC343F-95E8-4EDE-8053-D88CE8EA13EC}">
      <dsp:nvSpPr>
        <dsp:cNvPr id="0" name=""/>
        <dsp:cNvSpPr/>
      </dsp:nvSpPr>
      <dsp:spPr>
        <a:xfrm>
          <a:off x="0" y="1937653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Негативное отношение к полиции;</a:t>
          </a:r>
          <a:endParaRPr lang="ru-RU" sz="1800" kern="1200" dirty="0"/>
        </a:p>
      </dsp:txBody>
      <dsp:txXfrm>
        <a:off x="30826" y="1968479"/>
        <a:ext cx="6505210" cy="569823"/>
      </dsp:txXfrm>
    </dsp:sp>
    <dsp:sp modelId="{515D7F84-86C9-4027-BC3F-F5ECF683EEA0}">
      <dsp:nvSpPr>
        <dsp:cNvPr id="0" name=""/>
        <dsp:cNvSpPr/>
      </dsp:nvSpPr>
      <dsp:spPr>
        <a:xfrm>
          <a:off x="0" y="2583430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Тюремная романтика;</a:t>
          </a:r>
          <a:endParaRPr lang="ru-RU" sz="1800" kern="1200" dirty="0"/>
        </a:p>
      </dsp:txBody>
      <dsp:txXfrm>
        <a:off x="30826" y="2614256"/>
        <a:ext cx="6505210" cy="569823"/>
      </dsp:txXfrm>
    </dsp:sp>
    <dsp:sp modelId="{92C9C2E3-F14B-4DC9-B64D-A13C3B518C5F}">
      <dsp:nvSpPr>
        <dsp:cNvPr id="0" name=""/>
        <dsp:cNvSpPr/>
      </dsp:nvSpPr>
      <dsp:spPr>
        <a:xfrm>
          <a:off x="0" y="3229207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Ориентация на криминальных авторитетов;</a:t>
          </a:r>
          <a:endParaRPr lang="ru-RU" sz="1800" kern="1200" dirty="0"/>
        </a:p>
      </dsp:txBody>
      <dsp:txXfrm>
        <a:off x="30826" y="3260033"/>
        <a:ext cx="6505210" cy="569823"/>
      </dsp:txXfrm>
    </dsp:sp>
    <dsp:sp modelId="{A1E3B886-E721-4430-8AD0-3CB82BDF941B}">
      <dsp:nvSpPr>
        <dsp:cNvPr id="0" name=""/>
        <dsp:cNvSpPr/>
      </dsp:nvSpPr>
      <dsp:spPr>
        <a:xfrm>
          <a:off x="0" y="3874984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Наличие знаний о негласных правилах поведения в местах лишения свободы;</a:t>
          </a:r>
          <a:endParaRPr lang="ru-RU" sz="1800" kern="1200" dirty="0"/>
        </a:p>
      </dsp:txBody>
      <dsp:txXfrm>
        <a:off x="30826" y="3905810"/>
        <a:ext cx="6505210" cy="569823"/>
      </dsp:txXfrm>
    </dsp:sp>
    <dsp:sp modelId="{19E80588-FF73-4CFB-A4A5-50D3142B2763}">
      <dsp:nvSpPr>
        <dsp:cNvPr id="0" name=""/>
        <dsp:cNvSpPr/>
      </dsp:nvSpPr>
      <dsp:spPr>
        <a:xfrm>
          <a:off x="0" y="4520761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Знание арестантского уклада и стремление его придерживаться;</a:t>
          </a:r>
          <a:endParaRPr lang="ru-RU" sz="1800" kern="1200" dirty="0"/>
        </a:p>
      </dsp:txBody>
      <dsp:txXfrm>
        <a:off x="30826" y="4551587"/>
        <a:ext cx="6505210" cy="569823"/>
      </dsp:txXfrm>
    </dsp:sp>
    <dsp:sp modelId="{1CCB7C68-1A46-44BE-B66D-7824D1F0409E}">
      <dsp:nvSpPr>
        <dsp:cNvPr id="0" name=""/>
        <dsp:cNvSpPr/>
      </dsp:nvSpPr>
      <dsp:spPr>
        <a:xfrm>
          <a:off x="0" y="5166538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Распространение знаний о криминальных нормах и ценностях;</a:t>
          </a:r>
          <a:endParaRPr lang="ru-RU" sz="1800" kern="1200" dirty="0"/>
        </a:p>
      </dsp:txBody>
      <dsp:txXfrm>
        <a:off x="30826" y="5197364"/>
        <a:ext cx="6505210" cy="569823"/>
      </dsp:txXfrm>
    </dsp:sp>
    <dsp:sp modelId="{BE787D4D-B4BE-4211-B8F0-DBAB9DD12F5C}">
      <dsp:nvSpPr>
        <dsp:cNvPr id="0" name=""/>
        <dsp:cNvSpPr/>
      </dsp:nvSpPr>
      <dsp:spPr>
        <a:xfrm>
          <a:off x="0" y="5812315"/>
          <a:ext cx="6566862" cy="6314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Общение в криминальных </a:t>
          </a:r>
          <a:r>
            <a:rPr lang="ru-RU" sz="1800" kern="1200" dirty="0" smtClean="0"/>
            <a:t>кругах.</a:t>
          </a:r>
          <a:endParaRPr lang="ru-RU" sz="1800" kern="1200" dirty="0"/>
        </a:p>
      </dsp:txBody>
      <dsp:txXfrm>
        <a:off x="30826" y="5843141"/>
        <a:ext cx="6505210" cy="5698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374EFB-A3AF-4038-852A-1ADD32B729C2}">
      <dsp:nvSpPr>
        <dsp:cNvPr id="0" name=""/>
        <dsp:cNvSpPr/>
      </dsp:nvSpPr>
      <dsp:spPr>
        <a:xfrm>
          <a:off x="3399638" y="0"/>
          <a:ext cx="4021152" cy="2088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baseline="0" smtClean="0"/>
            <a:t>ОКЗН</a:t>
          </a:r>
          <a:endParaRPr lang="ru-RU" sz="6500" kern="1200"/>
        </a:p>
      </dsp:txBody>
      <dsp:txXfrm>
        <a:off x="3501611" y="101973"/>
        <a:ext cx="3817206" cy="18849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815DD-CCB8-4FE4-BABA-C36F9C9A3653}">
      <dsp:nvSpPr>
        <dsp:cNvPr id="0" name=""/>
        <dsp:cNvSpPr/>
      </dsp:nvSpPr>
      <dsp:spPr>
        <a:xfrm>
          <a:off x="1049985" y="0"/>
          <a:ext cx="8762526" cy="33111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baseline="0" smtClean="0"/>
            <a:t>Опросник криминальной зараженности несовершеннолетних пододозреваемых, обвиняемых и осужденных</a:t>
          </a:r>
          <a:endParaRPr lang="ru-RU" sz="4100" kern="1200"/>
        </a:p>
      </dsp:txBody>
      <dsp:txXfrm>
        <a:off x="1211624" y="161639"/>
        <a:ext cx="8439248" cy="2987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60C4E-EE54-495A-A704-844445780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75A1EC-B70C-4129-B394-AAF41DB348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2403D8-492E-414E-807B-A1C12BEC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DFF459-6D32-491A-A3E9-358FB24CD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B536F5-0F37-4BA9-A55A-14ACB7331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46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A2A9B-7D0D-4BE7-8902-5D7A25D20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37CF60-33DA-4971-9021-05FD36541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C1BF1D-4CFE-48A5-900F-CE148D0B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264EDB-E43B-4BAC-AF94-10FD47229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AF8C02-A239-465D-AEA3-74ED4146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86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C35951A-D5DA-4A84-B742-D318B36E36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573117-F1BF-49FF-B75F-7DDFB4D3F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8C6F39-6FE8-4CBF-9214-A494DA2B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98ADA4-4271-4136-8909-04D35F0E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35C52B-5863-4670-A158-C2843CEA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43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6CE03-EA38-4FAB-9494-E396C69E5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48E711-CB72-4908-B8EC-BBAFF1513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F9684D-B724-4DCB-8D43-C8B0B7663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208699-F0C5-44C6-B495-47BCF1EA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CE93B9-1D59-4532-B2C8-013327540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83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EA6ABA-0138-4B66-8112-2D92BB2C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F3DF0F-E078-4F4D-B43E-99687D511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37480D-4031-4B30-9CDD-8E79FE67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A1B867-9DD1-4EDF-BDA3-5A9FC0AC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920DDC-AF73-406A-82D9-FF00FB6A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C45975-DF36-461F-BCC7-EB2B539FA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CF4F48-2C2F-4A81-BE5D-69C08AC9D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6DFA18-8211-4507-A7BD-152932FF9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65EF02-80F8-4575-8C35-8FD429AC8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38B314-2E9B-435F-9262-FDA76620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5327B98-D103-4035-94FF-3C7F4C0C4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15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04ECA-66B0-4D8D-9840-FEEAA2E5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1F91D3-45EE-407E-BA15-703380856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B6544C-F585-451A-9B8C-A18786CCE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894B81-1037-4F2A-B05D-CE2C5DF876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BF35E06-DD88-4D33-AAB8-0BC69D127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972307A-4148-4550-A701-DD76FC405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27669F3-C8EB-4AB1-B402-9B66733C5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E2E25E3-2D81-4432-AE34-31B6D2A7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30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82876A-5888-4860-9E9C-16F722B3A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3EC024-BAEB-4025-B736-98EEBCF7B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1944EA5-E59E-4095-B12E-920D5996A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907B3E6-76C6-4518-95A0-9BB3341F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939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2F47F88-926B-4065-838C-86C48B55E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5AA824-8898-44EF-8BEB-5EC2C08A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8E2D691-2AB3-4987-99BF-D73A3942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87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1FB53-1A24-4285-96FA-8192E999F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4BC637-70CF-4914-BDED-C5D7151C2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63086E0-6AE4-42B5-96B9-B2FE2B8BF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DE8012-3ED1-466E-B4E2-AB54820B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BFE2A1-EE29-4BED-90F6-8C30AA77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71B25B-C680-44EA-A539-356CF687E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70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DC4E1-3F66-49B9-AA2D-C30732CEE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DEBDA9E-ADE1-4533-8DEB-932856E339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7EB58A-B164-4CCC-88F0-63148A33D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2CF9CB-422C-471B-8B94-334FABDEC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72A691-2077-419D-80E3-24D51AD7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B5176A-AF91-4AA0-A735-C308A678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3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09C97-A9EC-49E1-ACAA-9714A91A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1D8170-A08F-4D9B-85C1-AAB1C5988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2AFFC9-6300-4093-92D0-CF401148A0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927B2-9CC0-45CC-9495-37EEDDBF232D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68EA35-0554-4A2F-B9B1-CA973161A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EF49E0-07E6-45AB-B2E8-486075B5C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90AAE-AF1B-49E5-9698-A85C855620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13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CA12B-F097-45FA-AB04-7788FC5FB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0" y="4822479"/>
            <a:ext cx="10950340" cy="1157216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АУЕ как криминальная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субкултура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2" cy="4822479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04562" y="640091"/>
            <a:ext cx="8182876" cy="388111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098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985BFC64-5F93-41B6-A3AC-93889D6C0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760" y="905069"/>
            <a:ext cx="8182876" cy="335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68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распространения криминальной субкультуры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элементов криминальной субкультуры наиболее распространенными в среде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делинквентных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 являются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жаргонизмов, прозвищ, прослушивание музыкальных произведений, романтизирующих криминальную субкультуру.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заражаются элементами криминальной субкультуры еще до попадания в места лишения свободы.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каналов распространения криминальной субкультуры в среде подростков в настоящее время все большую роль играют интернет и социальные сети.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 подростки совершившие преступления, демонстрируют признаки криминальной зараженности.</a:t>
            </a:r>
          </a:p>
          <a:p>
            <a:endParaRPr lang="ru-RU" dirty="0"/>
          </a:p>
        </p:txBody>
      </p:sp>
      <p:pic>
        <p:nvPicPr>
          <p:cNvPr id="4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EA9682EB-5391-4CB1-AB69-A3B61B5CC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213"/>
            <a:ext cx="3343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3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754441"/>
              </p:ext>
            </p:extLst>
          </p:nvPr>
        </p:nvGraphicFramePr>
        <p:xfrm>
          <a:off x="4773800" y="277251"/>
          <a:ext cx="6566862" cy="6444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4E42441-D58C-4892-A778-CD4E6CE87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49" y="2256987"/>
            <a:ext cx="3793944" cy="210480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Маркеры 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криминальной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зараженности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EA9682EB-5391-4CB1-AB69-A3B61B5CC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66" y="0"/>
            <a:ext cx="3343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82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/>
          </p:nvPr>
        </p:nvGraphicFramePr>
        <p:xfrm>
          <a:off x="685801" y="685800"/>
          <a:ext cx="11169868" cy="2088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066697"/>
              </p:ext>
            </p:extLst>
          </p:nvPr>
        </p:nvGraphicFramePr>
        <p:xfrm>
          <a:off x="685801" y="3231931"/>
          <a:ext cx="10396883" cy="3311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7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EA9682EB-5391-4CB1-AB69-A3B61B5CC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166" y="0"/>
            <a:ext cx="3343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1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9331" y="423156"/>
            <a:ext cx="10515600" cy="1696759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субкультуры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АУЕ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попадает под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Уголовного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кодекса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РФ: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8710" y="2414205"/>
            <a:ext cx="10515600" cy="31457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282. Возбуждение ненависти либо вражды, а равно унижение человеческого достоинства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282.1. Организация экстремистского сообщества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282.2. Организация деятельности экстремистской организации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282.3. Финансирование экстремистской деятельности</a:t>
            </a:r>
          </a:p>
          <a:p>
            <a:endParaRPr lang="ru-RU" dirty="0"/>
          </a:p>
        </p:txBody>
      </p:sp>
      <p:pic>
        <p:nvPicPr>
          <p:cNvPr id="4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EA9682EB-5391-4CB1-AB69-A3B61B5CC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213"/>
            <a:ext cx="3343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03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9331" y="76983"/>
            <a:ext cx="10515600" cy="1594830"/>
          </a:xfrm>
        </p:spPr>
        <p:txBody>
          <a:bodyPr>
            <a:normAutofit/>
          </a:bodyPr>
          <a:lstStyle/>
          <a:p>
            <a:pPr algn="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</a:t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криминальной зараженности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739" y="2330122"/>
            <a:ext cx="11753192" cy="435133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 общечеловеческих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ценностей;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овышение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осмысленности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критического отношения к криминальной субкультуре.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EA9682EB-5391-4CB1-AB69-A3B61B5CC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213"/>
            <a:ext cx="3343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23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72" y="-583949"/>
            <a:ext cx="12118428" cy="4744560"/>
          </a:xfrm>
        </p:spPr>
        <p:txBody>
          <a:bodyPr>
            <a:noAutofit/>
          </a:bodyPr>
          <a:lstStyle/>
          <a:p>
            <a:pPr algn="l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духовных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ценностей,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регламентирующих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упорядочивающих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преступную деятельность криминальных сообществ, что способствует их живучести, сплоченности, активности и мобильности, преемственности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поколений правонарушителей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96000" y="218671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Криминальная субкультура</a:t>
            </a:r>
            <a:endParaRPr lang="ru-RU" sz="4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1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0408"/>
            <a:ext cx="12118428" cy="3903843"/>
          </a:xfrm>
        </p:spPr>
        <p:txBody>
          <a:bodyPr>
            <a:noAutofit/>
          </a:bodyPr>
          <a:lstStyle/>
          <a:p>
            <a:pPr algn="l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олодежное неформальное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придерживаются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уголовных понятий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поддерживают и признают авторитетов преступного мира, насильственно навязывают свое мнение сверстникам, проецируя на взаимоотношения с окружающими тюремные поведенческие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схемы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59214" y="28044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АУЕ</a:t>
            </a:r>
            <a:endParaRPr lang="ru-RU" sz="9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4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596" y="853257"/>
            <a:ext cx="12118428" cy="2827396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характеризующая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криминальную (тюремную)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субкультуру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59214" y="28044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Криминальная</a:t>
            </a: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зараженность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08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479" y="838632"/>
            <a:ext cx="12118428" cy="2827396"/>
          </a:xfrm>
        </p:spPr>
        <p:txBody>
          <a:bodyPr>
            <a:noAutofit/>
          </a:bodyPr>
          <a:lstStyle/>
          <a:p>
            <a:pPr algn="l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формированная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элементах криминальной (тюремной)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субкультуры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59214" y="28044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Когнитивный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26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359" y="1465220"/>
            <a:ext cx="12118428" cy="2827396"/>
          </a:xfrm>
        </p:spPr>
        <p:txBody>
          <a:bodyPr>
            <a:noAutofit/>
          </a:bodyPr>
          <a:lstStyle/>
          <a:p>
            <a:pPr algn="l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криминальному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жизни,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 и разделение криминальных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(тюремных) норм,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традиций и ценностей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59214" y="28044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компонент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30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586" y="1476768"/>
            <a:ext cx="12118428" cy="2827396"/>
          </a:xfrm>
        </p:spPr>
        <p:txBody>
          <a:bodyPr>
            <a:noAutofit/>
          </a:bodyPr>
          <a:lstStyle/>
          <a:p>
            <a:pPr algn="l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следование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криминальным 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нормам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ценностям в своем поведении, а также дальнейшем транслировании их в межличностном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59214" y="28044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Поведенческий </a:t>
            </a: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28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97DE5-3005-4C17-8610-BCEF7E72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5586" y="838632"/>
            <a:ext cx="12118428" cy="2827396"/>
          </a:xfrm>
        </p:spPr>
        <p:txBody>
          <a:bodyPr>
            <a:noAutofit/>
          </a:bodyPr>
          <a:lstStyle/>
          <a:p>
            <a:pPr algn="l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предрасположенность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совершению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преступлений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B0BDD275-E79C-4B6F-9875-E474D59DC5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752" y="0"/>
            <a:ext cx="7084249" cy="2130552"/>
          </a:xfrm>
          <a:custGeom>
            <a:avLst/>
            <a:gdLst>
              <a:gd name="connsiteX0" fmla="*/ 986725 w 7084249"/>
              <a:gd name="connsiteY0" fmla="*/ 0 h 2130552"/>
              <a:gd name="connsiteX1" fmla="*/ 7084249 w 7084249"/>
              <a:gd name="connsiteY1" fmla="*/ 0 h 2130552"/>
              <a:gd name="connsiteX2" fmla="*/ 7084249 w 7084249"/>
              <a:gd name="connsiteY2" fmla="*/ 2130552 h 2130552"/>
              <a:gd name="connsiteX3" fmla="*/ 0 w 7084249"/>
              <a:gd name="connsiteY3" fmla="*/ 2130552 h 2130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4249" h="2130552">
                <a:moveTo>
                  <a:pt x="986725" y="0"/>
                </a:moveTo>
                <a:lnTo>
                  <a:pt x="7084249" y="0"/>
                </a:lnTo>
                <a:lnTo>
                  <a:pt x="7084249" y="2130552"/>
                </a:lnTo>
                <a:lnTo>
                  <a:pt x="0" y="213055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FFE24BB0-6C00-4CD0-B19A-F415130257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045D7A58-411F-4E92-A78E-A6FEB1890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1728"/>
            <a:ext cx="7112212" cy="2176272"/>
          </a:xfrm>
          <a:custGeom>
            <a:avLst/>
            <a:gdLst>
              <a:gd name="connsiteX0" fmla="*/ 0 w 7112212"/>
              <a:gd name="connsiteY0" fmla="*/ 0 h 2176272"/>
              <a:gd name="connsiteX1" fmla="*/ 7112212 w 7112212"/>
              <a:gd name="connsiteY1" fmla="*/ 0 h 2176272"/>
              <a:gd name="connsiteX2" fmla="*/ 6104313 w 7112212"/>
              <a:gd name="connsiteY2" fmla="*/ 2176272 h 2176272"/>
              <a:gd name="connsiteX3" fmla="*/ 0 w 7112212"/>
              <a:gd name="connsiteY3" fmla="*/ 2176272 h 217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12212" h="2176272">
                <a:moveTo>
                  <a:pt x="0" y="0"/>
                </a:moveTo>
                <a:lnTo>
                  <a:pt x="7112212" y="0"/>
                </a:lnTo>
                <a:lnTo>
                  <a:pt x="6104313" y="2176272"/>
                </a:lnTo>
                <a:lnTo>
                  <a:pt x="0" y="2176272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87EE1307-712D-4B42-9D7E-772F81429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4" y="4744560"/>
            <a:ext cx="5193220" cy="21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59214" y="28044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Криминальная направленность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73" y="4559950"/>
            <a:ext cx="6022428" cy="231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30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роекты – ФГУП «Главное промышленно-строительное управление» ФСИН России">
            <a:extLst>
              <a:ext uri="{FF2B5EF4-FFF2-40B4-BE49-F238E27FC236}">
                <a16:creationId xmlns:a16="http://schemas.microsoft.com/office/drawing/2014/main" id="{EA9682EB-5391-4CB1-AB69-A3B61B5CC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213"/>
            <a:ext cx="33432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662108"/>
              </p:ext>
            </p:extLst>
          </p:nvPr>
        </p:nvGraphicFramePr>
        <p:xfrm>
          <a:off x="2744261" y="1659529"/>
          <a:ext cx="7156483" cy="4949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0996">
                  <a:extLst>
                    <a:ext uri="{9D8B030D-6E8A-4147-A177-3AD203B41FA5}">
                      <a16:colId xmlns:a16="http://schemas.microsoft.com/office/drawing/2014/main" val="3860412672"/>
                    </a:ext>
                  </a:extLst>
                </a:gridCol>
                <a:gridCol w="2734005">
                  <a:extLst>
                    <a:ext uri="{9D8B030D-6E8A-4147-A177-3AD203B41FA5}">
                      <a16:colId xmlns:a16="http://schemas.microsoft.com/office/drawing/2014/main" val="3863505558"/>
                    </a:ext>
                  </a:extLst>
                </a:gridCol>
                <a:gridCol w="2761482">
                  <a:extLst>
                    <a:ext uri="{9D8B030D-6E8A-4147-A177-3AD203B41FA5}">
                      <a16:colId xmlns:a16="http://schemas.microsoft.com/office/drawing/2014/main" val="2797733789"/>
                    </a:ext>
                  </a:extLst>
                </a:gridCol>
              </a:tblGrid>
              <a:tr h="1129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Криминальная зараженность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018101"/>
                  </a:ext>
                </a:extLst>
              </a:tr>
              <a:tr h="1926620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Криминальная направленность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КЗ -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КН 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</a:rPr>
                        <a:t>КЗ +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</a:rPr>
                        <a:t>КН 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69122559"/>
                  </a:ext>
                </a:extLst>
              </a:tr>
              <a:tr h="1893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</a:rPr>
                        <a:t>КЗ -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</a:rPr>
                        <a:t>КН +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КЗ +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КЗ 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6267333"/>
                  </a:ext>
                </a:extLst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72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5" id="{FBD69DFF-37BF-44EF-B90D-D3B3FAF095A7}" vid="{D7E5C315-72A7-417B-8363-0F5621F2AB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17B44631B73438BB40119EF729830" ma:contentTypeVersion="10" ma:contentTypeDescription="Create a new document." ma:contentTypeScope="" ma:versionID="4de8c4e682240800290cb498f853661d">
  <xsd:schema xmlns:xsd="http://www.w3.org/2001/XMLSchema" xmlns:xs="http://www.w3.org/2001/XMLSchema" xmlns:p="http://schemas.microsoft.com/office/2006/metadata/properties" xmlns:ns3="c2b86172-4d1f-4427-93d4-858af4c967bb" targetNamespace="http://schemas.microsoft.com/office/2006/metadata/properties" ma:root="true" ma:fieldsID="fca74cc6c19575d971e31eb572081002" ns3:_="">
    <xsd:import namespace="c2b86172-4d1f-4427-93d4-858af4c967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86172-4d1f-4427-93d4-858af4c96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1755FD-F06A-4F58-AEF3-CE72C138AD0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CAA70F7-0ED0-47AB-A7B6-C2E96F9452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AF1BAD-42CF-47C4-A8F2-57FCE95BB3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b86172-4d1f-4427-93d4-858af4c96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ГУФСИН 2</Template>
  <TotalTime>640</TotalTime>
  <Words>240</Words>
  <Application>Microsoft Office PowerPoint</Application>
  <PresentationFormat>Широкоэкранный</PresentationFormat>
  <Paragraphs>55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АУЕ как криминальная субкултура</vt:lpstr>
      <vt:lpstr>совокупность духовных  и материальных ценностей,  регламентирующих и  упорядочивающих жизнь  и преступную деятельность криминальных сообществ, что способствует их живучести, сплоченности, активности и мобильности, преемственности поколений правонарушителей. </vt:lpstr>
      <vt:lpstr>молодежное неформальное движение, участники  которого придерживаются  уголовных понятий, поддерживают и признают авторитетов преступного мира, насильственно навязывают свое мнение сверстникам, проецируя на взаимоотношения с окружающими тюремные поведенческие схемы </vt:lpstr>
      <vt:lpstr>личностная  особенность,  характеризующая вовлеченность в криминальную (тюремную) субкультуру</vt:lpstr>
      <vt:lpstr>сформированная система  знаний об элементах криминальной (тюремной) субкультуры</vt:lpstr>
      <vt:lpstr>интерес  к криминальному  образу жизни, принятия и разделение криминальных (тюремных) норм, традиций и ценностей</vt:lpstr>
      <vt:lpstr>следование  криминальным  нормам и ценностям в своем поведении, а также дальнейшем транслировании их в межличностном взаимодействии</vt:lpstr>
      <vt:lpstr>склонность  либо  предрасположенность к совершению преступлений</vt:lpstr>
      <vt:lpstr>Презентация PowerPoint</vt:lpstr>
      <vt:lpstr>Особенности распространения криминальной субкультуры</vt:lpstr>
      <vt:lpstr>Маркеры  криминальной зараженности</vt:lpstr>
      <vt:lpstr>Презентация PowerPoint</vt:lpstr>
      <vt:lpstr>Распространение субкультуры АУЕ  попадает под действие Уголовного кодекса РФ: </vt:lpstr>
      <vt:lpstr>Основные направления  коррекция криминальной зараженности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криминальной зараженности несовершеннолетних</dc:title>
  <dc:creator>Пользователь</dc:creator>
  <cp:lastModifiedBy>Рябков А.М.</cp:lastModifiedBy>
  <cp:revision>19</cp:revision>
  <dcterms:created xsi:type="dcterms:W3CDTF">2022-02-10T17:20:04Z</dcterms:created>
  <dcterms:modified xsi:type="dcterms:W3CDTF">2022-10-27T07:16:02Z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0x010100A8E17B44631B73438BB40119EF729830</vt:lpwstr>
  </property>
</Properties>
</file>