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12"/>
  </p:notesMasterIdLst>
  <p:handoutMasterIdLst>
    <p:handoutMasterId r:id="rId13"/>
  </p:handoutMasterIdLst>
  <p:sldIdLst>
    <p:sldId id="517" r:id="rId2"/>
    <p:sldId id="491" r:id="rId3"/>
    <p:sldId id="524" r:id="rId4"/>
    <p:sldId id="494" r:id="rId5"/>
    <p:sldId id="496" r:id="rId6"/>
    <p:sldId id="523" r:id="rId7"/>
    <p:sldId id="498" r:id="rId8"/>
    <p:sldId id="501" r:id="rId9"/>
    <p:sldId id="502" r:id="rId10"/>
    <p:sldId id="525" r:id="rId11"/>
  </p:sldIdLst>
  <p:sldSz cx="9906000" cy="6858000" type="A4"/>
  <p:notesSz cx="9748838" cy="6854825"/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7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5613" indent="1588" algn="l" rtl="0" fontAlgn="base">
      <a:spcBef>
        <a:spcPct val="0"/>
      </a:spcBef>
      <a:spcAft>
        <a:spcPct val="0"/>
      </a:spcAft>
      <a:defRPr sz="27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2813" indent="1588" algn="l" rtl="0" fontAlgn="base">
      <a:spcBef>
        <a:spcPct val="0"/>
      </a:spcBef>
      <a:spcAft>
        <a:spcPct val="0"/>
      </a:spcAft>
      <a:defRPr sz="27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0013" indent="1588" algn="l" rtl="0" fontAlgn="base">
      <a:spcBef>
        <a:spcPct val="0"/>
      </a:spcBef>
      <a:spcAft>
        <a:spcPct val="0"/>
      </a:spcAft>
      <a:defRPr sz="27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7213" indent="1588" algn="l" rtl="0" fontAlgn="base">
      <a:spcBef>
        <a:spcPct val="0"/>
      </a:spcBef>
      <a:spcAft>
        <a:spcPct val="0"/>
      </a:spcAft>
      <a:defRPr sz="27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7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7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7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7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04">
          <p15:clr>
            <a:srgbClr val="A4A3A4"/>
          </p15:clr>
        </p15:guide>
        <p15:guide id="2" pos="301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58">
          <p15:clr>
            <a:srgbClr val="A4A3A4"/>
          </p15:clr>
        </p15:guide>
        <p15:guide id="2" pos="307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3300"/>
    <a:srgbClr val="EFFFFC"/>
    <a:srgbClr val="66FFFF"/>
    <a:srgbClr val="33CCCC"/>
    <a:srgbClr val="990000"/>
    <a:srgbClr val="993300"/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635" autoAdjust="0"/>
    <p:restoredTop sz="94681" autoAdjust="0"/>
  </p:normalViewPr>
  <p:slideViewPr>
    <p:cSldViewPr>
      <p:cViewPr varScale="1">
        <p:scale>
          <a:sx n="109" d="100"/>
          <a:sy n="109" d="100"/>
        </p:scale>
        <p:origin x="948" y="102"/>
      </p:cViewPr>
      <p:guideLst>
        <p:guide orient="horz" pos="2304"/>
        <p:guide pos="3016"/>
      </p:guideLst>
    </p:cSldViewPr>
  </p:slideViewPr>
  <p:outlineViewPr>
    <p:cViewPr>
      <p:scale>
        <a:sx n="25" d="100"/>
        <a:sy n="25" d="100"/>
      </p:scale>
      <p:origin x="36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-570" y="-78"/>
      </p:cViewPr>
      <p:guideLst>
        <p:guide orient="horz" pos="2158"/>
        <p:guide pos="307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146425" y="601663"/>
            <a:ext cx="3463925" cy="23971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51" name="Rectangle 3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300163" y="3260725"/>
            <a:ext cx="7148512" cy="27003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Click to edit Master notes styles</a:t>
            </a:r>
          </a:p>
          <a:p>
            <a:pPr lvl="1"/>
            <a:r>
              <a:rPr lang="ru-RU" noProof="0" smtClean="0"/>
              <a:t>Second Level</a:t>
            </a:r>
          </a:p>
          <a:p>
            <a:pPr lvl="2"/>
            <a:r>
              <a:rPr lang="ru-RU" noProof="0" smtClean="0"/>
              <a:t>Third Level</a:t>
            </a:r>
          </a:p>
          <a:p>
            <a:pPr lvl="3"/>
            <a:r>
              <a:rPr lang="ru-RU" noProof="0" smtClean="0"/>
              <a:t>Fourth Level</a:t>
            </a:r>
          </a:p>
          <a:p>
            <a:pPr lvl="4"/>
            <a:r>
              <a:rPr lang="ru-RU" noProof="0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56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28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00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72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017838" y="514350"/>
            <a:ext cx="3713162" cy="2570163"/>
          </a:xfrm>
          <a:ln/>
        </p:spPr>
      </p:sp>
      <p:sp>
        <p:nvSpPr>
          <p:cNvPr id="46083" name="Заметки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46084" name="Номер слайда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5521325" y="6510338"/>
            <a:ext cx="4225925" cy="34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37C801A4-B546-4D81-BBA6-080643F9CCF4}" type="slidenum">
              <a:rPr lang="ru-RU" altLang="ru-RU"/>
              <a:pPr/>
              <a:t>2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017838" y="514350"/>
            <a:ext cx="3713162" cy="2570163"/>
          </a:xfrm>
          <a:ln/>
        </p:spPr>
      </p:sp>
      <p:sp>
        <p:nvSpPr>
          <p:cNvPr id="54275" name="Заметки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54276" name="Номер слайда 3"/>
          <p:cNvSpPr txBox="1">
            <a:spLocks noGrp="1"/>
          </p:cNvSpPr>
          <p:nvPr/>
        </p:nvSpPr>
        <p:spPr bwMode="auto">
          <a:xfrm>
            <a:off x="5521325" y="6510338"/>
            <a:ext cx="4225925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7B5BF354-B820-4EC4-97AB-5608DD45E43F}" type="slidenum">
              <a:rPr lang="ru-RU" altLang="ru-RU"/>
              <a:pPr/>
              <a:t>3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017838" y="514350"/>
            <a:ext cx="3713162" cy="2570163"/>
          </a:xfrm>
          <a:ln/>
        </p:spPr>
      </p:sp>
      <p:sp>
        <p:nvSpPr>
          <p:cNvPr id="48131" name="Заметки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48132" name="Номер слайда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5521325" y="6510338"/>
            <a:ext cx="4225925" cy="34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D6DBA555-1E09-4B5D-A624-651A12347370}" type="slidenum">
              <a:rPr lang="ru-RU" altLang="ru-RU"/>
              <a:pPr/>
              <a:t>4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017838" y="514350"/>
            <a:ext cx="3713162" cy="2570163"/>
          </a:xfrm>
          <a:ln/>
        </p:spPr>
      </p:sp>
      <p:sp>
        <p:nvSpPr>
          <p:cNvPr id="49155" name="Заметки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49156" name="Номер слайда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5521325" y="6510338"/>
            <a:ext cx="4225925" cy="34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AC4BC28A-D38F-4F09-AEFF-6AAB80A2CDA6}" type="slidenum">
              <a:rPr lang="ru-RU" altLang="ru-RU"/>
              <a:pPr/>
              <a:t>5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017838" y="514350"/>
            <a:ext cx="3713162" cy="2570163"/>
          </a:xfrm>
          <a:ln/>
        </p:spPr>
      </p:sp>
      <p:sp>
        <p:nvSpPr>
          <p:cNvPr id="50179" name="Заметки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50180" name="Номер слайда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5521325" y="6510338"/>
            <a:ext cx="4225925" cy="34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D182DDEA-1ACF-442D-8F1F-4B0BAB66F0E8}" type="slidenum">
              <a:rPr lang="ru-RU" altLang="ru-RU"/>
              <a:pPr/>
              <a:t>6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017838" y="514350"/>
            <a:ext cx="3713162" cy="2570163"/>
          </a:xfrm>
          <a:ln/>
        </p:spPr>
      </p:sp>
      <p:sp>
        <p:nvSpPr>
          <p:cNvPr id="51203" name="Заметки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51204" name="Номер слайда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5521325" y="6510338"/>
            <a:ext cx="4225925" cy="34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4612AC45-D4CC-4580-A06C-4AFCAA24188F}" type="slidenum">
              <a:rPr lang="ru-RU" altLang="ru-RU"/>
              <a:pPr/>
              <a:t>7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017838" y="514350"/>
            <a:ext cx="3713162" cy="2570163"/>
          </a:xfrm>
          <a:ln/>
        </p:spPr>
      </p:sp>
      <p:sp>
        <p:nvSpPr>
          <p:cNvPr id="52227" name="Заметки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52228" name="Номер слайда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5521325" y="6510338"/>
            <a:ext cx="4225925" cy="34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F5C99904-2C8C-499B-9F3D-93A4E8C353F9}" type="slidenum">
              <a:rPr lang="ru-RU" altLang="ru-RU"/>
              <a:pPr/>
              <a:t>8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017838" y="514350"/>
            <a:ext cx="3713162" cy="2570163"/>
          </a:xfrm>
          <a:ln/>
        </p:spPr>
      </p:sp>
      <p:sp>
        <p:nvSpPr>
          <p:cNvPr id="53251" name="Заметки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53252" name="Номер слайда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5521325" y="6510338"/>
            <a:ext cx="4225925" cy="34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899068AE-C806-4623-B363-0C61E12C6D8B}" type="slidenum">
              <a:rPr lang="ru-RU" altLang="ru-RU"/>
              <a:pPr/>
              <a:t>9</a:t>
            </a:fld>
            <a:endParaRPr lang="ru-RU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94118B-594A-4112-8DAD-A5E5D04723B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8062956"/>
      </p:ext>
    </p:extLst>
  </p:cSld>
  <p:clrMapOvr>
    <a:masterClrMapping/>
  </p:clrMapOvr>
  <p:transition spd="slow">
    <p:split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E78C55-9401-487A-864C-67EE9B1B7E4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81121354"/>
      </p:ext>
    </p:extLst>
  </p:cSld>
  <p:clrMapOvr>
    <a:masterClrMapping/>
  </p:clrMapOvr>
  <p:transition spd="slow">
    <p:split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58025" y="609600"/>
            <a:ext cx="2105025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42950" y="609600"/>
            <a:ext cx="6162675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AA335D-D955-4156-8C24-9091569EAFA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88870196"/>
      </p:ext>
    </p:extLst>
  </p:cSld>
  <p:clrMapOvr>
    <a:masterClrMapping/>
  </p:clrMapOvr>
  <p:transition spd="slow">
    <p:split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742950" y="609600"/>
            <a:ext cx="8420100" cy="5486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E2A3F6-59A8-4389-8F99-9499376A0FA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49295036"/>
      </p:ext>
    </p:extLst>
  </p:cSld>
  <p:clrMapOvr>
    <a:masterClrMapping/>
  </p:clrMapOvr>
  <p:transition spd="slow">
    <p:split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2950" y="609600"/>
            <a:ext cx="84201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742950" y="1981200"/>
            <a:ext cx="8420100" cy="4114800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DCC48F-FBE2-4968-8BF3-C796C640D2D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59198808"/>
      </p:ext>
    </p:extLst>
  </p:cSld>
  <p:clrMapOvr>
    <a:masterClrMapping/>
  </p:clrMapOvr>
  <p:transition spd="slow">
    <p:split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2950" y="609600"/>
            <a:ext cx="84201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742950" y="1981200"/>
            <a:ext cx="8420100" cy="4114800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B7315E-C66D-4C7E-81E6-10DB90A6A65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2493583"/>
      </p:ext>
    </p:extLst>
  </p:cSld>
  <p:clrMapOvr>
    <a:masterClrMapping/>
  </p:clrMapOvr>
  <p:transition spd="slow">
    <p:split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054CA9-B23E-498D-B284-C3A7518973E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05388001"/>
      </p:ext>
    </p:extLst>
  </p:cSld>
  <p:clrMapOvr>
    <a:masterClrMapping/>
  </p:clrMapOvr>
  <p:transition spd="slow">
    <p:split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7D2C54-B6AE-4761-8C48-0C9D18BE006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08477326"/>
      </p:ext>
    </p:extLst>
  </p:cSld>
  <p:clrMapOvr>
    <a:masterClrMapping/>
  </p:clrMapOvr>
  <p:transition spd="slow">
    <p:split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742950" y="1981200"/>
            <a:ext cx="41338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29200" y="1981200"/>
            <a:ext cx="41338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4AAB4C-3BCD-420F-A397-9FE15532DBA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49222626"/>
      </p:ext>
    </p:extLst>
  </p:cSld>
  <p:clrMapOvr>
    <a:masterClrMapping/>
  </p:clrMapOvr>
  <p:transition spd="slow">
    <p:split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D05744-6035-4369-AF86-8F7EC5326B6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05442042"/>
      </p:ext>
    </p:extLst>
  </p:cSld>
  <p:clrMapOvr>
    <a:masterClrMapping/>
  </p:clrMapOvr>
  <p:transition spd="slow">
    <p:split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E0CC8F-6D6D-4B48-8AAF-B225EBC6810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64561744"/>
      </p:ext>
    </p:extLst>
  </p:cSld>
  <p:clrMapOvr>
    <a:masterClrMapping/>
  </p:clrMapOvr>
  <p:transition spd="slow">
    <p:split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65D387-AA14-4FA0-AF41-7C075927F00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14839945"/>
      </p:ext>
    </p:extLst>
  </p:cSld>
  <p:clrMapOvr>
    <a:masterClrMapping/>
  </p:clrMapOvr>
  <p:transition spd="slow">
    <p:split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CEFF11-74C7-4EB7-83D6-E7F86846082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25170105"/>
      </p:ext>
    </p:extLst>
  </p:cSld>
  <p:clrMapOvr>
    <a:masterClrMapping/>
  </p:clrMapOvr>
  <p:transition spd="slow">
    <p:split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886357-1175-47FB-AD82-5814D061070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20527964"/>
      </p:ext>
    </p:extLst>
  </p:cSld>
  <p:clrMapOvr>
    <a:masterClrMapping/>
  </p:clrMapOvr>
  <p:transition spd="slow">
    <p:split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42950" y="609600"/>
            <a:ext cx="84201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3163" tIns="51581" rIns="103163" bIns="5158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42950" y="1981200"/>
            <a:ext cx="84201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3163" tIns="51581" rIns="103163" bIns="5158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35635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42950" y="6248400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3163" tIns="51581" rIns="103163" bIns="51581" numCol="1" anchor="t" anchorCtr="0" compatLnSpc="1">
            <a:prstTxWarp prst="textNoShape">
              <a:avLst/>
            </a:prstTxWarp>
          </a:bodyPr>
          <a:lstStyle>
            <a:lvl1pPr>
              <a:defRPr sz="16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635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248400"/>
            <a:ext cx="3136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3163" tIns="51581" rIns="103163" bIns="51581" numCol="1" anchor="t" anchorCtr="0" compatLnSpc="1">
            <a:prstTxWarp prst="textNoShape">
              <a:avLst/>
            </a:prstTxWarp>
          </a:bodyPr>
          <a:lstStyle>
            <a:lvl1pPr algn="ctr">
              <a:defRPr sz="16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635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9300" y="6248400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3163" tIns="51581" rIns="103163" bIns="51581" numCol="1" anchor="t" anchorCtr="0" compatLnSpc="1">
            <a:prstTxWarp prst="textNoShape">
              <a:avLst/>
            </a:prstTxWarp>
          </a:bodyPr>
          <a:lstStyle>
            <a:lvl1pPr algn="r">
              <a:defRPr sz="1600"/>
            </a:lvl1pPr>
          </a:lstStyle>
          <a:p>
            <a:fld id="{7262343B-89BB-471F-B9DE-9CFD21524F92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6" r:id="rId1"/>
    <p:sldLayoutId id="2147483987" r:id="rId2"/>
    <p:sldLayoutId id="2147483988" r:id="rId3"/>
    <p:sldLayoutId id="2147483989" r:id="rId4"/>
    <p:sldLayoutId id="2147483990" r:id="rId5"/>
    <p:sldLayoutId id="2147483991" r:id="rId6"/>
    <p:sldLayoutId id="2147483992" r:id="rId7"/>
    <p:sldLayoutId id="2147483993" r:id="rId8"/>
    <p:sldLayoutId id="2147483994" r:id="rId9"/>
    <p:sldLayoutId id="2147483995" r:id="rId10"/>
    <p:sldLayoutId id="2147483996" r:id="rId11"/>
    <p:sldLayoutId id="2147483997" r:id="rId12"/>
    <p:sldLayoutId id="2147483998" r:id="rId13"/>
    <p:sldLayoutId id="2147483999" r:id="rId14"/>
  </p:sldLayoutIdLst>
  <p:transition spd="slow">
    <p:cut/>
  </p:transition>
  <p:txStyles>
    <p:titleStyle>
      <a:lvl1pPr algn="ctr" defTabSz="1030288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030288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imes New Roman" pitchFamily="18" charset="0"/>
        </a:defRPr>
      </a:lvl2pPr>
      <a:lvl3pPr algn="ctr" defTabSz="1030288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imes New Roman" pitchFamily="18" charset="0"/>
        </a:defRPr>
      </a:lvl3pPr>
      <a:lvl4pPr algn="ctr" defTabSz="1030288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imes New Roman" pitchFamily="18" charset="0"/>
        </a:defRPr>
      </a:lvl4pPr>
      <a:lvl5pPr algn="ctr" defTabSz="1030288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imes New Roman" pitchFamily="18" charset="0"/>
        </a:defRPr>
      </a:lvl5pPr>
      <a:lvl6pPr marL="457200" algn="ctr" defTabSz="1031875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imes New Roman" pitchFamily="18" charset="0"/>
        </a:defRPr>
      </a:lvl6pPr>
      <a:lvl7pPr marL="914400" algn="ctr" defTabSz="1031875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imes New Roman" pitchFamily="18" charset="0"/>
        </a:defRPr>
      </a:lvl7pPr>
      <a:lvl8pPr marL="1371600" algn="ctr" defTabSz="1031875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imes New Roman" pitchFamily="18" charset="0"/>
        </a:defRPr>
      </a:lvl8pPr>
      <a:lvl9pPr marL="1828800" algn="ctr" defTabSz="1031875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imes New Roman" pitchFamily="18" charset="0"/>
        </a:defRPr>
      </a:lvl9pPr>
    </p:titleStyle>
    <p:bodyStyle>
      <a:lvl1pPr marL="385763" indent="-385763" algn="l" defTabSz="1030288" rtl="0" eaLnBrk="0" fontAlgn="base" hangingPunct="0">
        <a:spcBef>
          <a:spcPct val="20000"/>
        </a:spcBef>
        <a:spcAft>
          <a:spcPct val="0"/>
        </a:spcAft>
        <a:buChar char="•"/>
        <a:defRPr sz="3600">
          <a:solidFill>
            <a:schemeClr val="tx1"/>
          </a:solidFill>
          <a:latin typeface="+mn-lt"/>
          <a:ea typeface="+mn-ea"/>
          <a:cs typeface="+mn-cs"/>
        </a:defRPr>
      </a:lvl1pPr>
      <a:lvl2pPr marL="836613" indent="-322263" algn="l" defTabSz="1030288" rtl="0" eaLnBrk="0" fontAlgn="base" hangingPunct="0">
        <a:spcBef>
          <a:spcPct val="20000"/>
        </a:spcBef>
        <a:spcAft>
          <a:spcPct val="0"/>
        </a:spcAft>
        <a:buChar char="–"/>
        <a:defRPr sz="3200">
          <a:solidFill>
            <a:schemeClr val="tx1"/>
          </a:solidFill>
          <a:latin typeface="+mn-lt"/>
        </a:defRPr>
      </a:lvl2pPr>
      <a:lvl3pPr marL="1287463" indent="-255588" algn="l" defTabSz="1030288" rtl="0" eaLnBrk="0" fontAlgn="base" hangingPunct="0">
        <a:spcBef>
          <a:spcPct val="20000"/>
        </a:spcBef>
        <a:spcAft>
          <a:spcPct val="0"/>
        </a:spcAft>
        <a:buChar char="•"/>
        <a:defRPr sz="2700">
          <a:solidFill>
            <a:schemeClr val="tx1"/>
          </a:solidFill>
          <a:latin typeface="+mn-lt"/>
        </a:defRPr>
      </a:lvl3pPr>
      <a:lvl4pPr marL="1804988" indent="-255588" algn="l" defTabSz="1030288" rtl="0" eaLnBrk="0" fontAlgn="base" hangingPunct="0">
        <a:spcBef>
          <a:spcPct val="20000"/>
        </a:spcBef>
        <a:spcAft>
          <a:spcPct val="0"/>
        </a:spcAft>
        <a:buChar char="–"/>
        <a:defRPr sz="2300">
          <a:solidFill>
            <a:schemeClr val="tx1"/>
          </a:solidFill>
          <a:latin typeface="+mn-lt"/>
        </a:defRPr>
      </a:lvl4pPr>
      <a:lvl5pPr marL="2319338" indent="-255588" algn="l" defTabSz="1030288" rtl="0" eaLnBrk="0" fontAlgn="base" hangingPunct="0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+mn-lt"/>
        </a:defRPr>
      </a:lvl5pPr>
      <a:lvl6pPr marL="2778125" indent="-257175" algn="l" defTabSz="1031875" rtl="0" fontAlgn="base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+mn-lt"/>
        </a:defRPr>
      </a:lvl6pPr>
      <a:lvl7pPr marL="3235325" indent="-257175" algn="l" defTabSz="1031875" rtl="0" fontAlgn="base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+mn-lt"/>
        </a:defRPr>
      </a:lvl7pPr>
      <a:lvl8pPr marL="3692525" indent="-257175" algn="l" defTabSz="1031875" rtl="0" fontAlgn="base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+mn-lt"/>
        </a:defRPr>
      </a:lvl8pPr>
      <a:lvl9pPr marL="4149725" indent="-257175" algn="l" defTabSz="1031875" rtl="0" fontAlgn="base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8" descr="f4eed8336c7df11a7aa5e9f53d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55" y="9661"/>
            <a:ext cx="9892045" cy="6848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4936" y="2492896"/>
            <a:ext cx="9906000" cy="3003550"/>
          </a:xfrm>
        </p:spPr>
        <p:txBody>
          <a:bodyPr/>
          <a:lstStyle/>
          <a:p>
            <a:pPr eaLnBrk="1" hangingPunct="1"/>
            <a:r>
              <a:rPr lang="ru-RU" altLang="ru-RU" sz="3400" b="1" kern="1200" cap="all" dirty="0" smtClean="0">
                <a:solidFill>
                  <a:srgbClr val="FFFF00"/>
                </a:solidFill>
                <a:effectLst>
                  <a:reflection blurRad="12700" stA="48000" endA="300" endPos="55000" dir="5400000" sy="-90000" algn="bl" rotWithShape="0"/>
                </a:effectLst>
                <a:latin typeface="Liberation Serif" panose="02020603050405020304" pitchFamily="18" charset="0"/>
              </a:rPr>
              <a:t>Роль антитеррористической комиссии в муниципальном образовании при оценке состояния антитеррористической защищенности объектов (территорий)</a:t>
            </a:r>
            <a:endParaRPr lang="ru-RU" altLang="ru-RU" sz="3400" b="1" kern="1200" cap="all" dirty="0">
              <a:solidFill>
                <a:srgbClr val="FFFF00"/>
              </a:solidFill>
              <a:effectLst>
                <a:reflection blurRad="12700" stA="48000" endA="300" endPos="55000" dir="5400000" sy="-90000" algn="bl" rotWithShape="0"/>
              </a:effectLst>
              <a:latin typeface="Liberation Serif" panose="02020603050405020304" pitchFamily="18" charset="0"/>
            </a:endParaRPr>
          </a:p>
        </p:txBody>
      </p:sp>
      <p:pic>
        <p:nvPicPr>
          <p:cNvPr id="16388" name="Picture 37" descr="Coat_of_Arms_of_Sverdlovsk_oblast_(2005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25" y="315913"/>
            <a:ext cx="3275013" cy="187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8" descr="f4eed8336c7df11a7aa5e9f53d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2368550"/>
            <a:ext cx="9906000" cy="3003550"/>
          </a:xfrm>
        </p:spPr>
        <p:txBody>
          <a:bodyPr/>
          <a:lstStyle/>
          <a:p>
            <a:pPr eaLnBrk="1" hangingPunct="1"/>
            <a:r>
              <a:rPr lang="ru-RU" altLang="ru-RU" sz="3400" b="1" kern="1200" cap="all" dirty="0" smtClean="0">
                <a:solidFill>
                  <a:srgbClr val="FFFF00"/>
                </a:solidFill>
                <a:effectLst>
                  <a:reflection blurRad="12700" stA="48000" endA="300" endPos="55000" dir="5400000" sy="-90000" algn="bl" rotWithShape="0"/>
                </a:effectLst>
                <a:latin typeface="Liberation Serif" panose="02020603050405020304" pitchFamily="18" charset="0"/>
              </a:rPr>
              <a:t>Роль антитеррористической комиссии в муниципальном образовании при оценке состояния антитеррористической защищенности объектов (территорий)</a:t>
            </a:r>
            <a:endParaRPr lang="ru-RU" altLang="ru-RU" sz="3400" b="1" kern="1200" cap="all" dirty="0">
              <a:solidFill>
                <a:srgbClr val="FFFF00"/>
              </a:solidFill>
              <a:effectLst>
                <a:reflection blurRad="12700" stA="48000" endA="300" endPos="55000" dir="5400000" sy="-90000" algn="bl" rotWithShape="0"/>
              </a:effectLst>
              <a:latin typeface="Liberation Serif" panose="02020603050405020304" pitchFamily="18" charset="0"/>
            </a:endParaRPr>
          </a:p>
        </p:txBody>
      </p:sp>
      <p:pic>
        <p:nvPicPr>
          <p:cNvPr id="16388" name="Picture 37" descr="Coat_of_Arms_of_Sverdlovsk_oblast_(2005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25" y="315913"/>
            <a:ext cx="3275013" cy="187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42475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9525"/>
            <a:ext cx="9906000" cy="1057275"/>
          </a:xfrm>
          <a:prstGeom prst="rect">
            <a:avLst/>
          </a:prstGeom>
          <a:solidFill>
            <a:schemeClr val="accent2"/>
          </a:solidFill>
          <a:ln w="15875" cap="flat" cmpd="sng" algn="ctr">
            <a:noFill/>
            <a:prstDash val="solid"/>
            <a:headEnd/>
            <a:tailEnd/>
          </a:ln>
          <a:effectLst>
            <a:outerShdw blurRad="38100" dist="38100" dir="5400000" rotWithShape="0">
              <a:srgbClr val="000000">
                <a:alpha val="35000"/>
              </a:srgbClr>
            </a:outerShdw>
          </a:effectLst>
        </p:spPr>
        <p:txBody>
          <a:bodyPr lIns="103135" tIns="0" rIns="103135" bIns="51568" anchor="ctr"/>
          <a:lstStyle/>
          <a:p>
            <a:pPr algn="ctr">
              <a:defRPr/>
            </a:pPr>
            <a:r>
              <a:rPr lang="ru-RU" sz="2800" b="1" dirty="0">
                <a:latin typeface="Liberation Serif" panose="02020603050405020304" pitchFamily="18" charset="0"/>
                <a:cs typeface="Arial" pitchFamily="34" charset="0"/>
              </a:rPr>
              <a:t>Правовая </a:t>
            </a:r>
            <a:r>
              <a:rPr lang="ru-RU" sz="2800" b="1" dirty="0" smtClean="0">
                <a:latin typeface="Liberation Serif" panose="02020603050405020304" pitchFamily="18" charset="0"/>
                <a:cs typeface="Arial" pitchFamily="34" charset="0"/>
              </a:rPr>
              <a:t>основа </a:t>
            </a:r>
            <a:r>
              <a:rPr lang="ru-RU" sz="2800" b="1" dirty="0">
                <a:latin typeface="Liberation Serif" panose="02020603050405020304" pitchFamily="18" charset="0"/>
                <a:cs typeface="Arial" pitchFamily="34" charset="0"/>
              </a:rPr>
              <a:t>деятельности антитеррористической комиссии </a:t>
            </a:r>
            <a:r>
              <a:rPr lang="ru-RU" sz="2800" b="1" dirty="0" smtClean="0">
                <a:latin typeface="Liberation Serif" panose="02020603050405020304" pitchFamily="18" charset="0"/>
                <a:cs typeface="Arial" pitchFamily="34" charset="0"/>
              </a:rPr>
              <a:t>в муниципальном образовании</a:t>
            </a:r>
            <a:endParaRPr lang="ru-RU" sz="2800" b="1" dirty="0">
              <a:latin typeface="Liberation Serif" panose="02020603050405020304" pitchFamily="18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6456" y="1124744"/>
            <a:ext cx="9849544" cy="2217291"/>
          </a:xfrm>
          <a:prstGeom prst="roundRect">
            <a:avLst/>
          </a:prstGeom>
          <a:solidFill>
            <a:srgbClr val="66FFFF"/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/>
            <a:r>
              <a:rPr lang="ru-RU" altLang="ru-RU" sz="2000" b="1" i="1" dirty="0">
                <a:solidFill>
                  <a:srgbClr val="FF0000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Федеральный закон от 6 марта 2006 года № 35-ФЗ «О противодействии терроризму» (часть 4.1 статьи 5):</a:t>
            </a:r>
          </a:p>
          <a:p>
            <a:pPr algn="just"/>
            <a:r>
              <a:rPr lang="ru-RU" altLang="ru-RU" sz="1600" b="1" i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«Могут формироваться </a:t>
            </a:r>
            <a:r>
              <a:rPr lang="ru-RU" altLang="ru-RU" sz="1600" b="1" i="1" dirty="0">
                <a:solidFill>
                  <a:schemeClr val="tx1"/>
                </a:solidFill>
                <a:latin typeface="Liberation Serif" panose="02020603050405020304" pitchFamily="18" charset="0"/>
              </a:rPr>
              <a:t>коллегиальные органы по профилактике терроризма, минимизации и (или) ликвидации последствий его проявлений на территории одного муниципального образования или территориях нескольких муниципальных образований субъекта Российской </a:t>
            </a:r>
            <a:r>
              <a:rPr lang="ru-RU" altLang="ru-RU" sz="1600" b="1" i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Федерации. Такие </a:t>
            </a:r>
            <a:r>
              <a:rPr lang="ru-RU" altLang="ru-RU" sz="1600" b="1" i="1" dirty="0">
                <a:solidFill>
                  <a:schemeClr val="tx1"/>
                </a:solidFill>
                <a:latin typeface="Liberation Serif" panose="02020603050405020304" pitchFamily="18" charset="0"/>
              </a:rPr>
              <a:t>коллегиальные органы формируются по решению руководителя </a:t>
            </a:r>
            <a:r>
              <a:rPr lang="ru-RU" altLang="ru-RU" sz="1600" b="1" i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антитеррористической комиссии субъекта Российской Федерации, </a:t>
            </a:r>
            <a:r>
              <a:rPr lang="ru-RU" altLang="ru-RU" sz="1600" b="1" i="1" dirty="0">
                <a:solidFill>
                  <a:schemeClr val="tx1"/>
                </a:solidFill>
                <a:latin typeface="Liberation Serif" panose="02020603050405020304" pitchFamily="18" charset="0"/>
              </a:rPr>
              <a:t>который утверждает положение о коллегиальном органе и его </a:t>
            </a:r>
            <a:r>
              <a:rPr lang="ru-RU" altLang="ru-RU" sz="1600" b="1" i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состав»</a:t>
            </a:r>
            <a:endParaRPr lang="ru-RU" altLang="ru-RU" sz="1600" b="1" i="1" dirty="0">
              <a:solidFill>
                <a:schemeClr val="tx1"/>
              </a:solidFill>
              <a:latin typeface="Liberation Serif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3872" y="3501008"/>
            <a:ext cx="9849543" cy="1728788"/>
          </a:xfrm>
          <a:prstGeom prst="roundRect">
            <a:avLst/>
          </a:prstGeom>
          <a:solidFill>
            <a:srgbClr val="92D050"/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5315" tIns="155315" rIns="155315" bIns="155315" spcCol="1432" anchor="ctr"/>
          <a:lstStyle/>
          <a:p>
            <a:pPr algn="just">
              <a:defRPr/>
            </a:pPr>
            <a:r>
              <a:rPr lang="ru-RU" altLang="ru-RU" sz="1800" b="1" i="1" dirty="0">
                <a:solidFill>
                  <a:srgbClr val="FF0000"/>
                </a:solidFill>
                <a:latin typeface="Liberation Serif" pitchFamily="18" charset="0"/>
              </a:rPr>
              <a:t>Решение председателя АТК в Свердловской области от 20.09.2018 № 1 </a:t>
            </a:r>
            <a:r>
              <a:rPr lang="ru-RU" altLang="ru-RU" sz="1800" b="1" i="1" dirty="0" smtClean="0">
                <a:solidFill>
                  <a:srgbClr val="FF0000"/>
                </a:solidFill>
                <a:latin typeface="Liberation Serif" pitchFamily="18" charset="0"/>
              </a:rPr>
              <a:t>«</a:t>
            </a:r>
            <a:r>
              <a:rPr lang="ru-RU" altLang="ru-RU" sz="1800" b="1" i="1" dirty="0">
                <a:solidFill>
                  <a:srgbClr val="FF0000"/>
                </a:solidFill>
                <a:latin typeface="Liberation Serif" pitchFamily="18" charset="0"/>
              </a:rPr>
              <a:t>О формировании антитеррористических комиссий муниципальных образования, расположенных на территории Свердловской области», которым утверждены:</a:t>
            </a:r>
          </a:p>
          <a:p>
            <a:pPr algn="just">
              <a:defRPr/>
            </a:pPr>
            <a:r>
              <a:rPr lang="ru-RU" altLang="ru-RU" sz="1600" b="1" i="1" dirty="0">
                <a:solidFill>
                  <a:schemeClr val="tx1"/>
                </a:solidFill>
                <a:latin typeface="Liberation Serif" pitchFamily="18" charset="0"/>
              </a:rPr>
              <a:t>1. Положение об АТК МО </a:t>
            </a:r>
          </a:p>
          <a:p>
            <a:pPr algn="just">
              <a:defRPr/>
            </a:pPr>
            <a:r>
              <a:rPr lang="ru-RU" altLang="ru-RU" sz="1600" b="1" i="1" dirty="0">
                <a:solidFill>
                  <a:schemeClr val="tx1"/>
                </a:solidFill>
                <a:latin typeface="Liberation Serif" pitchFamily="18" charset="0"/>
              </a:rPr>
              <a:t>2. Типовой Регламент АТК МО</a:t>
            </a:r>
          </a:p>
          <a:p>
            <a:pPr algn="just">
              <a:defRPr/>
            </a:pPr>
            <a:r>
              <a:rPr lang="ru-RU" altLang="ru-RU" sz="1600" b="1" i="1" dirty="0">
                <a:solidFill>
                  <a:schemeClr val="tx1"/>
                </a:solidFill>
                <a:latin typeface="Liberation Serif" pitchFamily="18" charset="0"/>
              </a:rPr>
              <a:t>3. Состав АТК МО по должностям   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6456" y="5445497"/>
            <a:ext cx="9849544" cy="1295871"/>
          </a:xfrm>
          <a:prstGeom prst="roundRect">
            <a:avLst/>
          </a:prstGeom>
          <a:solidFill>
            <a:srgbClr val="EFFFFC"/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5315" tIns="155315" rIns="155315" bIns="155315" spcCol="1432" anchor="ctr"/>
          <a:lstStyle/>
          <a:p>
            <a:pPr algn="just">
              <a:defRPr/>
            </a:pPr>
            <a:r>
              <a:rPr lang="ru-RU" altLang="ru-RU" sz="1800" b="1" i="1" dirty="0" smtClean="0">
                <a:solidFill>
                  <a:srgbClr val="FF0000"/>
                </a:solidFill>
                <a:latin typeface="Liberation Serif" pitchFamily="18" charset="0"/>
              </a:rPr>
              <a:t>Решение </a:t>
            </a:r>
            <a:r>
              <a:rPr lang="ru-RU" altLang="ru-RU" sz="1800" b="1" i="1" dirty="0">
                <a:solidFill>
                  <a:srgbClr val="FF0000"/>
                </a:solidFill>
                <a:latin typeface="Liberation Serif" pitchFamily="18" charset="0"/>
              </a:rPr>
              <a:t>председателя АТК в Свердловской области от 14.01.2020 № 2 «Об организации деятельности антитеррористических комиссий муниципальных образования, расположенных на территории Свердловской области», которым утверждены:</a:t>
            </a:r>
          </a:p>
          <a:p>
            <a:pPr algn="just">
              <a:defRPr/>
            </a:pPr>
            <a:r>
              <a:rPr lang="ru-RU" altLang="ru-RU" sz="1600" b="1" i="1" dirty="0">
                <a:solidFill>
                  <a:schemeClr val="tx1"/>
                </a:solidFill>
                <a:latin typeface="Liberation Serif" pitchFamily="18" charset="0"/>
              </a:rPr>
              <a:t>1. Положение об АТК МО </a:t>
            </a:r>
          </a:p>
          <a:p>
            <a:pPr algn="just">
              <a:defRPr/>
            </a:pPr>
            <a:r>
              <a:rPr lang="ru-RU" altLang="ru-RU" sz="1600" b="1" i="1" dirty="0">
                <a:solidFill>
                  <a:schemeClr val="tx1"/>
                </a:solidFill>
                <a:latin typeface="Liberation Serif" pitchFamily="18" charset="0"/>
              </a:rPr>
              <a:t>2. Состав АТК МО по должностям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>
          <a:xfrm>
            <a:off x="2713038" y="1909763"/>
            <a:ext cx="3644900" cy="409575"/>
          </a:xfrm>
          <a:prstGeom prst="roundRect">
            <a:avLst/>
          </a:prstGeom>
          <a:solidFill>
            <a:srgbClr val="FF0000"/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5315" tIns="155315" rIns="155315" bIns="155315" anchor="ctr"/>
          <a:lstStyle/>
          <a:p>
            <a:pPr algn="ctr">
              <a:defRPr/>
            </a:pPr>
            <a:endParaRPr lang="ru-RU" altLang="ru-RU" sz="1600" b="1" i="1" dirty="0">
              <a:solidFill>
                <a:schemeClr val="tx1"/>
              </a:solidFill>
              <a:latin typeface="Liberation Serif" panose="02020603050405020304" pitchFamily="18" charset="0"/>
            </a:endParaRPr>
          </a:p>
          <a:p>
            <a:pPr algn="ctr">
              <a:defRPr/>
            </a:pPr>
            <a:endParaRPr lang="ru-RU" altLang="ru-RU" sz="1600" b="1" i="1" dirty="0">
              <a:solidFill>
                <a:schemeClr val="tx1"/>
              </a:solidFill>
              <a:latin typeface="Liberation Serif" panose="02020603050405020304" pitchFamily="18" charset="0"/>
            </a:endParaRPr>
          </a:p>
          <a:p>
            <a:pPr algn="ctr">
              <a:defRPr/>
            </a:pPr>
            <a:r>
              <a:rPr lang="ru-RU" altLang="ru-RU" sz="1600" b="1" i="1" dirty="0">
                <a:solidFill>
                  <a:schemeClr val="tx1"/>
                </a:solidFill>
                <a:latin typeface="Liberation Serif" panose="02020603050405020304" pitchFamily="18" charset="0"/>
              </a:rPr>
              <a:t>Председатель</a:t>
            </a:r>
          </a:p>
          <a:p>
            <a:pPr algn="ctr">
              <a:defRPr/>
            </a:pPr>
            <a:r>
              <a:rPr lang="ru-RU" altLang="ru-RU" sz="1600" b="1" i="1" dirty="0">
                <a:solidFill>
                  <a:schemeClr val="tx1"/>
                </a:solidFill>
                <a:latin typeface="Liberation Serif" panose="02020603050405020304" pitchFamily="18" charset="0"/>
              </a:rPr>
              <a:t> </a:t>
            </a:r>
            <a:br>
              <a:rPr lang="ru-RU" altLang="ru-RU" sz="1600" b="1" i="1" dirty="0">
                <a:solidFill>
                  <a:schemeClr val="tx1"/>
                </a:solidFill>
                <a:latin typeface="Liberation Serif" panose="02020603050405020304" pitchFamily="18" charset="0"/>
              </a:rPr>
            </a:br>
            <a:endParaRPr lang="ru-RU" altLang="ru-RU" sz="1600" b="1" i="1" dirty="0">
              <a:solidFill>
                <a:schemeClr val="tx1"/>
              </a:solidFill>
              <a:latin typeface="Liberation Serif" panose="02020603050405020304" pitchFamily="18" charset="0"/>
            </a:endParaRPr>
          </a:p>
        </p:txBody>
      </p:sp>
      <p:sp>
        <p:nvSpPr>
          <p:cNvPr id="27651" name="AutoShape 2"/>
          <p:cNvSpPr>
            <a:spLocks noChangeArrowheads="1"/>
          </p:cNvSpPr>
          <p:nvPr/>
        </p:nvSpPr>
        <p:spPr bwMode="auto">
          <a:xfrm>
            <a:off x="344488" y="115888"/>
            <a:ext cx="9288462" cy="1728787"/>
          </a:xfrm>
          <a:prstGeom prst="downArrowCallout">
            <a:avLst>
              <a:gd name="adj1" fmla="val 98999"/>
              <a:gd name="adj2" fmla="val 98949"/>
              <a:gd name="adj3" fmla="val 16667"/>
              <a:gd name="adj4" fmla="val 66667"/>
            </a:avLst>
          </a:prstGeom>
          <a:solidFill>
            <a:schemeClr val="accent2"/>
          </a:solidFill>
          <a:ln w="57150">
            <a:solidFill>
              <a:srgbClr val="A5002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 sz="2800" b="1" i="1" dirty="0">
                <a:solidFill>
                  <a:srgbClr val="FFFF00"/>
                </a:solidFill>
                <a:latin typeface="Liberation Serif" panose="02020603050405020304" pitchFamily="18" charset="0"/>
                <a:cs typeface="Arial" panose="020B0604020202020204" pitchFamily="34" charset="0"/>
              </a:rPr>
              <a:t>Состав антитеррористической комиссии   </a:t>
            </a:r>
          </a:p>
          <a:p>
            <a:pPr algn="ctr"/>
            <a:r>
              <a:rPr lang="ru-RU" altLang="ru-RU" sz="2800" b="1" i="1" dirty="0">
                <a:solidFill>
                  <a:srgbClr val="FFFF00"/>
                </a:solidFill>
                <a:latin typeface="Liberation Serif" panose="02020603050405020304" pitchFamily="18" charset="0"/>
                <a:cs typeface="Arial" panose="020B0604020202020204" pitchFamily="34" charset="0"/>
              </a:rPr>
              <a:t>(по должностям) 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25438" y="3751263"/>
            <a:ext cx="9288462" cy="207962"/>
          </a:xfrm>
          <a:prstGeom prst="roundRect">
            <a:avLst/>
          </a:prstGeom>
          <a:solidFill>
            <a:srgbClr val="92D050"/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5315" tIns="155315" rIns="155315" bIns="155315" anchor="ctr"/>
          <a:lstStyle/>
          <a:p>
            <a:pPr algn="ctr">
              <a:defRPr/>
            </a:pPr>
            <a:r>
              <a:rPr lang="ru-RU" altLang="ru-RU" sz="1600" b="1" i="1" dirty="0">
                <a:solidFill>
                  <a:schemeClr val="tx1"/>
                </a:solidFill>
                <a:latin typeface="Liberation Serif" panose="02020603050405020304" pitchFamily="18" charset="0"/>
              </a:rPr>
              <a:t>Члены (руководители) 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722563" y="2319338"/>
            <a:ext cx="3635375" cy="347662"/>
          </a:xfrm>
          <a:prstGeom prst="roundRect">
            <a:avLst/>
          </a:prstGeom>
          <a:solidFill>
            <a:srgbClr val="FFFF00"/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5315" tIns="155315" rIns="155315" bIns="155315" anchor="ctr"/>
          <a:lstStyle/>
          <a:p>
            <a:pPr algn="ctr">
              <a:defRPr/>
            </a:pPr>
            <a:r>
              <a:rPr lang="ru-RU" altLang="ru-RU" sz="1400" i="1" dirty="0">
                <a:solidFill>
                  <a:schemeClr val="tx1"/>
                </a:solidFill>
                <a:latin typeface="Liberation Serif" panose="02020603050405020304" pitchFamily="18" charset="0"/>
              </a:rPr>
              <a:t>Глава муниципального образования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44488" y="4100513"/>
            <a:ext cx="2016125" cy="552450"/>
          </a:xfrm>
          <a:prstGeom prst="roundRect">
            <a:avLst/>
          </a:prstGeom>
          <a:solidFill>
            <a:srgbClr val="92D050"/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5315" tIns="155315" rIns="155315" bIns="155315" anchor="ctr"/>
          <a:lstStyle/>
          <a:p>
            <a:pPr algn="ctr"/>
            <a:r>
              <a:rPr lang="ru-RU" altLang="ru-RU" sz="1400" b="1" i="1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Председатель Думы либо УДЛ</a:t>
            </a:r>
            <a:endParaRPr lang="ru-RU" altLang="ru-RU" sz="1400">
              <a:solidFill>
                <a:schemeClr val="tx1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873500" y="4100513"/>
            <a:ext cx="2016125" cy="276225"/>
          </a:xfrm>
          <a:prstGeom prst="roundRect">
            <a:avLst/>
          </a:prstGeom>
          <a:solidFill>
            <a:srgbClr val="92D050"/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5315" tIns="155315" rIns="155315" bIns="155315" anchor="ctr"/>
          <a:lstStyle/>
          <a:p>
            <a:pPr algn="ctr">
              <a:defRPr/>
            </a:pPr>
            <a:r>
              <a:rPr lang="ru-RU" altLang="ru-RU" sz="1400" b="1" i="1" dirty="0">
                <a:solidFill>
                  <a:schemeClr val="tx1"/>
                </a:solidFill>
                <a:latin typeface="Liberation Serif" panose="02020603050405020304" pitchFamily="18" charset="0"/>
              </a:rPr>
              <a:t>ФСИН 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27025" y="4754563"/>
            <a:ext cx="2016125" cy="552450"/>
          </a:xfrm>
          <a:prstGeom prst="roundRect">
            <a:avLst/>
          </a:prstGeom>
          <a:solidFill>
            <a:srgbClr val="92D050"/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5315" tIns="155315" rIns="155315" bIns="155315" anchor="ctr"/>
          <a:lstStyle/>
          <a:p>
            <a:pPr algn="ctr">
              <a:defRPr/>
            </a:pPr>
            <a:r>
              <a:rPr lang="ru-RU" altLang="ru-RU" sz="1400" b="1" i="1" dirty="0">
                <a:solidFill>
                  <a:schemeClr val="tx1"/>
                </a:solidFill>
                <a:latin typeface="Liberation Serif" panose="02020603050405020304" pitchFamily="18" charset="0"/>
              </a:rPr>
              <a:t>Начальник правового отдела Администрции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44488" y="5426075"/>
            <a:ext cx="2016125" cy="668338"/>
          </a:xfrm>
          <a:prstGeom prst="roundRect">
            <a:avLst/>
          </a:prstGeom>
          <a:solidFill>
            <a:srgbClr val="92D050"/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5315" tIns="155315" rIns="155315" bIns="155315" anchor="ctr"/>
          <a:lstStyle/>
          <a:p>
            <a:pPr algn="ctr">
              <a:defRPr/>
            </a:pPr>
            <a:r>
              <a:rPr lang="ru-RU" altLang="ru-RU" sz="1400" b="1" i="1" dirty="0">
                <a:solidFill>
                  <a:schemeClr val="tx1"/>
                </a:solidFill>
                <a:latin typeface="Liberation Serif" panose="02020603050405020304" pitchFamily="18" charset="0"/>
              </a:rPr>
              <a:t>Начальник либо УДЛ подразделения УСФБ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7310438" y="4100513"/>
            <a:ext cx="2041525" cy="552450"/>
          </a:xfrm>
          <a:prstGeom prst="roundRect">
            <a:avLst/>
          </a:prstGeom>
          <a:solidFill>
            <a:srgbClr val="92D050"/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5315" tIns="155315" rIns="155315" bIns="155315" anchor="ctr"/>
          <a:lstStyle/>
          <a:p>
            <a:pPr algn="ctr">
              <a:defRPr/>
            </a:pPr>
            <a:r>
              <a:rPr lang="ru-RU" altLang="ru-RU" sz="1400" b="1" i="1" dirty="0">
                <a:solidFill>
                  <a:schemeClr val="tx1"/>
                </a:solidFill>
                <a:latin typeface="Liberation Serif" panose="02020603050405020304" pitchFamily="18" charset="0"/>
              </a:rPr>
              <a:t>Следственных органов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7300913" y="4802188"/>
            <a:ext cx="2071687" cy="847725"/>
          </a:xfrm>
          <a:prstGeom prst="roundRect">
            <a:avLst/>
          </a:prstGeom>
          <a:solidFill>
            <a:srgbClr val="FFFF00"/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5315" tIns="155315" rIns="155315" bIns="155315" anchor="ctr"/>
          <a:lstStyle/>
          <a:p>
            <a:pPr algn="ctr">
              <a:defRPr/>
            </a:pPr>
            <a:r>
              <a:rPr lang="ru-RU" altLang="ru-RU" sz="1400" b="1" i="1" dirty="0">
                <a:solidFill>
                  <a:schemeClr val="tx1"/>
                </a:solidFill>
                <a:latin typeface="Liberation Serif" panose="02020603050405020304" pitchFamily="18" charset="0"/>
              </a:rPr>
              <a:t>Главы городских и сельских поселений для муниципальных районов 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873500" y="5649913"/>
            <a:ext cx="2016125" cy="803275"/>
          </a:xfrm>
          <a:prstGeom prst="roundRect">
            <a:avLst/>
          </a:prstGeom>
          <a:solidFill>
            <a:srgbClr val="92D050"/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5315" tIns="155315" rIns="155315" bIns="155315" anchor="ctr"/>
          <a:lstStyle/>
          <a:p>
            <a:pPr algn="ctr">
              <a:defRPr/>
            </a:pPr>
            <a:r>
              <a:rPr lang="ru-RU" altLang="ru-RU" sz="1400" b="1" i="1" dirty="0">
                <a:solidFill>
                  <a:schemeClr val="tx1"/>
                </a:solidFill>
                <a:latin typeface="Liberation Serif" panose="02020603050405020304" pitchFamily="18" charset="0"/>
              </a:rPr>
              <a:t>Росгвардии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873500" y="4872038"/>
            <a:ext cx="2016125" cy="554037"/>
          </a:xfrm>
          <a:prstGeom prst="roundRect">
            <a:avLst/>
          </a:prstGeom>
          <a:solidFill>
            <a:srgbClr val="92D050"/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5315" tIns="155315" rIns="155315" bIns="155315" anchor="ctr"/>
          <a:lstStyle/>
          <a:p>
            <a:pPr algn="ctr">
              <a:defRPr/>
            </a:pPr>
            <a:r>
              <a:rPr lang="ru-RU" altLang="ru-RU" sz="1400" b="1" i="1" dirty="0">
                <a:solidFill>
                  <a:schemeClr val="tx1"/>
                </a:solidFill>
                <a:latin typeface="Liberation Serif" panose="02020603050405020304" pitchFamily="18" charset="0"/>
              </a:rPr>
              <a:t>ГУ МЧС 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44488" y="2781300"/>
            <a:ext cx="3095625" cy="311150"/>
          </a:xfrm>
          <a:prstGeom prst="roundRect">
            <a:avLst/>
          </a:prstGeom>
          <a:solidFill>
            <a:srgbClr val="FF0000"/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5315" tIns="155315" rIns="155315" bIns="155315" anchor="ctr"/>
          <a:lstStyle/>
          <a:p>
            <a:pPr algn="ctr">
              <a:defRPr/>
            </a:pPr>
            <a:r>
              <a:rPr lang="ru-RU" altLang="ru-RU" sz="1600" b="1" i="1" dirty="0">
                <a:solidFill>
                  <a:schemeClr val="tx1"/>
                </a:solidFill>
                <a:latin typeface="Liberation Serif" panose="02020603050405020304" pitchFamily="18" charset="0"/>
              </a:rPr>
              <a:t>Заместитель  председателя 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7019925" y="1484313"/>
            <a:ext cx="2593975" cy="647700"/>
          </a:xfrm>
          <a:prstGeom prst="roundRect">
            <a:avLst/>
          </a:prstGeom>
          <a:solidFill>
            <a:srgbClr val="FF0000"/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5315" tIns="155315" rIns="155315" bIns="155315" anchor="ctr"/>
          <a:lstStyle/>
          <a:p>
            <a:pPr algn="ctr">
              <a:defRPr/>
            </a:pPr>
            <a:r>
              <a:rPr lang="ru-RU" altLang="ru-RU" sz="1600" b="1" i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Секретарь </a:t>
            </a:r>
            <a:r>
              <a:rPr lang="ru-RU" altLang="ru-RU" sz="1600" b="1" i="1" dirty="0">
                <a:solidFill>
                  <a:schemeClr val="tx1"/>
                </a:solidFill>
                <a:latin typeface="Liberation Serif" panose="02020603050405020304" pitchFamily="18" charset="0"/>
              </a:rPr>
              <a:t>либо руководитель </a:t>
            </a:r>
            <a:r>
              <a:rPr lang="ru-RU" altLang="ru-RU" sz="1600" b="1" i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аппарата</a:t>
            </a:r>
            <a:endParaRPr lang="ru-RU" altLang="ru-RU" sz="1600" b="1" i="1" dirty="0">
              <a:solidFill>
                <a:schemeClr val="tx1"/>
              </a:solidFill>
              <a:latin typeface="Liberation Serif" panose="02020603050405020304" pitchFamily="18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344488" y="3092450"/>
            <a:ext cx="3095625" cy="349250"/>
          </a:xfrm>
          <a:prstGeom prst="roundRect">
            <a:avLst/>
          </a:prstGeom>
          <a:solidFill>
            <a:srgbClr val="FFFF00"/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5315" tIns="155315" rIns="155315" bIns="155315" anchor="ctr"/>
          <a:lstStyle/>
          <a:p>
            <a:pPr algn="ctr">
              <a:defRPr/>
            </a:pPr>
            <a:r>
              <a:rPr lang="ru-RU" altLang="ru-RU" sz="1400" i="1" dirty="0">
                <a:solidFill>
                  <a:schemeClr val="tx1"/>
                </a:solidFill>
                <a:latin typeface="Liberation Serif" panose="02020603050405020304" pitchFamily="18" charset="0"/>
              </a:rPr>
              <a:t>Заместитель главы Администрации 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7038975" y="2149475"/>
            <a:ext cx="2593975" cy="517525"/>
          </a:xfrm>
          <a:prstGeom prst="roundRect">
            <a:avLst/>
          </a:prstGeom>
          <a:solidFill>
            <a:srgbClr val="FFFF00"/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5315" tIns="155315" rIns="155315" bIns="155315" anchor="ctr"/>
          <a:lstStyle/>
          <a:p>
            <a:pPr algn="ctr">
              <a:defRPr/>
            </a:pPr>
            <a:r>
              <a:rPr lang="ru-RU" altLang="ru-RU" sz="1400" i="1" dirty="0">
                <a:solidFill>
                  <a:schemeClr val="tx1"/>
                </a:solidFill>
                <a:latin typeface="Liberation Serif" panose="02020603050405020304" pitchFamily="18" charset="0"/>
              </a:rPr>
              <a:t>Начальник  подразделения Администрации </a:t>
            </a:r>
          </a:p>
        </p:txBody>
      </p:sp>
      <p:cxnSp>
        <p:nvCxnSpPr>
          <p:cNvPr id="27666" name="Прямая соединительная линия 13"/>
          <p:cNvCxnSpPr>
            <a:cxnSpLocks noChangeShapeType="1"/>
          </p:cNvCxnSpPr>
          <p:nvPr/>
        </p:nvCxnSpPr>
        <p:spPr bwMode="auto">
          <a:xfrm>
            <a:off x="1892300" y="2132013"/>
            <a:ext cx="820738" cy="3175"/>
          </a:xfrm>
          <a:prstGeom prst="line">
            <a:avLst/>
          </a:prstGeom>
          <a:noFill/>
          <a:ln w="7620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667" name="Прямая соединительная линия 13"/>
          <p:cNvCxnSpPr>
            <a:cxnSpLocks noChangeShapeType="1"/>
          </p:cNvCxnSpPr>
          <p:nvPr/>
        </p:nvCxnSpPr>
        <p:spPr bwMode="auto">
          <a:xfrm>
            <a:off x="6357938" y="2149475"/>
            <a:ext cx="701675" cy="0"/>
          </a:xfrm>
          <a:prstGeom prst="line">
            <a:avLst/>
          </a:prstGeom>
          <a:noFill/>
          <a:ln w="7620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668" name="Прямая соединительная линия 13"/>
          <p:cNvCxnSpPr>
            <a:cxnSpLocks noChangeShapeType="1"/>
          </p:cNvCxnSpPr>
          <p:nvPr/>
        </p:nvCxnSpPr>
        <p:spPr bwMode="auto">
          <a:xfrm flipV="1">
            <a:off x="1892300" y="2132013"/>
            <a:ext cx="0" cy="655637"/>
          </a:xfrm>
          <a:prstGeom prst="line">
            <a:avLst/>
          </a:prstGeom>
          <a:noFill/>
          <a:ln w="7620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669" name="Прямая соединительная линия 13"/>
          <p:cNvCxnSpPr>
            <a:cxnSpLocks noChangeShapeType="1"/>
          </p:cNvCxnSpPr>
          <p:nvPr/>
        </p:nvCxnSpPr>
        <p:spPr bwMode="auto">
          <a:xfrm flipV="1">
            <a:off x="3079750" y="3962400"/>
            <a:ext cx="1588" cy="2563813"/>
          </a:xfrm>
          <a:prstGeom prst="line">
            <a:avLst/>
          </a:prstGeom>
          <a:noFill/>
          <a:ln w="7620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670" name="Прямая соединительная линия 13"/>
          <p:cNvCxnSpPr>
            <a:cxnSpLocks noChangeShapeType="1"/>
          </p:cNvCxnSpPr>
          <p:nvPr/>
        </p:nvCxnSpPr>
        <p:spPr bwMode="auto">
          <a:xfrm flipH="1" flipV="1">
            <a:off x="6608763" y="3986213"/>
            <a:ext cx="4762" cy="2198687"/>
          </a:xfrm>
          <a:prstGeom prst="line">
            <a:avLst/>
          </a:prstGeom>
          <a:noFill/>
          <a:ln w="7620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671" name="Прямая соединительная линия 13"/>
          <p:cNvCxnSpPr>
            <a:cxnSpLocks noChangeShapeType="1"/>
          </p:cNvCxnSpPr>
          <p:nvPr/>
        </p:nvCxnSpPr>
        <p:spPr bwMode="auto">
          <a:xfrm>
            <a:off x="2343150" y="4362450"/>
            <a:ext cx="738188" cy="0"/>
          </a:xfrm>
          <a:prstGeom prst="line">
            <a:avLst/>
          </a:prstGeom>
          <a:noFill/>
          <a:ln w="7620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672" name="Прямая соединительная линия 13"/>
          <p:cNvCxnSpPr>
            <a:cxnSpLocks noChangeShapeType="1"/>
          </p:cNvCxnSpPr>
          <p:nvPr/>
        </p:nvCxnSpPr>
        <p:spPr bwMode="auto">
          <a:xfrm>
            <a:off x="2341563" y="5030788"/>
            <a:ext cx="738187" cy="0"/>
          </a:xfrm>
          <a:prstGeom prst="line">
            <a:avLst/>
          </a:prstGeom>
          <a:noFill/>
          <a:ln w="7620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673" name="Прямая соединительная линия 13"/>
          <p:cNvCxnSpPr>
            <a:cxnSpLocks noChangeShapeType="1"/>
          </p:cNvCxnSpPr>
          <p:nvPr/>
        </p:nvCxnSpPr>
        <p:spPr bwMode="auto">
          <a:xfrm>
            <a:off x="2360613" y="5761038"/>
            <a:ext cx="738187" cy="0"/>
          </a:xfrm>
          <a:prstGeom prst="line">
            <a:avLst/>
          </a:prstGeom>
          <a:noFill/>
          <a:ln w="7620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674" name="Прямая соединительная линия 13"/>
          <p:cNvCxnSpPr>
            <a:cxnSpLocks noChangeShapeType="1"/>
          </p:cNvCxnSpPr>
          <p:nvPr/>
        </p:nvCxnSpPr>
        <p:spPr bwMode="auto">
          <a:xfrm>
            <a:off x="6608763" y="4376738"/>
            <a:ext cx="738187" cy="0"/>
          </a:xfrm>
          <a:prstGeom prst="line">
            <a:avLst/>
          </a:prstGeom>
          <a:noFill/>
          <a:ln w="7620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675" name="Прямая соединительная линия 13"/>
          <p:cNvCxnSpPr>
            <a:cxnSpLocks noChangeShapeType="1"/>
          </p:cNvCxnSpPr>
          <p:nvPr/>
        </p:nvCxnSpPr>
        <p:spPr bwMode="auto">
          <a:xfrm>
            <a:off x="6586538" y="5148263"/>
            <a:ext cx="738187" cy="0"/>
          </a:xfrm>
          <a:prstGeom prst="line">
            <a:avLst/>
          </a:prstGeom>
          <a:noFill/>
          <a:ln w="7620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676" name="Прямая соединительная линия 13"/>
          <p:cNvCxnSpPr>
            <a:cxnSpLocks noChangeShapeType="1"/>
          </p:cNvCxnSpPr>
          <p:nvPr/>
        </p:nvCxnSpPr>
        <p:spPr bwMode="auto">
          <a:xfrm>
            <a:off x="4878388" y="3986213"/>
            <a:ext cx="0" cy="117475"/>
          </a:xfrm>
          <a:prstGeom prst="line">
            <a:avLst/>
          </a:prstGeom>
          <a:noFill/>
          <a:ln w="7620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677" name="Прямая соединительная линия 13"/>
          <p:cNvCxnSpPr>
            <a:cxnSpLocks noChangeShapeType="1"/>
            <a:stCxn id="13" idx="2"/>
            <a:endCxn id="20" idx="0"/>
          </p:cNvCxnSpPr>
          <p:nvPr/>
        </p:nvCxnSpPr>
        <p:spPr bwMode="auto">
          <a:xfrm flipH="1">
            <a:off x="4881563" y="4376738"/>
            <a:ext cx="0" cy="495300"/>
          </a:xfrm>
          <a:prstGeom prst="line">
            <a:avLst/>
          </a:prstGeom>
          <a:noFill/>
          <a:ln w="7620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678" name="Прямая соединительная линия 13"/>
          <p:cNvCxnSpPr>
            <a:cxnSpLocks noChangeShapeType="1"/>
          </p:cNvCxnSpPr>
          <p:nvPr/>
        </p:nvCxnSpPr>
        <p:spPr bwMode="auto">
          <a:xfrm>
            <a:off x="4906963" y="5426075"/>
            <a:ext cx="0" cy="223838"/>
          </a:xfrm>
          <a:prstGeom prst="line">
            <a:avLst/>
          </a:prstGeom>
          <a:noFill/>
          <a:ln w="7620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7" name="Скругленный прямоугольник 56"/>
          <p:cNvSpPr/>
          <p:nvPr/>
        </p:nvSpPr>
        <p:spPr>
          <a:xfrm>
            <a:off x="3870325" y="4514850"/>
            <a:ext cx="2016125" cy="276225"/>
          </a:xfrm>
          <a:prstGeom prst="roundRect">
            <a:avLst/>
          </a:prstGeom>
          <a:solidFill>
            <a:srgbClr val="92D050"/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5315" tIns="155315" rIns="155315" bIns="155315" anchor="ctr"/>
          <a:lstStyle/>
          <a:p>
            <a:pPr algn="ctr">
              <a:defRPr/>
            </a:pPr>
            <a:r>
              <a:rPr lang="ru-RU" altLang="ru-RU" sz="1400" b="1" i="1" dirty="0">
                <a:solidFill>
                  <a:schemeClr val="tx1"/>
                </a:solidFill>
                <a:latin typeface="Liberation Serif" panose="02020603050405020304" pitchFamily="18" charset="0"/>
              </a:rPr>
              <a:t>УТ МВД по ФО </a:t>
            </a: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3584848" y="2780928"/>
            <a:ext cx="6013450" cy="311150"/>
          </a:xfrm>
          <a:prstGeom prst="roundRect">
            <a:avLst/>
          </a:prstGeom>
          <a:solidFill>
            <a:srgbClr val="FF0000"/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5315" tIns="155315" rIns="155315" bIns="155315" anchor="ctr"/>
          <a:lstStyle/>
          <a:p>
            <a:pPr algn="ctr">
              <a:defRPr/>
            </a:pPr>
            <a:r>
              <a:rPr lang="ru-RU" altLang="ru-RU" sz="1600" b="1" i="1" dirty="0">
                <a:solidFill>
                  <a:schemeClr val="tx1"/>
                </a:solidFill>
                <a:latin typeface="Liberation Serif" panose="02020603050405020304" pitchFamily="18" charset="0"/>
              </a:rPr>
              <a:t>Заместитель  председателя </a:t>
            </a:r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3613150" y="3117850"/>
            <a:ext cx="6000750" cy="349250"/>
          </a:xfrm>
          <a:prstGeom prst="roundRect">
            <a:avLst/>
          </a:prstGeom>
          <a:solidFill>
            <a:srgbClr val="FFFF00"/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5315" tIns="155315" rIns="155315" bIns="155315" anchor="ctr"/>
          <a:lstStyle/>
          <a:p>
            <a:pPr algn="ctr">
              <a:defRPr/>
            </a:pPr>
            <a:r>
              <a:rPr lang="ru-RU" altLang="ru-RU" sz="1400" i="1" dirty="0">
                <a:solidFill>
                  <a:schemeClr val="tx1"/>
                </a:solidFill>
                <a:latin typeface="Liberation Serif" panose="02020603050405020304" pitchFamily="18" charset="0"/>
              </a:rPr>
              <a:t>Начальник подразделения УФСБ </a:t>
            </a:r>
            <a:r>
              <a:rPr lang="ru-RU" altLang="ru-RU" sz="1400" i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либо </a:t>
            </a:r>
            <a:r>
              <a:rPr lang="ru-RU" altLang="ru-RU" sz="1400" i="1" dirty="0">
                <a:solidFill>
                  <a:schemeClr val="tx1"/>
                </a:solidFill>
                <a:latin typeface="Liberation Serif" panose="02020603050405020304" pitchFamily="18" charset="0"/>
              </a:rPr>
              <a:t>начальник органа </a:t>
            </a:r>
          </a:p>
          <a:p>
            <a:pPr algn="ctr">
              <a:defRPr/>
            </a:pPr>
            <a:r>
              <a:rPr lang="ru-RU" altLang="ru-RU" sz="1400" i="1" dirty="0">
                <a:solidFill>
                  <a:schemeClr val="tx1"/>
                </a:solidFill>
                <a:latin typeface="Liberation Serif" panose="02020603050405020304" pitchFamily="18" charset="0"/>
              </a:rPr>
              <a:t>МВД России </a:t>
            </a:r>
            <a:r>
              <a:rPr lang="ru-RU" altLang="ru-RU" sz="1400" i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(руководитель ОГ </a:t>
            </a:r>
            <a:r>
              <a:rPr lang="ru-RU" altLang="ru-RU" sz="1400" i="1" dirty="0">
                <a:solidFill>
                  <a:schemeClr val="tx1"/>
                </a:solidFill>
                <a:latin typeface="Liberation Serif" panose="02020603050405020304" pitchFamily="18" charset="0"/>
              </a:rPr>
              <a:t>МО)</a:t>
            </a:r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344488" y="6269038"/>
            <a:ext cx="2016125" cy="512762"/>
          </a:xfrm>
          <a:prstGeom prst="roundRect">
            <a:avLst/>
          </a:prstGeom>
          <a:solidFill>
            <a:srgbClr val="92D050"/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5315" tIns="155315" rIns="155315" bIns="155315" anchor="ctr"/>
          <a:lstStyle/>
          <a:p>
            <a:pPr algn="ctr">
              <a:defRPr/>
            </a:pPr>
            <a:r>
              <a:rPr lang="ru-RU" altLang="ru-RU" sz="1400" b="1" i="1" dirty="0">
                <a:solidFill>
                  <a:schemeClr val="tx1"/>
                </a:solidFill>
                <a:latin typeface="Liberation Serif" panose="02020603050405020304" pitchFamily="18" charset="0"/>
              </a:rPr>
              <a:t>Начальник либо УДЛ органа МВД </a:t>
            </a:r>
          </a:p>
        </p:txBody>
      </p:sp>
      <p:cxnSp>
        <p:nvCxnSpPr>
          <p:cNvPr id="27683" name="Прямая соединительная линия 13"/>
          <p:cNvCxnSpPr>
            <a:cxnSpLocks noChangeShapeType="1"/>
          </p:cNvCxnSpPr>
          <p:nvPr/>
        </p:nvCxnSpPr>
        <p:spPr bwMode="auto">
          <a:xfrm>
            <a:off x="2360613" y="6526213"/>
            <a:ext cx="738187" cy="0"/>
          </a:xfrm>
          <a:prstGeom prst="line">
            <a:avLst/>
          </a:prstGeom>
          <a:noFill/>
          <a:ln w="7620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7" name="Скругленный прямоугольник 46"/>
          <p:cNvSpPr/>
          <p:nvPr/>
        </p:nvSpPr>
        <p:spPr>
          <a:xfrm>
            <a:off x="7280275" y="5761038"/>
            <a:ext cx="2071688" cy="847725"/>
          </a:xfrm>
          <a:prstGeom prst="roundRect">
            <a:avLst/>
          </a:prstGeom>
          <a:solidFill>
            <a:srgbClr val="92D050"/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5315" tIns="155315" rIns="155315" bIns="155315" anchor="ctr"/>
          <a:lstStyle/>
          <a:p>
            <a:pPr algn="ctr">
              <a:defRPr/>
            </a:pPr>
            <a:r>
              <a:rPr lang="ru-RU" altLang="ru-RU" sz="1400" b="1" i="1" dirty="0">
                <a:solidFill>
                  <a:schemeClr val="tx1"/>
                </a:solidFill>
                <a:latin typeface="Liberation Serif" panose="02020603050405020304" pitchFamily="18" charset="0"/>
              </a:rPr>
              <a:t>Иные ДЛ</a:t>
            </a:r>
          </a:p>
        </p:txBody>
      </p:sp>
      <p:cxnSp>
        <p:nvCxnSpPr>
          <p:cNvPr id="27685" name="Прямая соединительная линия 13"/>
          <p:cNvCxnSpPr>
            <a:cxnSpLocks noChangeShapeType="1"/>
          </p:cNvCxnSpPr>
          <p:nvPr/>
        </p:nvCxnSpPr>
        <p:spPr bwMode="auto">
          <a:xfrm>
            <a:off x="6562725" y="6184900"/>
            <a:ext cx="738188" cy="0"/>
          </a:xfrm>
          <a:prstGeom prst="line">
            <a:avLst/>
          </a:prstGeom>
          <a:noFill/>
          <a:ln w="7620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0"/>
            <a:ext cx="9906000" cy="1268413"/>
          </a:xfrm>
          <a:prstGeom prst="rect">
            <a:avLst/>
          </a:prstGeom>
          <a:solidFill>
            <a:schemeClr val="accent2"/>
          </a:solidFill>
          <a:ln w="15875" cap="flat" cmpd="sng" algn="ctr">
            <a:noFill/>
            <a:prstDash val="solid"/>
            <a:headEnd/>
            <a:tailEnd/>
          </a:ln>
          <a:effectLst>
            <a:outerShdw blurRad="38100" dist="38100" dir="5400000" rotWithShape="0">
              <a:srgbClr val="000000">
                <a:alpha val="35000"/>
              </a:srgbClr>
            </a:outerShdw>
          </a:effectLst>
        </p:spPr>
        <p:txBody>
          <a:bodyPr lIns="103135" tIns="0" rIns="103135" bIns="51568" anchor="ctr"/>
          <a:lstStyle/>
          <a:p>
            <a:pPr algn="ctr">
              <a:defRPr/>
            </a:pPr>
            <a:r>
              <a:rPr lang="ru-RU" altLang="ru-RU" sz="2800" b="1" dirty="0">
                <a:solidFill>
                  <a:srgbClr val="FFFF00"/>
                </a:solidFill>
                <a:latin typeface="Liberation Serif" pitchFamily="18" charset="0"/>
              </a:rPr>
              <a:t>Основные задачи </a:t>
            </a:r>
            <a:br>
              <a:rPr lang="ru-RU" altLang="ru-RU" sz="2800" b="1" dirty="0">
                <a:solidFill>
                  <a:srgbClr val="FFFF00"/>
                </a:solidFill>
                <a:latin typeface="Liberation Serif" pitchFamily="18" charset="0"/>
              </a:rPr>
            </a:br>
            <a:r>
              <a:rPr lang="ru-RU" altLang="ru-RU" sz="2800" b="1" dirty="0">
                <a:solidFill>
                  <a:srgbClr val="FFFF00"/>
                </a:solidFill>
                <a:latin typeface="Liberation Serif" pitchFamily="18" charset="0"/>
              </a:rPr>
              <a:t>антитеррористической </a:t>
            </a:r>
            <a:r>
              <a:rPr lang="ru-RU" altLang="ru-RU" sz="2800" b="1" dirty="0" smtClean="0">
                <a:solidFill>
                  <a:srgbClr val="FFFF00"/>
                </a:solidFill>
                <a:latin typeface="Liberation Serif" pitchFamily="18" charset="0"/>
              </a:rPr>
              <a:t>комиссии</a:t>
            </a:r>
            <a:endParaRPr lang="ru-RU" sz="2800" b="1" dirty="0">
              <a:solidFill>
                <a:srgbClr val="FFFF00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162550" y="1484313"/>
            <a:ext cx="4392613" cy="208915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5315" tIns="155315" rIns="155315" bIns="155315" anchor="ctr"/>
          <a:lstStyle/>
          <a:p>
            <a:pPr algn="just"/>
            <a:r>
              <a:rPr lang="ru-RU" altLang="ru-RU" sz="1600" b="1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Организация взаимодействия ОМС МО с территориальными подразделениями (представителями) ФОИВ, ИОГВ по профилактике терроризма, а также минимизации и (или) ликвидации последствий его проявлений на территории МО </a:t>
            </a:r>
          </a:p>
          <a:p>
            <a:pPr algn="just"/>
            <a:endParaRPr lang="ru-RU" altLang="ru-RU" sz="1500" b="1">
              <a:solidFill>
                <a:schemeClr val="tx1"/>
              </a:solidFill>
              <a:latin typeface="Liberation Serif" panose="02020603050405020304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55575" y="1484313"/>
            <a:ext cx="4679950" cy="2592387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5315" tIns="155315" rIns="155315" bIns="155315" anchor="ctr"/>
          <a:lstStyle/>
          <a:p>
            <a:pPr algn="just"/>
            <a:r>
              <a:rPr lang="ru-RU" altLang="ru-RU" sz="1600" b="1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Участие в реализации на территории МО государственной политики </a:t>
            </a:r>
            <a:br>
              <a:rPr lang="ru-RU" altLang="ru-RU" sz="1600" b="1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</a:br>
            <a:r>
              <a:rPr lang="ru-RU" altLang="ru-RU" sz="1600" b="1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в области профилактики терроризма, </a:t>
            </a:r>
            <a:br>
              <a:rPr lang="ru-RU" altLang="ru-RU" sz="1600" b="1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</a:br>
            <a:r>
              <a:rPr lang="ru-RU" altLang="ru-RU" sz="1600" b="1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а также минимизации и (или) ликвидации последствий его проявлений, подготовке предложений по совершенствованию законодательства Российской Федерации </a:t>
            </a:r>
            <a:br>
              <a:rPr lang="ru-RU" altLang="ru-RU" sz="1600" b="1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</a:br>
            <a:r>
              <a:rPr lang="ru-RU" altLang="ru-RU" sz="1600" b="1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и законодательства Свердловской области </a:t>
            </a:r>
            <a:br>
              <a:rPr lang="ru-RU" altLang="ru-RU" sz="1600" b="1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</a:br>
            <a:r>
              <a:rPr lang="ru-RU" altLang="ru-RU" sz="1600" b="1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в указанной сфере деятельности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162550" y="3716338"/>
            <a:ext cx="4392613" cy="936625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5315" tIns="155315" rIns="155315" bIns="155315" anchor="ctr"/>
          <a:lstStyle/>
          <a:p>
            <a:pPr algn="just"/>
            <a:r>
              <a:rPr lang="ru-RU" altLang="ru-RU" sz="1600" b="1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Организация реализации на территории МО решений Комиссии, в том числе совместных с ОШ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55575" y="4292600"/>
            <a:ext cx="4679950" cy="2016125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5315" tIns="155315" rIns="155315" bIns="155315" anchor="ctr"/>
          <a:lstStyle/>
          <a:p>
            <a:pPr algn="just"/>
            <a:r>
              <a:rPr lang="ru-RU" altLang="ru-RU" sz="1600" b="1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Рассмотрение результатов мониторинга общественно-политических, социально-экономических и иных процессов в МО, оказывающих влияние </a:t>
            </a:r>
            <a:br>
              <a:rPr lang="ru-RU" altLang="ru-RU" sz="1600" b="1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</a:br>
            <a:r>
              <a:rPr lang="ru-RU" altLang="ru-RU" sz="1600" b="1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на ситуацию в области противодействия терроризму, и принятие соответствующих мер реагирования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162550" y="4868863"/>
            <a:ext cx="4392613" cy="1487487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5315" tIns="155315" rIns="155315" bIns="155315" anchor="ctr"/>
          <a:lstStyle/>
          <a:p>
            <a:pPr algn="just"/>
            <a:r>
              <a:rPr lang="ru-RU" altLang="ru-RU" sz="1600" b="1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Информационное сопровождение деятельности АТК МО по профилактике терроризма, а также минимизации и (или) ликвидации последствий его проявлений на территории МО</a:t>
            </a:r>
            <a:r>
              <a:rPr lang="ru-RU" altLang="ru-RU" sz="1600">
                <a:solidFill>
                  <a:srgbClr val="FFFFFF"/>
                </a:solidFill>
              </a:rPr>
              <a:t> </a:t>
            </a:r>
          </a:p>
          <a:p>
            <a:pPr algn="just"/>
            <a:endParaRPr lang="ru-RU" altLang="ru-RU" sz="1600" b="1">
              <a:solidFill>
                <a:schemeClr val="tx1"/>
              </a:solidFill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0"/>
            <a:ext cx="9906000" cy="1268413"/>
          </a:xfrm>
          <a:prstGeom prst="rect">
            <a:avLst/>
          </a:prstGeom>
          <a:solidFill>
            <a:schemeClr val="accent2"/>
          </a:solidFill>
          <a:ln w="15875" cap="flat" cmpd="sng" algn="ctr">
            <a:noFill/>
            <a:prstDash val="solid"/>
            <a:headEnd/>
            <a:tailEnd/>
          </a:ln>
          <a:effectLst>
            <a:outerShdw blurRad="38100" dist="38100" dir="5400000" rotWithShape="0">
              <a:srgbClr val="000000">
                <a:alpha val="35000"/>
              </a:srgbClr>
            </a:outerShdw>
          </a:effectLst>
        </p:spPr>
        <p:txBody>
          <a:bodyPr lIns="103135" tIns="0" rIns="103135" bIns="51568" anchor="ctr"/>
          <a:lstStyle/>
          <a:p>
            <a:pPr algn="ctr">
              <a:defRPr/>
            </a:pPr>
            <a:r>
              <a:rPr lang="ru-RU" altLang="ru-RU" sz="2800" b="1" dirty="0">
                <a:solidFill>
                  <a:srgbClr val="FFFF00"/>
                </a:solidFill>
                <a:latin typeface="Liberation Serif" pitchFamily="18" charset="0"/>
              </a:rPr>
              <a:t>Основные функции </a:t>
            </a:r>
            <a:br>
              <a:rPr lang="ru-RU" altLang="ru-RU" sz="2800" b="1" dirty="0">
                <a:solidFill>
                  <a:srgbClr val="FFFF00"/>
                </a:solidFill>
                <a:latin typeface="Liberation Serif" pitchFamily="18" charset="0"/>
              </a:rPr>
            </a:br>
            <a:r>
              <a:rPr lang="ru-RU" altLang="ru-RU" sz="2800" b="1" dirty="0">
                <a:solidFill>
                  <a:srgbClr val="FFFF00"/>
                </a:solidFill>
                <a:latin typeface="Liberation Serif" pitchFamily="18" charset="0"/>
              </a:rPr>
              <a:t>антитеррористической комиссии </a:t>
            </a:r>
            <a:endParaRPr lang="ru-RU" sz="2800" b="1" dirty="0">
              <a:solidFill>
                <a:srgbClr val="FFFF00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73050" y="1484313"/>
            <a:ext cx="9359900" cy="865187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5315" tIns="155315" rIns="155315" bIns="155315" anchor="ctr"/>
          <a:lstStyle/>
          <a:p>
            <a:pPr algn="just"/>
            <a:r>
              <a:rPr lang="ru-RU" altLang="ru-RU" sz="1800" b="1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1) выработка мер по профилактике терроризма, а также по минимизации </a:t>
            </a:r>
            <a:br>
              <a:rPr lang="ru-RU" altLang="ru-RU" sz="1800" b="1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</a:br>
            <a:r>
              <a:rPr lang="ru-RU" altLang="ru-RU" sz="1800" b="1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и (или) ликвидации последствий его проявлений в границах (на территории) МО;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73050" y="2565400"/>
            <a:ext cx="9359900" cy="3887788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5315" tIns="155315" rIns="155315" bIns="155315" anchor="ctr"/>
          <a:lstStyle/>
          <a:p>
            <a:pPr algn="just"/>
            <a:r>
              <a:rPr lang="ru-RU" altLang="ru-RU" sz="1800" b="1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2) обеспечение согласованности действий территориальных подразделений ФОИВ, ИОГВ и ОМС МО при:</a:t>
            </a:r>
          </a:p>
          <a:p>
            <a:pPr algn="just"/>
            <a:r>
              <a:rPr lang="ru-RU" altLang="ru-RU" sz="1800" b="1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– разработке и реализации муниципальных программ в области профилактики терроризма, а также минимизации и (или) ликвидации последствий его проявлений;</a:t>
            </a:r>
          </a:p>
          <a:p>
            <a:pPr algn="just"/>
            <a:r>
              <a:rPr lang="ru-RU" altLang="ru-RU" sz="1800" b="1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– проведении информационно-пропагандистских мероприятий по разъяснению сущности терроризма и его общественной опасности, а также  по формированию </a:t>
            </a:r>
            <a:br>
              <a:rPr lang="ru-RU" altLang="ru-RU" sz="1800" b="1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</a:br>
            <a:r>
              <a:rPr lang="ru-RU" altLang="ru-RU" sz="1800" b="1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у граждан неприятия идеологии терроризма, в том числе путем распространения информационных материалов, печатной продукции, проведения разъяснительной работы и иных мероприятий; </a:t>
            </a:r>
          </a:p>
          <a:p>
            <a:pPr algn="just"/>
            <a:r>
              <a:rPr lang="ru-RU" altLang="ru-RU" sz="1800" b="1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– участии ОМС МО в мероприятиях по профилактике терроризма, а также минимизации (или) ликвидации последствий его проявлений, организуемых ФОИВ и (или) ИОГВ;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0"/>
            <a:ext cx="9906000" cy="1268413"/>
          </a:xfrm>
          <a:prstGeom prst="rect">
            <a:avLst/>
          </a:prstGeom>
          <a:solidFill>
            <a:schemeClr val="accent2"/>
          </a:solidFill>
          <a:ln w="15875" cap="flat" cmpd="sng" algn="ctr">
            <a:noFill/>
            <a:prstDash val="solid"/>
            <a:headEnd/>
            <a:tailEnd/>
          </a:ln>
          <a:effectLst>
            <a:outerShdw blurRad="38100" dist="38100" dir="5400000" rotWithShape="0">
              <a:srgbClr val="000000">
                <a:alpha val="35000"/>
              </a:srgbClr>
            </a:outerShdw>
          </a:effectLst>
        </p:spPr>
        <p:txBody>
          <a:bodyPr lIns="103135" tIns="0" rIns="103135" bIns="51568" anchor="ctr"/>
          <a:lstStyle/>
          <a:p>
            <a:pPr algn="ctr">
              <a:defRPr/>
            </a:pPr>
            <a:r>
              <a:rPr lang="ru-RU" altLang="ru-RU" sz="2800" b="1" dirty="0">
                <a:solidFill>
                  <a:srgbClr val="FFFF00"/>
                </a:solidFill>
                <a:latin typeface="Liberation Serif" pitchFamily="18" charset="0"/>
              </a:rPr>
              <a:t>Основные функции </a:t>
            </a:r>
            <a:br>
              <a:rPr lang="ru-RU" altLang="ru-RU" sz="2800" b="1" dirty="0">
                <a:solidFill>
                  <a:srgbClr val="FFFF00"/>
                </a:solidFill>
                <a:latin typeface="Liberation Serif" pitchFamily="18" charset="0"/>
              </a:rPr>
            </a:br>
            <a:r>
              <a:rPr lang="ru-RU" altLang="ru-RU" sz="2800" b="1" dirty="0">
                <a:solidFill>
                  <a:srgbClr val="FFFF00"/>
                </a:solidFill>
                <a:latin typeface="Liberation Serif" pitchFamily="18" charset="0"/>
              </a:rPr>
              <a:t>антитеррористической комиссии </a:t>
            </a:r>
            <a:endParaRPr lang="ru-RU" sz="2800" b="1" dirty="0">
              <a:solidFill>
                <a:srgbClr val="FFFF00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73050" y="1484313"/>
            <a:ext cx="9359900" cy="1008062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5315" tIns="155315" rIns="155315" bIns="155315" anchor="ctr"/>
          <a:lstStyle/>
          <a:p>
            <a:pPr algn="just"/>
            <a:r>
              <a:rPr lang="ru-RU" altLang="ru-RU" sz="1800" b="1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4) разработка мер по обеспечению выполнения требований к антитеррористической защищенности объектов (территорий) и мест массового пребывания людей, находящихся в муниципальной собственности или в ведении ОМС МО;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95275" y="4221163"/>
            <a:ext cx="9359900" cy="936625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5315" tIns="155315" rIns="155315" bIns="155315" anchor="ctr"/>
          <a:lstStyle/>
          <a:p>
            <a:pPr algn="just"/>
            <a:r>
              <a:rPr lang="ru-RU" altLang="ru-RU" sz="1800" b="1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6) выработка предложений ИОГВ по вопросам участия ОМС МО </a:t>
            </a:r>
            <a:br>
              <a:rPr lang="ru-RU" altLang="ru-RU" sz="1800" b="1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</a:br>
            <a:r>
              <a:rPr lang="ru-RU" altLang="ru-RU" sz="1800" b="1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в профилактике терроризма, а также минимизации и (или) ликвидации последствий его проявлений; 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73050" y="5516563"/>
            <a:ext cx="9359900" cy="936625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5315" tIns="155315" rIns="155315" bIns="155315" anchor="ctr"/>
          <a:lstStyle/>
          <a:p>
            <a:pPr algn="just"/>
            <a:r>
              <a:rPr lang="ru-RU" altLang="ru-RU" sz="1800" b="1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7) контроль за исполнением решений АТК МО.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5750" y="2852738"/>
            <a:ext cx="9359900" cy="936625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5315" tIns="155315" rIns="155315" bIns="155315" anchor="ctr"/>
          <a:lstStyle/>
          <a:p>
            <a:pPr algn="just"/>
            <a:r>
              <a:rPr lang="ru-RU" altLang="ru-RU" sz="1800" b="1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5) проведение мониторинга общественно-политических, социально-экономических </a:t>
            </a:r>
            <a:br>
              <a:rPr lang="ru-RU" altLang="ru-RU" sz="1800" b="1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</a:br>
            <a:r>
              <a:rPr lang="ru-RU" altLang="ru-RU" sz="1800" b="1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и иных процессов в МО, оказывающих влияние на ситуацию </a:t>
            </a:r>
            <a:br>
              <a:rPr lang="ru-RU" altLang="ru-RU" sz="1800" b="1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</a:br>
            <a:r>
              <a:rPr lang="ru-RU" altLang="ru-RU" sz="1800" b="1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в области противодействия терроризму;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0"/>
            <a:ext cx="9906000" cy="1268413"/>
          </a:xfrm>
          <a:prstGeom prst="rect">
            <a:avLst/>
          </a:prstGeom>
          <a:solidFill>
            <a:schemeClr val="accent2"/>
          </a:solidFill>
          <a:ln w="15875" cap="flat" cmpd="sng" algn="ctr">
            <a:noFill/>
            <a:prstDash val="solid"/>
            <a:headEnd/>
            <a:tailEnd/>
          </a:ln>
          <a:effectLst>
            <a:outerShdw blurRad="38100" dist="38100" dir="5400000" rotWithShape="0">
              <a:srgbClr val="000000">
                <a:alpha val="35000"/>
              </a:srgbClr>
            </a:outerShdw>
          </a:effectLst>
        </p:spPr>
        <p:txBody>
          <a:bodyPr lIns="103135" tIns="0" rIns="103135" bIns="51568" anchor="ctr"/>
          <a:lstStyle/>
          <a:p>
            <a:pPr algn="ctr">
              <a:defRPr/>
            </a:pPr>
            <a:r>
              <a:rPr lang="ru-RU" altLang="ru-RU" sz="2800" b="1" dirty="0">
                <a:solidFill>
                  <a:srgbClr val="FFFF00"/>
                </a:solidFill>
                <a:latin typeface="Liberation Serif" pitchFamily="18" charset="0"/>
              </a:rPr>
              <a:t>Антитеррористическая комиссия имеет право: </a:t>
            </a:r>
            <a:endParaRPr lang="ru-RU" sz="2800" b="1" dirty="0">
              <a:solidFill>
                <a:srgbClr val="FFFF00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73050" y="1484313"/>
            <a:ext cx="9359900" cy="1657350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5315" tIns="155315" rIns="155315" bIns="155315" anchor="ctr"/>
          <a:lstStyle/>
          <a:p>
            <a:pPr algn="just"/>
            <a:r>
              <a:rPr lang="ru-RU" altLang="ru-RU" sz="1800" b="1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1) принимать решения, касающиеся организации взаимодействия ОМС МО </a:t>
            </a:r>
            <a:br>
              <a:rPr lang="ru-RU" altLang="ru-RU" sz="1800" b="1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</a:br>
            <a:r>
              <a:rPr lang="ru-RU" altLang="ru-RU" sz="1800" b="1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с территориальными подразделениями (представителями) ФОИВ и ИОГВ </a:t>
            </a:r>
            <a:br>
              <a:rPr lang="ru-RU" altLang="ru-RU" sz="1800" b="1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</a:br>
            <a:r>
              <a:rPr lang="ru-RU" altLang="ru-RU" sz="1800" b="1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по профилактике терроризма, а также минимизации и (или) ликвидации последствий его проявлений; </a:t>
            </a:r>
          </a:p>
          <a:p>
            <a:pPr algn="just"/>
            <a:endParaRPr lang="ru-RU" altLang="ru-RU" sz="1800" b="1">
              <a:solidFill>
                <a:schemeClr val="tx1"/>
              </a:solidFill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50838" y="3429000"/>
            <a:ext cx="9282112" cy="1368425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5315" tIns="155315" rIns="155315" bIns="155315" anchor="ctr"/>
          <a:lstStyle/>
          <a:p>
            <a:pPr algn="just"/>
            <a:r>
              <a:rPr lang="ru-RU" altLang="ru-RU" sz="1800" b="1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2) запрашивать и получать в установленном порядке необходимые материалы </a:t>
            </a:r>
            <a:br>
              <a:rPr lang="ru-RU" altLang="ru-RU" sz="1800" b="1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</a:br>
            <a:r>
              <a:rPr lang="ru-RU" altLang="ru-RU" sz="1800" b="1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и информацию от территориальных подразделений (представителей) ФОИВ, ИОГВ, общественных объединений, организаций (независимо от форм собственности) и иных должностных лиц; 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50838" y="5157788"/>
            <a:ext cx="9282112" cy="1079500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5315" tIns="155315" rIns="155315" bIns="155315" anchor="ctr"/>
          <a:lstStyle/>
          <a:p>
            <a:pPr algn="just"/>
            <a:r>
              <a:rPr lang="ru-RU" altLang="ru-RU" sz="1800" b="1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3) создавать при АТК МО рабочие органы (группы) для изучения вопросов, касающихся профилактики терроризма, а также минимизации и (или) ликвидации последствий его проявлений, а также для подготовки проектов соответствующих решений АТК МО;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0"/>
            <a:ext cx="9906000" cy="1268413"/>
          </a:xfrm>
          <a:prstGeom prst="rect">
            <a:avLst/>
          </a:prstGeom>
          <a:solidFill>
            <a:schemeClr val="accent2"/>
          </a:solidFill>
          <a:ln w="15875" cap="flat" cmpd="sng" algn="ctr">
            <a:noFill/>
            <a:prstDash val="solid"/>
            <a:headEnd/>
            <a:tailEnd/>
          </a:ln>
          <a:effectLst>
            <a:outerShdw blurRad="38100" dist="38100" dir="5400000" rotWithShape="0">
              <a:srgbClr val="000000">
                <a:alpha val="35000"/>
              </a:srgbClr>
            </a:outerShdw>
          </a:effectLst>
        </p:spPr>
        <p:txBody>
          <a:bodyPr lIns="103135" tIns="0" rIns="103135" bIns="51568" anchor="ctr"/>
          <a:lstStyle/>
          <a:p>
            <a:pPr algn="ctr">
              <a:defRPr/>
            </a:pPr>
            <a:r>
              <a:rPr lang="ru-RU" altLang="ru-RU" sz="2800" b="1" dirty="0">
                <a:solidFill>
                  <a:srgbClr val="FFFF00"/>
                </a:solidFill>
                <a:latin typeface="Liberation Serif" pitchFamily="18" charset="0"/>
              </a:rPr>
              <a:t>Антитеррористическая комиссия имеет право: </a:t>
            </a:r>
            <a:endParaRPr lang="ru-RU" sz="2800" b="1" dirty="0">
              <a:solidFill>
                <a:srgbClr val="FFFF00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73050" y="1484313"/>
            <a:ext cx="5616575" cy="2520950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5315" tIns="155315" rIns="155315" bIns="155315" anchor="ctr"/>
          <a:lstStyle/>
          <a:p>
            <a:pPr algn="just"/>
            <a:r>
              <a:rPr lang="ru-RU" altLang="ru-RU" sz="1800" b="1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4) привлекать к работе АТК МО должностных лиц и специалистов (экспертов) территориальных подразделений (представителей) ФОИВ, ИОГВ, а также общественных объединений, организаций (независимо от форм собственности) по согласованию с их руководителями; 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729038" y="4292600"/>
            <a:ext cx="5945187" cy="1800225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5315" tIns="155315" rIns="155315" bIns="155315" anchor="ctr"/>
          <a:lstStyle/>
          <a:p>
            <a:pPr algn="just"/>
            <a:r>
              <a:rPr lang="ru-RU" altLang="ru-RU" sz="1800" b="1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5) вносить в установленном порядке предложения по вопросам, требующим решения Президента Российской Федерации, Правительства Российской Федерации, НАК, Губернатора Свердловской области и Комиссии.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0"/>
            <a:ext cx="9906000" cy="1268413"/>
          </a:xfrm>
          <a:prstGeom prst="rect">
            <a:avLst/>
          </a:prstGeom>
          <a:solidFill>
            <a:schemeClr val="accent2"/>
          </a:solidFill>
          <a:ln w="15875" cap="flat" cmpd="sng" algn="ctr">
            <a:noFill/>
            <a:prstDash val="solid"/>
            <a:headEnd/>
            <a:tailEnd/>
          </a:ln>
          <a:effectLst>
            <a:outerShdw blurRad="38100" dist="38100" dir="5400000" rotWithShape="0">
              <a:srgbClr val="000000">
                <a:alpha val="35000"/>
              </a:srgbClr>
            </a:outerShdw>
          </a:effectLst>
        </p:spPr>
        <p:txBody>
          <a:bodyPr lIns="103135" tIns="0" rIns="103135" bIns="51568" anchor="ctr"/>
          <a:lstStyle/>
          <a:p>
            <a:pPr algn="ctr">
              <a:defRPr/>
            </a:pPr>
            <a:r>
              <a:rPr lang="ru-RU" altLang="ru-RU" sz="2800" b="1" dirty="0">
                <a:solidFill>
                  <a:srgbClr val="FFFF00"/>
                </a:solidFill>
                <a:latin typeface="Liberation Serif" pitchFamily="18" charset="0"/>
              </a:rPr>
              <a:t>Антитеррористическая комиссия: </a:t>
            </a:r>
            <a:endParaRPr lang="ru-RU" sz="2800" b="1" dirty="0">
              <a:solidFill>
                <a:srgbClr val="FFFF00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73050" y="1484313"/>
            <a:ext cx="9359900" cy="1152525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5315" tIns="155315" rIns="155315" bIns="155315" anchor="ctr"/>
          <a:lstStyle/>
          <a:p>
            <a:pPr algn="just"/>
            <a:endParaRPr lang="ru-RU" altLang="ru-RU" sz="1800" b="1">
              <a:solidFill>
                <a:schemeClr val="tx1"/>
              </a:solidFill>
              <a:latin typeface="Liberation Serif" panose="02020603050405020304" pitchFamily="18" charset="0"/>
              <a:ea typeface="Liberation Serif" panose="02020603050405020304" pitchFamily="18" charset="0"/>
              <a:cs typeface="Liberation Serif" panose="02020603050405020304" pitchFamily="18" charset="0"/>
            </a:endParaRPr>
          </a:p>
          <a:p>
            <a:pPr algn="just"/>
            <a:r>
              <a:rPr lang="ru-RU" altLang="ru-RU" sz="1800" b="1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АТК МО строит свою работу во взаимодействии с Комиссией, </a:t>
            </a:r>
            <a:br>
              <a:rPr lang="ru-RU" altLang="ru-RU" sz="1800" b="1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</a:br>
            <a:r>
              <a:rPr lang="ru-RU" altLang="ru-RU" sz="1800" b="1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ее аппаратом и оперативной группой МО, сформированной для осуществления первоочередных мер по пресечению террористического акта или действий, создающих непосредственную угрозу его совершения </a:t>
            </a:r>
          </a:p>
          <a:p>
            <a:pPr algn="just"/>
            <a:endParaRPr lang="ru-RU" altLang="ru-RU" sz="1800" b="1">
              <a:solidFill>
                <a:schemeClr val="tx1"/>
              </a:solidFill>
              <a:latin typeface="Liberation Serif" panose="02020603050405020304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73050" y="2852738"/>
            <a:ext cx="9359900" cy="1871662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5315" tIns="155315" rIns="155315" bIns="155315" anchor="ctr"/>
          <a:lstStyle/>
          <a:p>
            <a:pPr algn="just"/>
            <a:r>
              <a:rPr lang="ru-RU" altLang="ru-RU" sz="1800" b="1">
                <a:solidFill>
                  <a:schemeClr val="tx1"/>
                </a:solidFill>
                <a:latin typeface="Liberation Serif" panose="02020603050405020304" pitchFamily="18" charset="0"/>
              </a:rPr>
              <a:t>Осуществляет свою деятельность на плановой основе в соответствии с регламентом, утвержденным правовым актом главы МО, в соответствии с типовой формой, утвержденной председателем Комиссии. </a:t>
            </a:r>
            <a:r>
              <a:rPr lang="ru-RU" altLang="ru-RU" sz="1800" b="1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Заседания АТК МО проводятся не реже одного раза в квартал. В случае необходимости, по решению председателя АТК МО и Комиссии, могут проводиться внеочередные заседания </a:t>
            </a:r>
          </a:p>
          <a:p>
            <a:pPr algn="just"/>
            <a:endParaRPr lang="ru-RU" altLang="ru-RU" sz="1800" b="1">
              <a:solidFill>
                <a:schemeClr val="tx1"/>
              </a:solidFill>
              <a:latin typeface="Liberation Serif" panose="02020603050405020304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73050" y="6021388"/>
            <a:ext cx="9359900" cy="576262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5315" tIns="155315" rIns="155315" bIns="155315" spcCol="1432" anchor="ctr"/>
          <a:lstStyle/>
          <a:p>
            <a:pPr algn="just">
              <a:defRPr/>
            </a:pPr>
            <a:r>
              <a:rPr lang="ru-RU" altLang="ru-RU" sz="1800" b="1" dirty="0">
                <a:solidFill>
                  <a:schemeClr val="tx1"/>
                </a:solidFill>
                <a:latin typeface="Liberation Serif" pitchFamily="18" charset="0"/>
              </a:rPr>
              <a:t>АТК МО информирует Комиссию по итогам своей деятельности в сроки </a:t>
            </a:r>
            <a:br>
              <a:rPr lang="ru-RU" altLang="ru-RU" sz="1800" b="1" dirty="0">
                <a:solidFill>
                  <a:schemeClr val="tx1"/>
                </a:solidFill>
                <a:latin typeface="Liberation Serif" pitchFamily="18" charset="0"/>
              </a:rPr>
            </a:br>
            <a:r>
              <a:rPr lang="ru-RU" altLang="ru-RU" sz="1800" b="1" dirty="0">
                <a:solidFill>
                  <a:schemeClr val="tx1"/>
                </a:solidFill>
                <a:latin typeface="Liberation Serif" pitchFamily="18" charset="0"/>
              </a:rPr>
              <a:t>и в форме, определяемые аппаратом Комиссии 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384800" y="4868863"/>
            <a:ext cx="4248150" cy="1081087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5315" tIns="155315" rIns="155315" bIns="155315" spcCol="1432" anchor="ctr"/>
          <a:lstStyle/>
          <a:p>
            <a:pPr algn="just">
              <a:defRPr/>
            </a:pPr>
            <a:r>
              <a:rPr lang="ru-RU" altLang="ru-RU" sz="1800" b="1" dirty="0">
                <a:solidFill>
                  <a:schemeClr val="tx1"/>
                </a:solidFill>
                <a:latin typeface="Liberation Serif" pitchFamily="18" charset="0"/>
              </a:rPr>
              <a:t>АТК МО имеет бланк со своим наименованием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73050" y="4868863"/>
            <a:ext cx="4535488" cy="1081087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5315" tIns="155315" rIns="155315" bIns="155315" anchor="ctr"/>
          <a:lstStyle/>
          <a:p>
            <a:pPr algn="just"/>
            <a:r>
              <a:rPr lang="ru-RU" altLang="ru-RU" sz="1600" b="1">
                <a:solidFill>
                  <a:schemeClr val="tx1"/>
                </a:solidFill>
                <a:latin typeface="Liberation Serif" panose="02020603050405020304" pitchFamily="18" charset="0"/>
                <a:ea typeface="Liberation Serif" panose="02020603050405020304" pitchFamily="18" charset="0"/>
                <a:cs typeface="Liberation Serif" panose="02020603050405020304" pitchFamily="18" charset="0"/>
              </a:rPr>
              <a:t>Решения АТК МО оформляются протоколом. Для реализации решений АТК МО могут издаваться муниципальные правовые акты</a:t>
            </a:r>
            <a:r>
              <a:rPr lang="ru-RU" altLang="ru-RU" sz="1800">
                <a:solidFill>
                  <a:srgbClr val="FFFFFF"/>
                </a:solidFill>
              </a:rPr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ыступление МС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Выступление МС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318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7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318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7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Выступление МС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ыступление МС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ыступление МС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ыступление МС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ыступление МС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ыступление МС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ыступление МС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D:\УЧЕНЫЙ СОВЕТ\Выступление МС.ppt</Template>
  <TotalTime>4778</TotalTime>
  <Pages>14</Pages>
  <Words>1014</Words>
  <Application>Microsoft Office PowerPoint</Application>
  <PresentationFormat>Лист A4 (210x297 мм)</PresentationFormat>
  <Paragraphs>77</Paragraphs>
  <Slides>10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Liberation Serif</vt:lpstr>
      <vt:lpstr>Times New Roman</vt:lpstr>
      <vt:lpstr>Выступление МС</vt:lpstr>
      <vt:lpstr>Роль антитеррористической комиссии в муниципальном образовании при оценке состояния антитеррористической защищенности объектов (территорий)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Роль антитеррористической комиссии в муниципальном образовании при оценке состояния антитеррористической защищенности объектов (территорий)</vt:lpstr>
    </vt:vector>
  </TitlesOfParts>
  <Company>АФПС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Заголовок слайда отсутствует</dc:title>
  <dc:creator>Байрамов</dc:creator>
  <cp:lastModifiedBy>Румянцев Андрей Александрович</cp:lastModifiedBy>
  <cp:revision>386</cp:revision>
  <cp:lastPrinted>2001-06-18T10:16:52Z</cp:lastPrinted>
  <dcterms:created xsi:type="dcterms:W3CDTF">2002-04-07T09:06:54Z</dcterms:created>
  <dcterms:modified xsi:type="dcterms:W3CDTF">2022-10-21T07:29:41Z</dcterms:modified>
</cp:coreProperties>
</file>