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517" r:id="rId2"/>
    <p:sldId id="491" r:id="rId3"/>
    <p:sldId id="524" r:id="rId4"/>
    <p:sldId id="494" r:id="rId5"/>
    <p:sldId id="496" r:id="rId6"/>
    <p:sldId id="523" r:id="rId7"/>
    <p:sldId id="498" r:id="rId8"/>
    <p:sldId id="501" r:id="rId9"/>
    <p:sldId id="502" r:id="rId10"/>
    <p:sldId id="525" r:id="rId11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EFFFFC"/>
    <a:srgbClr val="66FFFF"/>
    <a:srgbClr val="33CCCC"/>
    <a:srgbClr val="990000"/>
    <a:srgbClr val="9933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35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02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notes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7C801A4-B546-4D81-BBA6-080643F9CCF4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4276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B5BF354-B820-4EC4-97AB-5608DD45E43F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6DBA555-1E09-4B5D-A624-651A12347370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C4BC28A-D38F-4F09-AEFF-6AAB80A2CDA6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182DDEA-1ACF-442D-8F1F-4B0BAB66F0E8}" type="slidenum">
              <a:rPr lang="ru-RU" altLang="ru-RU"/>
              <a:pPr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612AC45-D4CC-4580-A06C-4AFCAA24188F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5C99904-2C8C-499B-9F3D-93A4E8C353F9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99068AE-C806-4623-B363-0C61E12C6D8B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4118B-594A-4112-8DAD-A5E5D04723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062956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78C55-9401-487A-864C-67EE9B1B7E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1121354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A335D-D955-4156-8C24-9091569EAF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8870196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2A3F6-59A8-4389-8F99-9499376A0F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9295036"/>
      </p:ext>
    </p:extLst>
  </p:cSld>
  <p:clrMapOvr>
    <a:masterClrMapping/>
  </p:clrMapOvr>
  <p:transition spd="slow">
    <p:spli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CC48F-FBE2-4968-8BF3-C796C640D2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9198808"/>
      </p:ext>
    </p:extLst>
  </p:cSld>
  <p:clrMapOvr>
    <a:masterClrMapping/>
  </p:clrMapOvr>
  <p:transition spd="slow">
    <p:spli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7315E-C66D-4C7E-81E6-10DB90A6A6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493583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54CA9-B23E-498D-B284-C3A7518973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5388001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D2C54-B6AE-4761-8C48-0C9D18BE00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8477326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AAB4C-3BCD-420F-A397-9FE15532DB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9222626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05744-6035-4369-AF86-8F7EC5326B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5442042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0CC8F-6D6D-4B48-8AAF-B225EBC681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4561744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5D387-AA14-4FA0-AF41-7C075927F0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4839945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EFF11-74C7-4EB7-83D6-E7F8684608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170105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86357-1175-47FB-AD82-5814D06107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0527964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7262343B-89BB-471F-B9DE-9CFD21524F9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  <p:sldLayoutId id="2147483998" r:id="rId13"/>
    <p:sldLayoutId id="2147483999" r:id="rId14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5" y="9661"/>
            <a:ext cx="9892045" cy="6848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936" y="2492896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4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Роль антитеррористической комиссии в муниципальном образовании при оценке состояния антитеррористической защищенности объектов (территорий)</a:t>
            </a:r>
            <a:endParaRPr lang="ru-RU" altLang="ru-RU" sz="3400" b="1" kern="1200" cap="all" dirty="0">
              <a:solidFill>
                <a:srgbClr val="FFFF00"/>
              </a:solidFill>
              <a:effectLst>
                <a:reflection blurRad="12700" stA="48000" endA="300" endPos="55000" dir="5400000" sy="-90000" algn="bl" rotWithShape="0"/>
              </a:effectLst>
              <a:latin typeface="Liberation Serif" panose="02020603050405020304" pitchFamily="18" charset="0"/>
            </a:endParaRPr>
          </a:p>
        </p:txBody>
      </p:sp>
      <p:pic>
        <p:nvPicPr>
          <p:cNvPr id="16388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368550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400" b="1" kern="1200" cap="all" dirty="0" smtClean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Роль антитеррористической комиссии в муниципальном образовании при оценке состояния антитеррористической защищенности объектов (территорий)</a:t>
            </a:r>
            <a:endParaRPr lang="ru-RU" altLang="ru-RU" sz="3400" b="1" kern="1200" cap="all" dirty="0">
              <a:solidFill>
                <a:srgbClr val="FFFF00"/>
              </a:solidFill>
              <a:effectLst>
                <a:reflection blurRad="12700" stA="48000" endA="300" endPos="55000" dir="5400000" sy="-90000" algn="bl" rotWithShape="0"/>
              </a:effectLst>
              <a:latin typeface="Liberation Serif" panose="02020603050405020304" pitchFamily="18" charset="0"/>
            </a:endParaRPr>
          </a:p>
        </p:txBody>
      </p:sp>
      <p:pic>
        <p:nvPicPr>
          <p:cNvPr id="16388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2475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057275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800" b="1" dirty="0">
                <a:latin typeface="Liberation Serif" panose="02020603050405020304" pitchFamily="18" charset="0"/>
                <a:cs typeface="Arial" pitchFamily="34" charset="0"/>
              </a:rPr>
              <a:t>Правовая </a:t>
            </a:r>
            <a:r>
              <a:rPr lang="ru-RU" sz="2800" b="1" dirty="0" smtClean="0">
                <a:latin typeface="Liberation Serif" panose="02020603050405020304" pitchFamily="18" charset="0"/>
                <a:cs typeface="Arial" pitchFamily="34" charset="0"/>
              </a:rPr>
              <a:t>основа </a:t>
            </a:r>
            <a:r>
              <a:rPr lang="ru-RU" sz="2800" b="1" dirty="0">
                <a:latin typeface="Liberation Serif" panose="02020603050405020304" pitchFamily="18" charset="0"/>
                <a:cs typeface="Arial" pitchFamily="34" charset="0"/>
              </a:rPr>
              <a:t>деятельности антитеррористической комиссии </a:t>
            </a:r>
            <a:r>
              <a:rPr lang="ru-RU" sz="2800" b="1" dirty="0" smtClean="0">
                <a:latin typeface="Liberation Serif" panose="02020603050405020304" pitchFamily="18" charset="0"/>
                <a:cs typeface="Arial" pitchFamily="34" charset="0"/>
              </a:rPr>
              <a:t>в муниципальном образовании</a:t>
            </a:r>
            <a:endParaRPr lang="ru-RU" sz="2800" b="1" dirty="0">
              <a:latin typeface="Liberation Serif" panose="02020603050405020304" pitchFamily="18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456" y="1124744"/>
            <a:ext cx="9849544" cy="2217291"/>
          </a:xfrm>
          <a:prstGeom prst="roundRect">
            <a:avLst/>
          </a:prstGeom>
          <a:solidFill>
            <a:srgbClr val="66FFFF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/>
            <a:r>
              <a:rPr lang="ru-RU" altLang="ru-RU" sz="2000" b="1" i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Федеральный закон от 6 марта 2006 года № 35-ФЗ «О противодействии терроризму» (часть 4.1 статьи 5):</a:t>
            </a:r>
          </a:p>
          <a:p>
            <a:pPr algn="just"/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«Могут формироваться </a:t>
            </a: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коллегиальные органы по профилактике терроризма, минимизации и (или) ликвидации последствий его проявлений на территории одного муниципального образования или территориях нескольких муниципальных образований субъекта Российской </a:t>
            </a:r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Федерации. Такие </a:t>
            </a: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коллегиальные органы формируются по решению руководителя </a:t>
            </a:r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антитеррористической комиссии субъекта Российской Федерации, </a:t>
            </a: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который утверждает положение о коллегиальном органе и его </a:t>
            </a:r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состав»</a:t>
            </a:r>
            <a:endParaRPr lang="ru-RU" altLang="ru-RU" sz="1600" b="1" i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872" y="3501008"/>
            <a:ext cx="9849543" cy="172878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altLang="ru-RU" sz="1800" b="1" i="1" dirty="0">
                <a:solidFill>
                  <a:srgbClr val="FF0000"/>
                </a:solidFill>
                <a:latin typeface="Liberation Serif" pitchFamily="18" charset="0"/>
              </a:rPr>
              <a:t>Решение председателя АТК в Свердловской области от 20.09.2018 № 1 </a:t>
            </a:r>
            <a:r>
              <a:rPr lang="ru-RU" altLang="ru-RU" sz="1800" b="1" i="1" dirty="0" smtClean="0">
                <a:solidFill>
                  <a:srgbClr val="FF0000"/>
                </a:solidFill>
                <a:latin typeface="Liberation Serif" pitchFamily="18" charset="0"/>
              </a:rPr>
              <a:t>«</a:t>
            </a:r>
            <a:r>
              <a:rPr lang="ru-RU" altLang="ru-RU" sz="1800" b="1" i="1" dirty="0">
                <a:solidFill>
                  <a:srgbClr val="FF0000"/>
                </a:solidFill>
                <a:latin typeface="Liberation Serif" pitchFamily="18" charset="0"/>
              </a:rPr>
              <a:t>О формировании антитеррористических комиссий муниципальных образования, расположенных на территории Свердловской области», которым утверждены:</a:t>
            </a:r>
          </a:p>
          <a:p>
            <a:pPr algn="just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</a:rPr>
              <a:t>1. Положение об АТК МО </a:t>
            </a:r>
          </a:p>
          <a:p>
            <a:pPr algn="just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</a:rPr>
              <a:t>2. Типовой Регламент АТК МО</a:t>
            </a:r>
          </a:p>
          <a:p>
            <a:pPr algn="just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</a:rPr>
              <a:t>3. Состав АТК МО по должностям 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56" y="5445497"/>
            <a:ext cx="9849544" cy="1295871"/>
          </a:xfrm>
          <a:prstGeom prst="roundRect">
            <a:avLst/>
          </a:prstGeom>
          <a:solidFill>
            <a:srgbClr val="EFFFFC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altLang="ru-RU" sz="1800" b="1" i="1" dirty="0" smtClean="0">
                <a:solidFill>
                  <a:srgbClr val="FF0000"/>
                </a:solidFill>
                <a:latin typeface="Liberation Serif" pitchFamily="18" charset="0"/>
              </a:rPr>
              <a:t>Решение </a:t>
            </a:r>
            <a:r>
              <a:rPr lang="ru-RU" altLang="ru-RU" sz="1800" b="1" i="1" dirty="0">
                <a:solidFill>
                  <a:srgbClr val="FF0000"/>
                </a:solidFill>
                <a:latin typeface="Liberation Serif" pitchFamily="18" charset="0"/>
              </a:rPr>
              <a:t>председателя АТК в Свердловской области от 14.01.2020 № 2 «Об организации деятельности антитеррористических комиссий муниципальных образования, расположенных на территории Свердловской области», которым утверждены:</a:t>
            </a:r>
          </a:p>
          <a:p>
            <a:pPr algn="just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</a:rPr>
              <a:t>1. Положение об АТК МО </a:t>
            </a:r>
          </a:p>
          <a:p>
            <a:pPr algn="just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</a:rPr>
              <a:t>2. Состав АТК МО по должностям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713038" y="1909763"/>
            <a:ext cx="3644900" cy="409575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endParaRPr lang="ru-RU" altLang="ru-RU" sz="1600" b="1" i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endParaRPr lang="ru-RU" altLang="ru-RU" sz="1600" b="1" i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Председатель</a:t>
            </a:r>
          </a:p>
          <a:p>
            <a:pPr algn="ctr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 </a:t>
            </a:r>
            <a:b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endParaRPr lang="ru-RU" altLang="ru-RU" sz="1600" b="1" i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27651" name="AutoShape 2"/>
          <p:cNvSpPr>
            <a:spLocks noChangeArrowheads="1"/>
          </p:cNvSpPr>
          <p:nvPr/>
        </p:nvSpPr>
        <p:spPr bwMode="auto">
          <a:xfrm>
            <a:off x="344488" y="115888"/>
            <a:ext cx="9288462" cy="1728787"/>
          </a:xfrm>
          <a:prstGeom prst="downArrowCallout">
            <a:avLst>
              <a:gd name="adj1" fmla="val 98999"/>
              <a:gd name="adj2" fmla="val 98949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i="1" dirty="0">
                <a:solidFill>
                  <a:srgbClr val="FFFF00"/>
                </a:solidFill>
                <a:latin typeface="Liberation Serif" panose="02020603050405020304" pitchFamily="18" charset="0"/>
                <a:cs typeface="Arial" panose="020B0604020202020204" pitchFamily="34" charset="0"/>
              </a:rPr>
              <a:t>Состав антитеррористической комиссии   </a:t>
            </a:r>
          </a:p>
          <a:p>
            <a:pPr algn="ctr"/>
            <a:r>
              <a:rPr lang="ru-RU" altLang="ru-RU" sz="2800" b="1" i="1" dirty="0">
                <a:solidFill>
                  <a:srgbClr val="FFFF00"/>
                </a:solidFill>
                <a:latin typeface="Liberation Serif" panose="02020603050405020304" pitchFamily="18" charset="0"/>
                <a:cs typeface="Arial" panose="020B0604020202020204" pitchFamily="34" charset="0"/>
              </a:rPr>
              <a:t>(по должностям)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5438" y="3751263"/>
            <a:ext cx="9288462" cy="2079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Члены (руководители)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22563" y="2319338"/>
            <a:ext cx="3635375" cy="34766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Глава муниципального образования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4488" y="4100513"/>
            <a:ext cx="2016125" cy="55245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/>
            <a:r>
              <a:rPr lang="ru-RU" altLang="ru-RU" sz="1400" b="1" i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Председатель Думы либо УДЛ</a:t>
            </a:r>
            <a:endParaRPr lang="ru-RU" altLang="ru-RU" sz="140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873500" y="4100513"/>
            <a:ext cx="2016125" cy="27622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ФСИН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7025" y="4754563"/>
            <a:ext cx="2016125" cy="55245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правового отдела Администрции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44488" y="5426075"/>
            <a:ext cx="2016125" cy="66833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либо УДЛ подразделения УСФБ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310438" y="4100513"/>
            <a:ext cx="2041525" cy="552450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Следственных органов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00913" y="4802188"/>
            <a:ext cx="2071687" cy="847725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Главы городских и сельских поселений для муниципальных районов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73500" y="5649913"/>
            <a:ext cx="2016125" cy="80327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Росгвардии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873500" y="4872038"/>
            <a:ext cx="2016125" cy="554037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ГУ МЧС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4488" y="2781300"/>
            <a:ext cx="3095625" cy="31115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Заместитель  председателя 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19925" y="1484313"/>
            <a:ext cx="2593975" cy="64770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Секретарь </a:t>
            </a: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либо руководитель </a:t>
            </a:r>
            <a:r>
              <a:rPr lang="ru-RU" altLang="ru-RU" sz="1600" b="1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аппарата</a:t>
            </a:r>
            <a:endParaRPr lang="ru-RU" altLang="ru-RU" sz="1600" b="1" i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4488" y="3092450"/>
            <a:ext cx="3095625" cy="34925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Заместитель главы Администрации 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38975" y="2149475"/>
            <a:ext cx="2593975" cy="517525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 подразделения Администрации </a:t>
            </a:r>
          </a:p>
        </p:txBody>
      </p:sp>
      <p:cxnSp>
        <p:nvCxnSpPr>
          <p:cNvPr id="27666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1892300" y="2132013"/>
            <a:ext cx="820738" cy="3175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7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6357938" y="2149475"/>
            <a:ext cx="701675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8" name="Прямая соединительная линия 13"/>
          <p:cNvCxnSpPr>
            <a:cxnSpLocks noChangeShapeType="1"/>
          </p:cNvCxnSpPr>
          <p:nvPr/>
        </p:nvCxnSpPr>
        <p:spPr bwMode="auto">
          <a:xfrm flipV="1">
            <a:off x="1892300" y="2132013"/>
            <a:ext cx="0" cy="655637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9" name="Прямая соединительная линия 13"/>
          <p:cNvCxnSpPr>
            <a:cxnSpLocks noChangeShapeType="1"/>
          </p:cNvCxnSpPr>
          <p:nvPr/>
        </p:nvCxnSpPr>
        <p:spPr bwMode="auto">
          <a:xfrm flipV="1">
            <a:off x="3079750" y="3962400"/>
            <a:ext cx="1588" cy="2563813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0" name="Прямая соединительная линия 13"/>
          <p:cNvCxnSpPr>
            <a:cxnSpLocks noChangeShapeType="1"/>
          </p:cNvCxnSpPr>
          <p:nvPr/>
        </p:nvCxnSpPr>
        <p:spPr bwMode="auto">
          <a:xfrm flipH="1" flipV="1">
            <a:off x="6608763" y="3986213"/>
            <a:ext cx="4762" cy="2198687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1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2343150" y="4362450"/>
            <a:ext cx="738188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2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2341563" y="5030788"/>
            <a:ext cx="738187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3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2360613" y="5761038"/>
            <a:ext cx="738187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4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6608763" y="4376738"/>
            <a:ext cx="738187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5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6586538" y="5148263"/>
            <a:ext cx="738187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6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4878388" y="3986213"/>
            <a:ext cx="0" cy="117475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7" name="Прямая соединительная линия 13"/>
          <p:cNvCxnSpPr>
            <a:cxnSpLocks noChangeShapeType="1"/>
            <a:stCxn id="13" idx="2"/>
            <a:endCxn id="20" idx="0"/>
          </p:cNvCxnSpPr>
          <p:nvPr/>
        </p:nvCxnSpPr>
        <p:spPr bwMode="auto">
          <a:xfrm flipH="1">
            <a:off x="4881563" y="4376738"/>
            <a:ext cx="0" cy="49530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8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4906963" y="5426075"/>
            <a:ext cx="0" cy="223838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Скругленный прямоугольник 56"/>
          <p:cNvSpPr/>
          <p:nvPr/>
        </p:nvSpPr>
        <p:spPr>
          <a:xfrm>
            <a:off x="3870325" y="4514850"/>
            <a:ext cx="2016125" cy="27622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УТ МВД по ФО 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584848" y="2780928"/>
            <a:ext cx="6013450" cy="31115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Заместитель  председателя 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613150" y="3117850"/>
            <a:ext cx="6000750" cy="34925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подразделения УФСБ </a:t>
            </a:r>
            <a:r>
              <a:rPr lang="ru-RU" altLang="ru-RU" sz="1400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либо </a:t>
            </a: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органа </a:t>
            </a:r>
          </a:p>
          <a:p>
            <a:pPr algn="ctr">
              <a:defRPr/>
            </a:pP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МВД России </a:t>
            </a:r>
            <a:r>
              <a:rPr lang="ru-RU" altLang="ru-RU" sz="1400" i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(руководитель ОГ </a:t>
            </a:r>
            <a:r>
              <a:rPr lang="ru-RU" altLang="ru-RU" sz="1400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МО)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44488" y="6269038"/>
            <a:ext cx="2016125" cy="51276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Начальник либо УДЛ органа МВД </a:t>
            </a:r>
          </a:p>
        </p:txBody>
      </p:sp>
      <p:cxnSp>
        <p:nvCxnSpPr>
          <p:cNvPr id="27683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2360613" y="6526213"/>
            <a:ext cx="738187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Скругленный прямоугольник 46"/>
          <p:cNvSpPr/>
          <p:nvPr/>
        </p:nvSpPr>
        <p:spPr>
          <a:xfrm>
            <a:off x="7280275" y="5761038"/>
            <a:ext cx="2071688" cy="84772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400" b="1" i="1" dirty="0">
                <a:solidFill>
                  <a:schemeClr val="tx1"/>
                </a:solidFill>
                <a:latin typeface="Liberation Serif" panose="02020603050405020304" pitchFamily="18" charset="0"/>
              </a:rPr>
              <a:t>Иные ДЛ</a:t>
            </a:r>
          </a:p>
        </p:txBody>
      </p:sp>
      <p:cxnSp>
        <p:nvCxnSpPr>
          <p:cNvPr id="27685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6562725" y="6184900"/>
            <a:ext cx="738188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Основные задачи </a:t>
            </a:r>
            <a:b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антитеррористической </a:t>
            </a:r>
            <a:r>
              <a:rPr lang="ru-RU" altLang="ru-RU" sz="2800" b="1" dirty="0" smtClean="0">
                <a:solidFill>
                  <a:srgbClr val="FFFF00"/>
                </a:solidFill>
                <a:latin typeface="Liberation Serif" pitchFamily="18" charset="0"/>
              </a:rPr>
              <a:t>комиссии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62550" y="1484313"/>
            <a:ext cx="4392613" cy="20891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взаимодействия ОМС МО с территориальными подразделениями (представителями) ФОИВ, ИОГВ по профилактике терроризма, а также минимизации и (или) ликвидации последствий его проявлений на территории МО </a:t>
            </a:r>
          </a:p>
          <a:p>
            <a:pPr algn="just"/>
            <a:endParaRPr lang="ru-RU" altLang="ru-RU" sz="1500" b="1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5575" y="1484313"/>
            <a:ext cx="4679950" cy="25923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Участие в реализации на территории МО государственной политики </a:t>
            </a:r>
            <a:b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области профилактики терроризма, </a:t>
            </a:r>
            <a:b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 также минимизации и (или) ликвидации последствий его проявлений, подготовке предложений по совершенствованию законодательства Российской Федерации </a:t>
            </a:r>
            <a:b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законодательства Свердловской области </a:t>
            </a:r>
            <a:b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указанной сфере деятельности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62550" y="3716338"/>
            <a:ext cx="4392613" cy="9366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реализации на территории МО решений Комиссии, в том числе совместных с ОШ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5575" y="4292600"/>
            <a:ext cx="4679950" cy="20161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Рассмотрение результатов мониторинга общественно-политических, социально-экономических и иных процессов в МО, оказывающих влияние </a:t>
            </a:r>
            <a:b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ситуацию в области противодействия терроризму, и принятие соответствующих мер реагирования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62550" y="4868863"/>
            <a:ext cx="4392613" cy="14874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Информационное сопровождение деятельности АТК МО по профилактике терроризма, а также минимизации и (или) ликвидации последствий его проявлений на территории МО</a:t>
            </a:r>
            <a:r>
              <a:rPr lang="ru-RU" altLang="ru-RU" sz="1600">
                <a:solidFill>
                  <a:srgbClr val="FFFFFF"/>
                </a:solidFill>
              </a:rPr>
              <a:t> </a:t>
            </a:r>
          </a:p>
          <a:p>
            <a:pPr algn="just"/>
            <a:endParaRPr lang="ru-RU" altLang="ru-RU" sz="1600" b="1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Основные функции </a:t>
            </a:r>
            <a:b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антитеррористической комиссии 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9359900" cy="8651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1) выработка мер по профилактике терроризма, а также по минимизации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(или) ликвидации последствий его проявлений в границах (на территории) МО;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3050" y="2565400"/>
            <a:ext cx="9359900" cy="388778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2) обеспечение согласованности действий территориальных подразделений ФОИВ, ИОГВ и ОМС МО при:</a:t>
            </a:r>
          </a:p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 разработке и реализации муниципальных программ в области профилактики терроризма, а также минимизации и (или) ликвидации последствий его проявлений;</a:t>
            </a:r>
          </a:p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 проведении информационно-пропагандистских мероприятий по разъяснению сущности терроризма и его общественной опасности, а также  по формированию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 граждан неприятия идеологии терроризма, в том числе путем распространения информационных материалов, печатной продукции, проведения разъяснительной работы и иных мероприятий; </a:t>
            </a:r>
          </a:p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 участии ОМС МО в мероприятиях по профилактике терроризма, а также минимизации (или) ликвидации последствий его проявлений, организуемых ФОИВ и (или) ИОГВ;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Основные функции </a:t>
            </a:r>
            <a:b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антитеррористической комиссии 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9359900" cy="100806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4) разработка мер по обеспечению выполнения требований к антитеррористической защищенности объектов (территорий) и мест массового пребывания людей, находящихся в муниципальной собственности или в ведении ОМС МО;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5275" y="4221163"/>
            <a:ext cx="9359900" cy="9366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6) выработка предложений ИОГВ по вопросам участия ОМС МО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профилактике терроризма, а также минимизации и (или) ликвидации последствий его проявлений;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3050" y="5516563"/>
            <a:ext cx="9359900" cy="9366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7) контроль за исполнением решений АТК МО.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852738"/>
            <a:ext cx="9359900" cy="9366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5) проведение мониторинга общественно-политических, социально-экономических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иных процессов в МО, оказывающих влияние на ситуацию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области противодействия терроризму;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Антитеррористическая комиссия имеет право: 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9359900" cy="165735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1) принимать решения, касающиеся организации взаимодействия ОМС МО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территориальными подразделениями (представителями) ФОИВ и ИОГВ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профилактике терроризма, а также минимизации и (или) ликвидации последствий его проявлений; </a:t>
            </a:r>
          </a:p>
          <a:p>
            <a:pPr algn="just"/>
            <a:endParaRPr lang="ru-RU" altLang="ru-RU" sz="1800" b="1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0838" y="3429000"/>
            <a:ext cx="9282112" cy="13684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2) запрашивать и получать в установленном порядке необходимые материалы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информацию от территориальных подразделений (представителей) ФОИВ, ИОГВ, общественных объединений, организаций (независимо от форм собственности) и иных должностных лиц;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0838" y="5157788"/>
            <a:ext cx="9282112" cy="10795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3) создавать при АТК МО рабочие органы (группы) для изучения вопросов, касающихся профилактики терроризма, а также минимизации и (или) ликвидации последствий его проявлений, а также для подготовки проектов соответствующих решений АТК МО;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Антитеррористическая комиссия имеет право: 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5616575" cy="252095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4) привлекать к работе АТК МО должностных лиц и специалистов (экспертов) территориальных подразделений (представителей) ФОИВ, ИОГВ, а также общественных объединений, организаций (независимо от форм собственности) по согласованию с их руководителями;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29038" y="4292600"/>
            <a:ext cx="5945187" cy="18002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5) вносить в установленном порядке предложения по вопросам, требующим решения Президента Российской Федерации, Правительства Российской Федерации, НАК, Губернатора Свердловской области и Комиссии.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Антитеррористическая комиссия: 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9359900" cy="11525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endParaRPr lang="ru-RU" altLang="ru-RU" sz="1800" b="1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АТК МО строит свою работу во взаимодействии с Комиссией, </a:t>
            </a:r>
            <a:b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ее аппаратом и оперативной группой МО, сформированной для осуществления первоочередных мер по пресечению террористического акта или действий, создающих непосредственную угрозу его совершения </a:t>
            </a:r>
          </a:p>
          <a:p>
            <a:pPr algn="just"/>
            <a:endParaRPr lang="ru-RU" altLang="ru-RU" sz="1800" b="1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3050" y="2852738"/>
            <a:ext cx="9359900" cy="187166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Осуществляет свою деятельность на плановой основе в соответствии с регламентом, утвержденным правовым актом главы МО, в соответствии с типовой формой, утвержденной председателем Комиссии. </a:t>
            </a:r>
            <a:r>
              <a:rPr lang="ru-RU" altLang="ru-RU" sz="18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Заседания АТК МО проводятся не реже одного раза в квартал. В случае необходимости, по решению председателя АТК МО и Комиссии, могут проводиться внеочередные заседания </a:t>
            </a:r>
          </a:p>
          <a:p>
            <a:pPr algn="just"/>
            <a:endParaRPr lang="ru-RU" altLang="ru-RU" sz="1800" b="1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3050" y="6021388"/>
            <a:ext cx="9359900" cy="57626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АТК МО информирует Комиссию по итогам своей деятельности в сроки </a:t>
            </a:r>
            <a:b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</a:b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и в форме, определяемые аппаратом Комиссии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84800" y="4868863"/>
            <a:ext cx="4248150" cy="10810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АТК МО имеет бланк со своим наименованием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050" y="4868863"/>
            <a:ext cx="4535488" cy="10810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/>
            <a:r>
              <a:rPr lang="ru-RU" altLang="ru-RU" sz="1600" b="1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Решения АТК МО оформляются протоколом. Для реализации решений АТК МО могут издаваться муниципальные правовые акты</a:t>
            </a:r>
            <a:r>
              <a:rPr lang="ru-RU" altLang="ru-RU" sz="180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D:\УЧЕНЫЙ СОВЕТ\Выступление МС.ppt</Template>
  <TotalTime>4778</TotalTime>
  <Pages>14</Pages>
  <Words>1014</Words>
  <Application>Microsoft Office PowerPoint</Application>
  <PresentationFormat>Лист A4 (210x297 мм)</PresentationFormat>
  <Paragraphs>77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Liberation Serif</vt:lpstr>
      <vt:lpstr>Times New Roman</vt:lpstr>
      <vt:lpstr>Выступление МС</vt:lpstr>
      <vt:lpstr>Роль антитеррористической комиссии в муниципальном образовании при оценке состояния антитеррористической защищенности объектов (территорий)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Роль антитеррористической комиссии в муниципальном образовании при оценке состояния антитеррористической защищенности объектов (территорий)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386</cp:revision>
  <cp:lastPrinted>2001-06-18T10:16:52Z</cp:lastPrinted>
  <dcterms:created xsi:type="dcterms:W3CDTF">2002-04-07T09:06:54Z</dcterms:created>
  <dcterms:modified xsi:type="dcterms:W3CDTF">2022-10-21T07:29:41Z</dcterms:modified>
</cp:coreProperties>
</file>