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995" r:id="rId2"/>
    <p:sldId id="996" r:id="rId3"/>
    <p:sldId id="997" r:id="rId4"/>
    <p:sldId id="962" r:id="rId5"/>
    <p:sldId id="999" r:id="rId6"/>
  </p:sldIdLst>
  <p:sldSz cx="9906000" cy="6858000" type="A4"/>
  <p:notesSz cx="9748838" cy="6854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8">
          <p15:clr>
            <a:srgbClr val="A4A3A4"/>
          </p15:clr>
        </p15:guide>
        <p15:guide id="2" pos="30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BFFAA8"/>
    <a:srgbClr val="FF99FF"/>
    <a:srgbClr val="33CCCC"/>
    <a:srgbClr val="990000"/>
    <a:srgbClr val="FF66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70" autoAdjust="0"/>
    <p:restoredTop sz="94681" autoAdjust="0"/>
  </p:normalViewPr>
  <p:slideViewPr>
    <p:cSldViewPr>
      <p:cViewPr varScale="1">
        <p:scale>
          <a:sx n="109" d="100"/>
          <a:sy n="109" d="100"/>
        </p:scale>
        <p:origin x="948" y="102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58"/>
        <p:guide pos="30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46425" y="601663"/>
            <a:ext cx="3463925" cy="239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60725"/>
            <a:ext cx="7148512" cy="270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Click to edit Master notes styles</a:t>
            </a:r>
          </a:p>
          <a:p>
            <a:pPr lvl="1"/>
            <a:r>
              <a:rPr lang="ru-RU" altLang="ru-RU" noProof="0" smtClean="0"/>
              <a:t>Second Level</a:t>
            </a:r>
          </a:p>
          <a:p>
            <a:pPr lvl="2"/>
            <a:r>
              <a:rPr lang="ru-RU" altLang="ru-RU" noProof="0" smtClean="0"/>
              <a:t>Third Level</a:t>
            </a:r>
          </a:p>
          <a:p>
            <a:pPr lvl="3"/>
            <a:r>
              <a:rPr lang="ru-RU" altLang="ru-RU" noProof="0" smtClean="0"/>
              <a:t>Fourth Level</a:t>
            </a:r>
          </a:p>
          <a:p>
            <a:pPr lvl="4"/>
            <a:r>
              <a:rPr lang="ru-RU" alt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8602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A031504-2AAF-4E25-A222-B1FD81108BB7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388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218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2186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96099BF-8521-44F1-9CAB-34188D5F1E42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49DC1-26B6-4394-9EC5-5D577A635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44767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4A975-62A7-4F3F-85BD-BF314D4217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8464346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7D677-3760-447C-A456-3BFFE4548D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5246123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EF136-9B35-42E8-9E0F-0062F8295F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4794730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BD6D6-1573-4F4F-A641-961F10767E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680568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1153-C8E4-4209-82D5-B5813EED0E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2516546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7DCE1-EE8B-41C0-8F53-F46EBD2D11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37922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9FFD-1A85-4D35-8E78-29A4B3FDA4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0726025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69124-CC64-4BEA-AAD1-B7B6B1ACCD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8692386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1C1A-F64F-4B53-94CB-8323D8757B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909674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1702C-55D3-4CC4-A546-279D058048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7985051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02309-A981-4A44-8C8D-4092DADEBB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7434136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C658AF49-79FE-48C2-897A-8DA644783B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2" r:id="rId1"/>
    <p:sldLayoutId id="2147484493" r:id="rId2"/>
    <p:sldLayoutId id="2147484494" r:id="rId3"/>
    <p:sldLayoutId id="2147484495" r:id="rId4"/>
    <p:sldLayoutId id="2147484496" r:id="rId5"/>
    <p:sldLayoutId id="2147484497" r:id="rId6"/>
    <p:sldLayoutId id="2147484498" r:id="rId7"/>
    <p:sldLayoutId id="2147484499" r:id="rId8"/>
    <p:sldLayoutId id="2147484500" r:id="rId9"/>
    <p:sldLayoutId id="2147484501" r:id="rId10"/>
    <p:sldLayoutId id="2147484502" r:id="rId11"/>
    <p:sldLayoutId id="2147484503" r:id="rId12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906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488" y="2060848"/>
            <a:ext cx="9072563" cy="4248298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</a:t>
            </a: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защищенности </a:t>
            </a:r>
            <a:b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</a:b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объектов </a:t>
            </a:r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(территорий) </a:t>
            </a: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КУЛЬТУРЫ</a:t>
            </a:r>
            <a:endParaRPr lang="ru-RU" altLang="ru-RU" sz="3200" b="1" dirty="0" smtClean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808" y="116632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"/>
            <a:ext cx="9906000" cy="764704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 smtClean="0">
                <a:solidFill>
                  <a:srgbClr val="FFFF00"/>
                </a:solidFill>
                <a:latin typeface="Liberation Serif" pitchFamily="18" charset="0"/>
              </a:rPr>
              <a:t>Категорирование объектов культуры</a:t>
            </a:r>
            <a:endParaRPr lang="ru-RU" altLang="ru-RU" sz="2300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344487" y="1052737"/>
            <a:ext cx="9210675" cy="1152127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630238" indent="-322263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287463" indent="-255588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804988" indent="-255588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319338" indent="-255588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7765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32337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6909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41481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800" b="1" dirty="0" smtClean="0">
                <a:latin typeface="Liberation Serif" panose="02020603050405020304" pitchFamily="18" charset="0"/>
              </a:rPr>
              <a:t>Постановление Правительства </a:t>
            </a:r>
            <a:r>
              <a:rPr lang="ru-RU" altLang="ru-RU" sz="1800" b="1" dirty="0">
                <a:latin typeface="Liberation Serif" panose="02020603050405020304" pitchFamily="18" charset="0"/>
              </a:rPr>
              <a:t>Российской Федерации от 11 февраля 2017 года № 176 «Об утверждении требований к антитеррористической защищенности объектов (территорий) в сфере культуры и формы паспорта безопасности этих объектов (территорий)»</a:t>
            </a:r>
            <a:endParaRPr lang="ru-RU" altLang="ru-RU" sz="1800" b="1" dirty="0" smtClean="0"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>
            <a:spLocks noChangeArrowheads="1"/>
          </p:cNvSpPr>
          <p:nvPr/>
        </p:nvSpPr>
        <p:spPr bwMode="auto">
          <a:xfrm>
            <a:off x="1352600" y="2492896"/>
            <a:ext cx="8202563" cy="10801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объекты (территории) первой категории опасности - объекты (территории), прогнозируемое количество пострадавших в результате совершения террористического акта на которых составляет более 500 человек;</a:t>
            </a:r>
            <a:endParaRPr lang="ru-RU" altLang="ru-RU" sz="1600" b="1" i="1" dirty="0">
              <a:latin typeface="Liberation Serif" pitchFamily="18" charset="0"/>
            </a:endParaRPr>
          </a:p>
        </p:txBody>
      </p:sp>
      <p:sp>
        <p:nvSpPr>
          <p:cNvPr id="13" name="Скругленный прямоугольник 12"/>
          <p:cNvSpPr>
            <a:spLocks noChangeArrowheads="1"/>
          </p:cNvSpPr>
          <p:nvPr/>
        </p:nvSpPr>
        <p:spPr bwMode="auto">
          <a:xfrm>
            <a:off x="1352600" y="3789040"/>
            <a:ext cx="8217443" cy="1152127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объекты (территории) второй категории опасности - объекты (территории), прогнозируемое количество пострадавших в результате совершения террористического акта на которых составляет от 50 до 500 человек;</a:t>
            </a:r>
          </a:p>
        </p:txBody>
      </p:sp>
      <p:sp>
        <p:nvSpPr>
          <p:cNvPr id="15" name="Скругленный прямоугольник 14"/>
          <p:cNvSpPr>
            <a:spLocks noChangeArrowheads="1"/>
          </p:cNvSpPr>
          <p:nvPr/>
        </p:nvSpPr>
        <p:spPr bwMode="auto">
          <a:xfrm>
            <a:off x="1352597" y="5229200"/>
            <a:ext cx="8202563" cy="1080120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объекты (территории) третьей категории опасности - объекты (территории), прогнозируемое количество пострадавших в результате совершения террористического акта на которых составляет менее 50 человек.</a:t>
            </a:r>
            <a:endParaRPr lang="ru-RU" altLang="ru-RU" sz="1600" b="1" i="1" dirty="0">
              <a:latin typeface="Liberation Serif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 bwMode="auto">
          <a:xfrm>
            <a:off x="776536" y="2204864"/>
            <a:ext cx="0" cy="3672408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 bwMode="auto">
          <a:xfrm>
            <a:off x="776536" y="3068960"/>
            <a:ext cx="576061" cy="0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 bwMode="auto">
          <a:xfrm>
            <a:off x="776536" y="4365104"/>
            <a:ext cx="576061" cy="0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 bwMode="auto">
          <a:xfrm>
            <a:off x="776536" y="5877272"/>
            <a:ext cx="576061" cy="0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628800"/>
            <a:ext cx="9793088" cy="504056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воспрепятствование неправомерному проникновению на объекты (территории)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24944"/>
            <a:ext cx="9793088" cy="504056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пресечение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попыток совершения террористических актов на объектах (территориях)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square" lIns="0" tIns="0" rIns="0" bIns="0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Меры по антитеррористической защищенности объектов культуры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456" y="2204864"/>
            <a:ext cx="9786325" cy="64807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выявление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потенциальных нарушителей, установленных на объектах (территориях) </a:t>
            </a: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режимов и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(или) признаков подготовки или совершения террористического акта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456" y="3501008"/>
            <a:ext cx="9793088" cy="57606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минимизация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возможных последствий и ликвидации угрозы террористических актов на объектах (территориях)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6456" y="4221088"/>
            <a:ext cx="9793088" cy="115212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обеспечению защиты служебной информации ограниченного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распространения, содержащейся в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паспорте безопасности объекта (территории), иных документах и на других материальных носителях информации, в том числе служебной информации ограниченного распространения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принимаемых мерах по антитеррористической защищенности объекта (территории)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6456" y="5517232"/>
            <a:ext cx="9793088" cy="108012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Выявление и предотвращение несанкционированного проноса (провоза) на объект (территорию) и применения на объекте (территории) токсичных химикатов, отравляющих веществ и патогенных биологических агентов, в том числе при их получении посредством почтовых отправлений</a:t>
            </a:r>
          </a:p>
        </p:txBody>
      </p:sp>
    </p:spTree>
    <p:extLst>
      <p:ext uri="{BB962C8B-B14F-4D97-AF65-F5344CB8AC3E}">
        <p14:creationId xmlns:p14="http://schemas.microsoft.com/office/powerpoint/2010/main" val="1161797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86484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КОНТРОЛЬ ЗА ВЫПОЛНЕНИЕМ ТРЕБОВАНИЙ</a:t>
            </a:r>
            <a:endParaRPr lang="ru-RU" alt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00472" y="4149080"/>
            <a:ext cx="4680519" cy="259228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Цель контроля:</a:t>
            </a:r>
          </a:p>
          <a:p>
            <a:pPr algn="just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проверки выполнения на объектах (территориях) настоящих требований, а также разработанных в соответствии с ними организационно-распорядительных документов объектового и ведомственного уровней;</a:t>
            </a:r>
          </a:p>
          <a:p>
            <a:pPr algn="just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оценки эффективности систем обеспечения антитеррористической защищенности объектов (территорий);</a:t>
            </a:r>
          </a:p>
          <a:p>
            <a:pPr algn="just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выработки и реализации мер по устранению выявленных в ходе проведения проверок недостатков.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472" y="1268760"/>
            <a:ext cx="4680519" cy="27363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Ведомственный контроль: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- осуществляет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орган местного самоуправления в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сфере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культуры;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план-график контроля включается в план работы органа местного самоуправления в сфере культуры;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- для начала проведения проверки издается приказу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органа местного самоуправления;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- по результатам проверки составляется акт проверки объекта (территории).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97017" y="1196752"/>
            <a:ext cx="4680519" cy="27363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Объектовый контроль:</a:t>
            </a:r>
          </a:p>
          <a:p>
            <a:pPr algn="just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- осуществляет руководитель организаций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 сфере культуры, являющихся правообладателями объектов (территорий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руководителем организации формируется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утверждается план-графики контроля;</a:t>
            </a:r>
          </a:p>
          <a:p>
            <a:pPr algn="just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- для начала проведения проверки издается приказу руководителя организации;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результатам проверки составляется акт проверки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97017" y="4149080"/>
            <a:ext cx="4680519" cy="259228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Цель контроля:</a:t>
            </a:r>
          </a:p>
          <a:p>
            <a:pPr algn="just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проверки выполнения на объектах (территориях) настоящих требований, а также разработанных в соответствии с ними организационно-распорядительных документов объектового и ведомственного уровней;</a:t>
            </a:r>
          </a:p>
          <a:p>
            <a:pPr algn="just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оценки эффективности систем обеспечения антитеррористической защищенности объектов (территорий);</a:t>
            </a:r>
          </a:p>
          <a:p>
            <a:pPr algn="just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выработки и реализации мер по устранению выявленных в ходе проведения проверок недостатков.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2480" y="2060848"/>
            <a:ext cx="9072563" cy="4248298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</a:t>
            </a: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защищенности </a:t>
            </a:r>
            <a:b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</a:b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объектов </a:t>
            </a:r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(территорий) </a:t>
            </a: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КУЛЬТУРЫ</a:t>
            </a:r>
            <a:endParaRPr lang="ru-RU" altLang="ru-RU" sz="3200" b="1" dirty="0" smtClean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792" y="188640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3993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6874</TotalTime>
  <Pages>14</Pages>
  <Words>494</Words>
  <Application>Microsoft Office PowerPoint</Application>
  <PresentationFormat>Лист A4 (210x297 мм)</PresentationFormat>
  <Paragraphs>36</Paragraphs>
  <Slides>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Liberation Serif</vt:lpstr>
      <vt:lpstr>Times New Roman</vt:lpstr>
      <vt:lpstr>Выступление МС</vt:lpstr>
      <vt:lpstr>Организация и проведение мероприятий по обеспечению антитеррористической защищенности  объектов (территорий) КУЛЬТУРЫ</vt:lpstr>
      <vt:lpstr>Презентация PowerPoint</vt:lpstr>
      <vt:lpstr>Презентация PowerPoint</vt:lpstr>
      <vt:lpstr>Презентация PowerPoint</vt:lpstr>
      <vt:lpstr>Организация и проведение мероприятий по обеспечению антитеррористической защищенности  объектов (территорий) КУЛЬТУРЫ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717</cp:revision>
  <cp:lastPrinted>2001-06-18T10:16:52Z</cp:lastPrinted>
  <dcterms:created xsi:type="dcterms:W3CDTF">2002-04-07T09:06:54Z</dcterms:created>
  <dcterms:modified xsi:type="dcterms:W3CDTF">2022-10-21T07:23:00Z</dcterms:modified>
</cp:coreProperties>
</file>