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50" r:id="rId2"/>
    <p:sldMasterId id="2147483651" r:id="rId3"/>
  </p:sldMasterIdLst>
  <p:notesMasterIdLst>
    <p:notesMasterId r:id="rId21"/>
  </p:notesMasterIdLst>
  <p:sldIdLst>
    <p:sldId id="259" r:id="rId4"/>
    <p:sldId id="634" r:id="rId5"/>
    <p:sldId id="806" r:id="rId6"/>
    <p:sldId id="867" r:id="rId7"/>
    <p:sldId id="808" r:id="rId8"/>
    <p:sldId id="837" r:id="rId9"/>
    <p:sldId id="870" r:id="rId10"/>
    <p:sldId id="833" r:id="rId11"/>
    <p:sldId id="834" r:id="rId12"/>
    <p:sldId id="868" r:id="rId13"/>
    <p:sldId id="869" r:id="rId14"/>
    <p:sldId id="876" r:id="rId15"/>
    <p:sldId id="872" r:id="rId16"/>
    <p:sldId id="873" r:id="rId17"/>
    <p:sldId id="874" r:id="rId18"/>
    <p:sldId id="831" r:id="rId19"/>
    <p:sldId id="64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6D0"/>
    <a:srgbClr val="3636A8"/>
    <a:srgbClr val="FFFF99"/>
    <a:srgbClr val="FF9933"/>
    <a:srgbClr val="FFCC99"/>
    <a:srgbClr val="FFFF00"/>
    <a:srgbClr val="FF3300"/>
    <a:srgbClr val="006600"/>
    <a:srgbClr val="FF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97440" autoAdjust="0"/>
  </p:normalViewPr>
  <p:slideViewPr>
    <p:cSldViewPr>
      <p:cViewPr varScale="1">
        <p:scale>
          <a:sx n="101" d="100"/>
          <a:sy n="101" d="100"/>
        </p:scale>
        <p:origin x="12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22A7-B229-4F8E-9B21-3B6D82FE8EEA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3A0D-6328-4883-A767-33D382F2DE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4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ТИТУЛ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подложка_иннопром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подложка_фон чистый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фон_чистый совсем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508" y="184482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646D0"/>
                </a:solidFill>
                <a:latin typeface="Arial Narrow" panose="020B0606020202030204" pitchFamily="34" charset="0"/>
                <a:cs typeface="Times New Roman" pitchFamily="18" charset="0"/>
              </a:rPr>
              <a:t>Средства индивидуальной защиты</a:t>
            </a:r>
            <a:endParaRPr lang="ru-RU" sz="4000" b="1" dirty="0">
              <a:solidFill>
                <a:srgbClr val="2646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3865D1-7BC5-4F17-AF26-9C9CDCAD1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17" y="3356992"/>
            <a:ext cx="5696766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78. Порядок обеспечения работников СИЗ должен включать в себя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выявления потребности работников в СИЗ,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предупредительно-плановый характер закупки (аренды, аутсорсинга) СИЗ,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выдачи,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эксплуатации (использования),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входного контроля,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хранения,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ухода (обслуживания),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вывода из эксплуатации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и утилизации СИЗ,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а также порядок информирования работников по вопросам обеспечения СИЗ.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0B0FD0-FA55-A0C2-0EF1-B69246859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6016889" y="1772818"/>
            <a:ext cx="3127113" cy="2544571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Этапы обеспечения работников СИЗ и смывающими средствами</a:t>
            </a:r>
          </a:p>
        </p:txBody>
      </p:sp>
    </p:spTree>
    <p:extLst>
      <p:ext uri="{BB962C8B-B14F-4D97-AF65-F5344CB8AC3E}">
        <p14:creationId xmlns:p14="http://schemas.microsoft.com/office/powerpoint/2010/main" val="8949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Этапы обеспечения работников СИЗ и смывающими средствами</a:t>
            </a:r>
          </a:p>
        </p:txBody>
      </p:sp>
      <p:pic>
        <p:nvPicPr>
          <p:cNvPr id="4" name="Рисунок 3" descr="Изображение выглядит как текст, Шрифт, снимок экран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3F44C6D2-B4DC-98EB-0799-1CB604C24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647"/>
            <a:ext cx="9144000" cy="223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346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Титульный лист с грифами утверждения и согласования с профсоюзом.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Общие положения: для чего разработан документ, на кого он распространяется, сколько действует, в каком порядке изменяется.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Используемые нормативные акты.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Распределение ответственности за этапы обеспечения СИЗ.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составления Норм бесплатной выдачи СИЗ и смывающих средств.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Примерная структура ЛНА</a:t>
            </a:r>
          </a:p>
          <a:p>
            <a:pPr algn="ctr">
              <a:defRPr/>
            </a:pP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с учетом требований Приказа № 766н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22C0B9-BEC7-04E8-A473-46E48BA4E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48" y="1772816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723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приобретения СИЗ: закупки или договоры аренды, аутсорсинга.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приемки и входного контроля СИЗ: проверка качества, количества, наличие сопроводительных документов (сертификаты/декларации, маркировка, эксплуатационная документация).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выдачи СИЗ и ведения личных карточек выдачи СИЗ. Выдача СИЗ с учетом климатических особенностей и сезонности.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Выдача дежурных СИЗ. Порядок перевода индивидуальных средств защиты в дежурные.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Обеспечение средствами защиты работников подрядных организаций.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Примерная структура ЛНА</a:t>
            </a:r>
          </a:p>
          <a:p>
            <a:pPr algn="ctr">
              <a:defRPr/>
            </a:pP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с учетом требований Приказа № 766н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22C0B9-BEC7-04E8-A473-46E48BA4E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48" y="1772816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8027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Хранение, уход и обслуживания СИЗ.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Вывод из эксплуатации и замена.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Утилизация СИЗ.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списания средств защиты до окончания их нормативного срока эксплуатации.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Способы информирования работников о полагающихся им СИЗ, в том числе обучение пользованию СИЗ и инструктажи.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отстранения от работы сотрудников, не применяющих выданные им средства защиты.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Контроль за обеспеченностью СИЗ.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Примерная структура ЛНА</a:t>
            </a:r>
          </a:p>
          <a:p>
            <a:pPr algn="ctr">
              <a:defRPr/>
            </a:pP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с учетом требований Приказа № 766н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22C0B9-BEC7-04E8-A473-46E48BA4E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48" y="1772816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1211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ПРИЛОЖЕНИЯ: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Нормы выдачи.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Форма личной карточки выдачи СИЗ.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Форма карточки выдачи дежурных СИЗ.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Перечень СИЗ, которые остаются у работников в нерабочее время (п. 61 Приказа № 766н).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Перечень СИЗ, подлежащих испытаниям и (или) проверке (п. 59 Приказа № 766н).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Примерная структура ЛНА</a:t>
            </a:r>
          </a:p>
          <a:p>
            <a:pPr algn="ctr">
              <a:defRPr/>
            </a:pP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с учетом требований Приказа № 766н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22C0B9-BEC7-04E8-A473-46E48BA4E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48" y="1772816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2017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Ответственность работодателя</a:t>
            </a:r>
            <a:b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 невыдачу СИЗ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50" y="1772816"/>
            <a:ext cx="5874581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Если не обеспечить работника средствами защиты 1-го класса, то можно получить предупреждение или штраф в размере: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2 000 — 5 000 рублей — для должностных лиц и ИП;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50 000 — 80 000 рублей — для юридических лиц.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(Основание: ч. 1 ст. 5.27.1 КоАП РФ, п. 18 Постановления Пленума ВС РФ от 23.12.2021 № 45)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Санкции за невыдачу работникам СИЗ 2-го класса будут строже. Штраф составит: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20 000 — 30 000 рублей — для должностных лиц и ИП;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130 000 — 150 000 рублей — для юридических лиц.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(Основание: ч. 4 ст. 5.27.1 КоАП РФ, п. 23 Постановления Пленума ВС РФ от 23.12.2021 № 45)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B51680-3552-E155-3BE8-516FA21CF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29" y="177281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14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4F31F1-CBEE-43FB-A445-22480F6B0C07}"/>
              </a:ext>
            </a:extLst>
          </p:cNvPr>
          <p:cNvSpPr/>
          <p:nvPr/>
        </p:nvSpPr>
        <p:spPr>
          <a:xfrm>
            <a:off x="3167844" y="3126668"/>
            <a:ext cx="2808312" cy="6046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Спасибо за внимание!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2CD15A-5994-426E-9BE1-78A3D4258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4626"/>
            <a:ext cx="2109717" cy="351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3244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151C3E-0EF4-4A27-8426-65A0DE1F1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549" y="2"/>
            <a:ext cx="2467599" cy="26095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6" y="629816"/>
            <a:ext cx="5128737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Правовая основа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9" y="2780928"/>
            <a:ext cx="8804302" cy="367240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Трудовой кодекс Российской Федерации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214. Обязанности работодателя в области охраны труда.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215. Обязанности работника в области охраны труда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 Статья 221. Обеспечение работников средствами индивидуальной защиты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8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29.10.2021 № 766н «Об утверждении Правил обеспечения работников средствами индивидуальной защиты и смывающими средствами»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29.10.2021 № 767н «Об утверждении Единых типовых норм выдачи средств индивидуальной защиты и смывающих средств»</a:t>
            </a:r>
          </a:p>
        </p:txBody>
      </p:sp>
    </p:spTree>
    <p:extLst>
      <p:ext uri="{BB962C8B-B14F-4D97-AF65-F5344CB8AC3E}">
        <p14:creationId xmlns:p14="http://schemas.microsoft.com/office/powerpoint/2010/main" val="12751617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Обязательный набор документов на СИЗ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3BC52E-B9E0-D777-C8BC-093FFE3B3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0" y="2276872"/>
            <a:ext cx="8899253" cy="399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64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Примерный алгоритм составления</a:t>
            </a:r>
            <a:b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 выдачи СИЗ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879464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6804A-2CD5-CE96-980F-7A3681C0AB11}"/>
              </a:ext>
            </a:extLst>
          </p:cNvPr>
          <p:cNvSpPr txBox="1"/>
          <p:nvPr/>
        </p:nvSpPr>
        <p:spPr>
          <a:xfrm>
            <a:off x="251522" y="1844824"/>
            <a:ext cx="576536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1. Определить, какие средства защиты нужны работнику по должности или профессии на основании Приложения 1 к Приказу № 767. При этом необходимо учитывать внутреннее совмещение.</a:t>
            </a:r>
          </a:p>
          <a:p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2. Определить, какие СИЗ нужны работнику по результатам СОУТ и ОПР на его рабочем месте на основании Приложений 2 и 3 к Приказу № 767.</a:t>
            </a:r>
          </a:p>
          <a:p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3. Объединить списки по п. 1 и п. 2. Исключить дублирование. Например, работнику по профессии должен выдаваться костюм для защиты от производственных загрязнений. И такая же спецодежда положена ему по результатам СОУТ или ОПР. Достаточно оставить один костюм.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D2E380E-A254-38D6-B008-B3D8177BB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6016889" y="1964551"/>
            <a:ext cx="3127113" cy="2544571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</p:spTree>
    <p:extLst>
      <p:ext uri="{BB962C8B-B14F-4D97-AF65-F5344CB8AC3E}">
        <p14:creationId xmlns:p14="http://schemas.microsoft.com/office/powerpoint/2010/main" val="1171354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B4B496C-8CA5-83F2-1DC3-A38E636E6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6016889" y="1964551"/>
            <a:ext cx="3127113" cy="2544571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Примерный алгоритм составления</a:t>
            </a:r>
            <a:b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 выдачи СИЗ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879464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6804A-2CD5-CE96-980F-7A3681C0AB11}"/>
              </a:ext>
            </a:extLst>
          </p:cNvPr>
          <p:cNvSpPr txBox="1"/>
          <p:nvPr/>
        </p:nvSpPr>
        <p:spPr>
          <a:xfrm>
            <a:off x="251520" y="1844824"/>
            <a:ext cx="604867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4. Изучить предложения на рынке. Заменить несколько средств защиты на одно, обеспечивающее аналогичную или улучшенную защиту от нескольких факторов опасности в соответствии с п. 55 Приказа № 766н. Например, производитель предлагает рабочий костюм с защитой от производственных загрязнений, механических воздействий, условий пониженных температур, со светоотражающими элементами для работы в условиях пониженной видимости. Достаточно приобрести один такой комплект вместо нескольких предметов.</a:t>
            </a:r>
          </a:p>
          <a:p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5. Установить периодичность выдачи СИЗ, руководствуясь приложениями 1, 2 и 3 к Приказу № 767 и приложением 4 к Приказу № 766 (для СИЗ с защитой от пониженных температур), а также документацией от изготовителя (сроки годности СИЗ).</a:t>
            </a:r>
          </a:p>
        </p:txBody>
      </p:sp>
    </p:spTree>
    <p:extLst>
      <p:ext uri="{BB962C8B-B14F-4D97-AF65-F5344CB8AC3E}">
        <p14:creationId xmlns:p14="http://schemas.microsoft.com/office/powerpoint/2010/main" val="857563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2492896"/>
            <a:ext cx="5688632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17. Нормы должны содержать конкретную информацию: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 классе(ах) защиты,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эксплуатационных уровнях защиты (если это предусмотрено для данного типа СИЗ),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особенностях конструкции,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комплектности.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Приказ Минтруда России от 29.10.2021 № 766н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027F4F-F202-F622-83F0-FD025082A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29" y="249289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899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916832"/>
            <a:ext cx="5688632" cy="46805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18. …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Объем выдачи СИЗ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, выдаваемых работникам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зависимости от профессии (должности), определен в Единых типовых нормах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выдачи СИЗ работникам по профессиям (должностям).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 определении объема СИЗ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, предполагаемых к выдаче работникам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на основании проведенных СОУТ и ОПР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,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работодатель вправе не учитывать СИЗ от опасностей, уровень риска по которым не приведет к нанесению вреда здоровью работника 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в процессе трудовой деятельности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вследствие реализации работодателем иных мероприятий по управлению рисками, снижению их уровней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. При этом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реализация указанных мероприятий должна подтверждаться результатами СОУТ и (или) ОПР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Приказ Минтруда России от 29.10.2021 № 766н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027F4F-F202-F622-83F0-FD025082A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29" y="249289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5628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10. Работодатель обязан: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обеспечить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разработку локального нормативного акта, устанавливающего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порядок обеспечения работников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СИЗ и смывающими средствами,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распределение обязанностей и ответственности должностных лиц за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этапы обеспечения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работников 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СИЗ и смывающими средствами, с учетом особенностей структуры управления организации и требований Правил;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0B0FD0-FA55-A0C2-0EF1-B69246859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6016889" y="1772818"/>
            <a:ext cx="3127113" cy="2544571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Приказ Минтруда России от 29.10.2021 № 766н</a:t>
            </a:r>
          </a:p>
        </p:txBody>
      </p:sp>
    </p:spTree>
    <p:extLst>
      <p:ext uri="{BB962C8B-B14F-4D97-AF65-F5344CB8AC3E}">
        <p14:creationId xmlns:p14="http://schemas.microsoft.com/office/powerpoint/2010/main" val="186400992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42AB82-86BE-CC5A-9EB8-BC50185D7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996952" cy="299695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79512" y="1916832"/>
            <a:ext cx="6984776" cy="48691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10. Работодатель обязан: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обеспечить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информирование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 работников о полагающихся им СИЗ и смывающих средствах…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обеспечить проведение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обучения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, инструктажа … о правилах эксплуатации СИЗ…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организовать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учет и контроль 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за выдачей работникам СИЗ и смывающих средств…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 допускать работников 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к выполнению работ без обеспечения СИЗ…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обеспечить контроль за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правильностью применения 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СИЗ работниками…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обеспечить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хранение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 СИЗ в соответствии с эксплуатационной документацией…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обеспечить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уход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 (стирку, химчистку, </a:t>
            </a:r>
            <a:r>
              <a:rPr lang="ru-RU" b="1" dirty="0" err="1">
                <a:solidFill>
                  <a:srgbClr val="2646D0"/>
                </a:solidFill>
                <a:latin typeface="Arial Narrow" panose="020B0606020202030204" pitchFamily="34" charset="0"/>
              </a:rPr>
              <a:t>обеспыливание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, дегазацию, дезактивацию, дезинфекцию), обслуживание СИЗ…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обеспечить своевременный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прием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 от работников и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вывод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 из эксплуатации…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Приказ Минтруда России от 29.10.2021 № 766н</a:t>
            </a:r>
          </a:p>
        </p:txBody>
      </p:sp>
    </p:spTree>
    <p:extLst>
      <p:ext uri="{BB962C8B-B14F-4D97-AF65-F5344CB8AC3E}">
        <p14:creationId xmlns:p14="http://schemas.microsoft.com/office/powerpoint/2010/main" val="398761917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13145</TotalTime>
  <Words>1084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Times New Roman</vt:lpstr>
      <vt:lpstr>Оформление по умолчанию</vt:lpstr>
      <vt:lpstr>Специальное оформление</vt:lpstr>
      <vt:lpstr>1_Специальное оформление</vt:lpstr>
      <vt:lpstr>Презентация PowerPoint</vt:lpstr>
      <vt:lpstr>Правовая основа</vt:lpstr>
      <vt:lpstr>Обязательный набор документов на СИЗ</vt:lpstr>
      <vt:lpstr>Примерный алгоритм составления Норм выдачи СИЗ</vt:lpstr>
      <vt:lpstr>Примерный алгоритм составления Норм выдачи СИЗ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Ответственность работодателя за невыдачу СИЗ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982</cp:revision>
  <dcterms:created xsi:type="dcterms:W3CDTF">2012-07-09T18:19:04Z</dcterms:created>
  <dcterms:modified xsi:type="dcterms:W3CDTF">2024-04-23T06:01:23Z</dcterms:modified>
</cp:coreProperties>
</file>